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73" r:id="rId6"/>
  </p:sldMasterIdLst>
  <p:notesMasterIdLst>
    <p:notesMasterId r:id="rId41"/>
  </p:notesMasterIdLst>
  <p:sldIdLst>
    <p:sldId id="256" r:id="rId7"/>
    <p:sldId id="2147483643"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ziska Zuniga" initials="FZ" lastIdx="4" clrIdx="0">
    <p:extLst>
      <p:ext uri="{19B8F6BF-5375-455C-9EA6-DF929625EA0E}">
        <p15:presenceInfo xmlns:p15="http://schemas.microsoft.com/office/powerpoint/2012/main" userId="9c0c42c5cf8b0950" providerId="Windows Live"/>
      </p:ext>
    </p:extLst>
  </p:cmAuthor>
  <p:cmAuthor id="2" name="Lisa Kästner" initials="LK" lastIdx="1" clrIdx="1">
    <p:extLst>
      <p:ext uri="{19B8F6BF-5375-455C-9EA6-DF929625EA0E}">
        <p15:presenceInfo xmlns:p15="http://schemas.microsoft.com/office/powerpoint/2012/main" userId="S::lisa.kaestner@unibas.ch::8896930f-368b-493b-8581-5719e2e94c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ittlere Formatvorlage 2 - Akzent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fill>
          <a:solidFill>
            <a:schemeClr val="accent2">
              <a:tint val="40000"/>
            </a:schemeClr>
          </a:solidFill>
        </a:fill>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a:solidFill>
                <a:schemeClr val="lt1"/>
              </a:solidFill>
            </a:ln>
          </a:top>
        </a:tcBdr>
        <a:fill>
          <a:solidFill>
            <a:schemeClr val="accent2"/>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2"/>
          </a:solidFill>
        </a:fill>
      </a:tcStyle>
    </a:firstRow>
    <a:neCell>
      <a:tcStyle>
        <a:tcBdr/>
      </a:tcStyle>
    </a:neCell>
    <a:nwCell>
      <a:tcStyle>
        <a:tcBdr/>
      </a:tcStyle>
    </a:nwCell>
  </a:tblStyle>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fill>
          <a:solidFill>
            <a:schemeClr val="lt1"/>
          </a:solidFill>
        </a:fill>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5C22544A-7EE6-4342-B048-85BDC9FD1C3A}" styleName="Mittlere Formatvorlage 2 - Akz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E8B1032C-EA38-4F05-BA0D-38AFFFC7BED3}" styleName="Light Style 3 - Accent 6">
    <a:wholeTbl>
      <a:tcTxStyle>
        <a:fontRef idx="minor">
          <a:prstClr val="black"/>
        </a:fontRef>
        <a:schemeClr val="dk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solidFill>
            <a:schemeClr val="lt1"/>
          </a:solidFill>
        </a:fill>
      </a:tcStyle>
    </a:wholeTbl>
    <a:band1H>
      <a:tcStyle>
        <a:tcBdr/>
        <a:fill>
          <a:solidFill>
            <a:schemeClr val="accent6">
              <a:tint val="20000"/>
            </a:schemeClr>
          </a:solidFill>
        </a:fill>
      </a:tcStyle>
    </a:band1H>
    <a:band2H>
      <a:tcStyle>
        <a:tcBdr/>
      </a:tcStyle>
    </a:band2H>
    <a:band1V>
      <a:tcStyle>
        <a:tcBdr/>
        <a:fill>
          <a:solidFill>
            <a:schemeClr val="accent6">
              <a:tint val="20000"/>
            </a:schemeClr>
          </a:solidFill>
        </a:fill>
      </a:tcStyle>
    </a:band1V>
    <a:band2V>
      <a:tcStyle>
        <a:tcBdr/>
        <a:fill>
          <a:solidFill>
            <a:schemeClr val="accent6">
              <a:tint val="20000"/>
            </a:schemeClr>
          </a:solidFill>
        </a:fill>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6"/>
              </a:solidFill>
            </a:ln>
          </a:top>
        </a:tcBdr>
      </a:tcStyle>
    </a:lastRow>
    <a:seCell>
      <a:tcStyle>
        <a:tcBdr/>
      </a:tcStyle>
    </a:seCell>
    <a:swCell>
      <a:tcStyle>
        <a:tcBdr/>
      </a:tcStyle>
    </a:swCell>
    <a:firstRow>
      <a:tcTxStyle b="on">
        <a:fontRef idx="minor">
          <a:prstClr val="black"/>
        </a:fontRef>
        <a:schemeClr val="dk1"/>
      </a:tcTxStyle>
      <a:tcStyle>
        <a:tcBdr>
          <a:bottom>
            <a:ln w="38100">
              <a:solidFill>
                <a:schemeClr val="accent6"/>
              </a:solidFill>
            </a:ln>
          </a:bottom>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15" autoAdjust="0"/>
    <p:restoredTop sz="75986" autoAdjust="0"/>
  </p:normalViewPr>
  <p:slideViewPr>
    <p:cSldViewPr snapToGrid="0">
      <p:cViewPr varScale="1">
        <p:scale>
          <a:sx n="95" d="100"/>
          <a:sy n="95" d="100"/>
        </p:scale>
        <p:origin x="920" y="19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A3F4E-1736-854E-ACEE-010179473AB8}" type="doc">
      <dgm:prSet loTypeId="urn:microsoft.com/office/officeart/2005/8/layout/vList5#1" loCatId="" qsTypeId="urn:microsoft.com/office/officeart/2005/8/quickstyle/simple1" qsCatId="simple" csTypeId="urn:microsoft.com/office/officeart/2005/8/colors/accent2_2" csCatId="accent2" phldr="1"/>
      <dgm:spPr bwMode="auto"/>
      <dgm:t>
        <a:bodyPr/>
        <a:lstStyle/>
        <a:p>
          <a:pPr>
            <a:defRPr/>
          </a:pPr>
          <a:endParaRPr lang="fr-FR"/>
        </a:p>
      </dgm:t>
    </dgm:pt>
    <dgm:pt modelId="{55AC2ACE-A7FB-FC40-AAE3-33FE77F1D44C}">
      <dgm:prSet custT="1"/>
      <dgm:spPr bwMode="auto"/>
      <dgm:t>
        <a:bodyPr/>
        <a:lstStyle/>
        <a:p>
          <a:pPr algn="l">
            <a:defRPr/>
          </a:pPr>
          <a:r>
            <a:rPr lang="fr-FR" sz="2400">
              <a:latin typeface="Calibri"/>
              <a:ea typeface="Calibri"/>
              <a:cs typeface="Calibri"/>
            </a:rPr>
            <a:t>Nein</a:t>
          </a:r>
          <a:endParaRPr/>
        </a:p>
      </dgm:t>
    </dgm:pt>
    <dgm:pt modelId="{E2CFE96C-00E9-E542-851B-B9129B7DFAE9}" type="parTrans" cxnId="{A8E543FD-93DF-2D40-8D28-DFA8AA98F72C}">
      <dgm:prSet/>
      <dgm:spPr bwMode="auto"/>
      <dgm:t>
        <a:bodyPr/>
        <a:lstStyle/>
        <a:p>
          <a:pPr algn="l">
            <a:defRPr/>
          </a:pPr>
          <a:endParaRPr lang="fr-FR" sz="2400">
            <a:solidFill>
              <a:schemeClr val="tx1"/>
            </a:solidFill>
            <a:latin typeface="Calibri"/>
            <a:cs typeface="Calibri"/>
          </a:endParaRPr>
        </a:p>
      </dgm:t>
    </dgm:pt>
    <dgm:pt modelId="{0901015D-0EFE-DD4D-A31D-67C1C07A680D}" type="sibTrans" cxnId="{A8E543FD-93DF-2D40-8D28-DFA8AA98F72C}">
      <dgm:prSet/>
      <dgm:spPr bwMode="auto"/>
      <dgm:t>
        <a:bodyPr/>
        <a:lstStyle/>
        <a:p>
          <a:pPr algn="l">
            <a:defRPr/>
          </a:pPr>
          <a:endParaRPr lang="fr-FR" sz="2400">
            <a:solidFill>
              <a:schemeClr val="tx1"/>
            </a:solidFill>
            <a:latin typeface="Calibri"/>
            <a:cs typeface="Calibri"/>
          </a:endParaRPr>
        </a:p>
      </dgm:t>
    </dgm:pt>
    <dgm:pt modelId="{17034E2B-67A3-3242-A1F2-9D1E28C930AF}">
      <dgm:prSet phldrT="[Texte]" custT="1"/>
      <dgm:spPr bwMode="auto"/>
      <dgm:t>
        <a:bodyPr/>
        <a:lstStyle/>
        <a:p>
          <a:pPr algn="l">
            <a:buNone/>
            <a:defRPr/>
          </a:pPr>
          <a:r>
            <a:rPr lang="de-CH" sz="2400">
              <a:latin typeface="Calibri"/>
              <a:ea typeface="Calibri"/>
              <a:cs typeface="Calibri"/>
            </a:rPr>
            <a:t>Ja, extern entstanden</a:t>
          </a:r>
          <a:endParaRPr lang="fr-FR" sz="2400">
            <a:latin typeface="Calibri"/>
            <a:ea typeface="Calibri"/>
            <a:cs typeface="Calibri"/>
          </a:endParaRPr>
        </a:p>
      </dgm:t>
    </dgm:pt>
    <dgm:pt modelId="{37C0FF54-DC06-224F-8FD1-0BB6DA4D249A}" type="sibTrans" cxnId="{A883FF5E-C986-2E4B-AE8E-4EFFCC88C43A}">
      <dgm:prSet/>
      <dgm:spPr bwMode="auto"/>
      <dgm:t>
        <a:bodyPr/>
        <a:lstStyle/>
        <a:p>
          <a:pPr algn="l">
            <a:defRPr/>
          </a:pPr>
          <a:endParaRPr lang="fr-FR" sz="2400">
            <a:solidFill>
              <a:schemeClr val="tx1"/>
            </a:solidFill>
            <a:latin typeface="Calibri"/>
            <a:cs typeface="Calibri"/>
          </a:endParaRPr>
        </a:p>
      </dgm:t>
    </dgm:pt>
    <dgm:pt modelId="{2FC410A5-3764-8A42-B422-DEC927E9A689}" type="parTrans" cxnId="{A883FF5E-C986-2E4B-AE8E-4EFFCC88C43A}">
      <dgm:prSet/>
      <dgm:spPr bwMode="auto"/>
      <dgm:t>
        <a:bodyPr/>
        <a:lstStyle/>
        <a:p>
          <a:pPr algn="l">
            <a:defRPr/>
          </a:pPr>
          <a:endParaRPr lang="fr-FR" sz="2400">
            <a:solidFill>
              <a:schemeClr val="tx1"/>
            </a:solidFill>
            <a:latin typeface="Calibri"/>
            <a:cs typeface="Calibri"/>
          </a:endParaRPr>
        </a:p>
      </dgm:t>
    </dgm:pt>
    <dgm:pt modelId="{65A19FA8-643B-1943-B2F2-DC51DE03CC29}">
      <dgm:prSet custT="1"/>
      <dgm:spPr bwMode="auto"/>
      <dgm:t>
        <a:bodyPr/>
        <a:lstStyle/>
        <a:p>
          <a:pPr algn="l">
            <a:defRPr/>
          </a:pPr>
          <a:r>
            <a:rPr lang="de-CH" sz="2400">
              <a:latin typeface="Calibri"/>
              <a:ea typeface="Calibri"/>
              <a:cs typeface="Calibri"/>
            </a:rPr>
            <a:t>Ja, im Heim entstanden</a:t>
          </a:r>
          <a:endParaRPr lang="fr-FR" sz="2400">
            <a:latin typeface="Calibri"/>
            <a:ea typeface="Calibri"/>
            <a:cs typeface="Calibri"/>
          </a:endParaRPr>
        </a:p>
      </dgm:t>
    </dgm:pt>
    <dgm:pt modelId="{B78F766D-4924-F940-9CA2-F3897EC96974}" type="sibTrans" cxnId="{82C72EEA-55B9-C048-9873-E4DEAD0764E6}">
      <dgm:prSet/>
      <dgm:spPr bwMode="auto"/>
      <dgm:t>
        <a:bodyPr/>
        <a:lstStyle/>
        <a:p>
          <a:pPr algn="l">
            <a:defRPr/>
          </a:pPr>
          <a:endParaRPr lang="fr-FR" sz="2400">
            <a:solidFill>
              <a:schemeClr val="tx1"/>
            </a:solidFill>
            <a:latin typeface="Calibri"/>
            <a:cs typeface="Calibri"/>
          </a:endParaRPr>
        </a:p>
      </dgm:t>
    </dgm:pt>
    <dgm:pt modelId="{87A51941-453D-E149-9937-1EF287F01FEF}" type="parTrans" cxnId="{82C72EEA-55B9-C048-9873-E4DEAD0764E6}">
      <dgm:prSet/>
      <dgm:spPr bwMode="auto"/>
      <dgm:t>
        <a:bodyPr/>
        <a:lstStyle/>
        <a:p>
          <a:pPr algn="l">
            <a:defRPr/>
          </a:pPr>
          <a:endParaRPr lang="fr-FR" sz="2400">
            <a:solidFill>
              <a:schemeClr val="tx1"/>
            </a:solidFill>
            <a:latin typeface="Calibri"/>
            <a:cs typeface="Calibri"/>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3" custScaleX="277778">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3" custScaleX="277778">
        <dgm:presLayoutVars>
          <dgm:chMax val="1"/>
          <dgm:bulletEnabled val="1"/>
        </dgm:presLayoutVars>
      </dgm:prSet>
      <dgm:spPr bwMode="auto"/>
    </dgm:pt>
    <dgm:pt modelId="{A1638B18-AB99-0B49-A9FA-353D91EED636}" type="pres">
      <dgm:prSet presAssocID="{B78F766D-4924-F940-9CA2-F3897EC96974}" presName="sp" presStyleCnt="0"/>
      <dgm:spPr bwMode="auto"/>
    </dgm:pt>
    <dgm:pt modelId="{B950253B-6C7C-D748-95CC-5627878BFF4E}" type="pres">
      <dgm:prSet presAssocID="{17034E2B-67A3-3242-A1F2-9D1E28C930AF}" presName="linNode" presStyleCnt="0"/>
      <dgm:spPr bwMode="auto"/>
    </dgm:pt>
    <dgm:pt modelId="{C4254E25-E062-074F-9FDF-232157B0550F}" type="pres">
      <dgm:prSet presAssocID="{17034E2B-67A3-3242-A1F2-9D1E28C930AF}" presName="parentText" presStyleLbl="node1" presStyleIdx="2" presStyleCnt="3" custScaleX="277778" custLinFactY="54137" custLinFactNeighborX="5925" custLinFactNeighborY="100000">
        <dgm:presLayoutVars>
          <dgm:chMax val="1"/>
          <dgm:bulletEnabled val="1"/>
        </dgm:presLayoutVars>
      </dgm:prSet>
      <dgm:spPr bwMode="auto"/>
    </dgm:pt>
  </dgm:ptLst>
  <dgm:cxnLst>
    <dgm:cxn modelId="{BA961939-BB0B-AB4F-A609-7E0935E2A4C8}" type="presOf" srcId="{17034E2B-67A3-3242-A1F2-9D1E28C930AF}" destId="{C4254E25-E062-074F-9FDF-232157B0550F}" srcOrd="0" destOrd="0" presId="urn:microsoft.com/office/officeart/2005/8/layout/vList5#1"/>
    <dgm:cxn modelId="{94416C53-7796-7E4C-AD83-7CABF04CD56F}" type="presOf" srcId="{55AC2ACE-A7FB-FC40-AAE3-33FE77F1D44C}" destId="{34797912-399C-7640-8E2A-0179202D5A60}" srcOrd="0" destOrd="0" presId="urn:microsoft.com/office/officeart/2005/8/layout/vList5#1"/>
    <dgm:cxn modelId="{A883FF5E-C986-2E4B-AE8E-4EFFCC88C43A}" srcId="{8F7A3F4E-1736-854E-ACEE-010179473AB8}" destId="{17034E2B-67A3-3242-A1F2-9D1E28C930AF}" srcOrd="2" destOrd="0" parTransId="{2FC410A5-3764-8A42-B422-DEC927E9A689}" sibTransId="{37C0FF54-DC06-224F-8FD1-0BB6DA4D249A}"/>
    <dgm:cxn modelId="{CA2B369E-93FB-DE48-AC90-3793E370BD49}" type="presOf" srcId="{65A19FA8-643B-1943-B2F2-DC51DE03CC29}" destId="{F2BAF57C-2D42-3A4A-99BF-0B1A27BA8258}" srcOrd="0" destOrd="0" presId="urn:microsoft.com/office/officeart/2005/8/layout/vList5#1"/>
    <dgm:cxn modelId="{00412CCE-F053-0946-A703-02ED2973F1D3}" type="presOf" srcId="{8F7A3F4E-1736-854E-ACEE-010179473AB8}" destId="{025789EC-ADC6-7245-B2E8-09B61B9B275A}" srcOrd="0" destOrd="0" presId="urn:microsoft.com/office/officeart/2005/8/layout/vList5#1"/>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1"/>
    <dgm:cxn modelId="{138A3368-E215-8147-AE7F-FCF90EEB0771}" type="presParOf" srcId="{65D92205-E6C7-D84C-89C6-F93A74203146}" destId="{34797912-399C-7640-8E2A-0179202D5A60}" srcOrd="0" destOrd="0" presId="urn:microsoft.com/office/officeart/2005/8/layout/vList5#1"/>
    <dgm:cxn modelId="{76452FC7-20BF-FC47-A3FB-F54E3F06698C}" type="presParOf" srcId="{025789EC-ADC6-7245-B2E8-09B61B9B275A}" destId="{D77B55BD-3A87-BA43-8519-1705A9F904F4}" srcOrd="1" destOrd="0" presId="urn:microsoft.com/office/officeart/2005/8/layout/vList5#1"/>
    <dgm:cxn modelId="{E8BCB2A3-140C-C24B-B8CC-D1B86F5ED919}" type="presParOf" srcId="{025789EC-ADC6-7245-B2E8-09B61B9B275A}" destId="{25E00D36-CD94-8245-92DD-1EEECB6B4ED4}" srcOrd="2" destOrd="0" presId="urn:microsoft.com/office/officeart/2005/8/layout/vList5#1"/>
    <dgm:cxn modelId="{F8A9165C-9910-7A4F-B02B-DC0F95C98ABE}" type="presParOf" srcId="{25E00D36-CD94-8245-92DD-1EEECB6B4ED4}" destId="{F2BAF57C-2D42-3A4A-99BF-0B1A27BA8258}" srcOrd="0" destOrd="0" presId="urn:microsoft.com/office/officeart/2005/8/layout/vList5#1"/>
    <dgm:cxn modelId="{57D4BDAC-DB87-1849-B076-9371C383E943}" type="presParOf" srcId="{025789EC-ADC6-7245-B2E8-09B61B9B275A}" destId="{A1638B18-AB99-0B49-A9FA-353D91EED636}" srcOrd="3" destOrd="0" presId="urn:microsoft.com/office/officeart/2005/8/layout/vList5#1"/>
    <dgm:cxn modelId="{2D7F74C2-A90E-4B4C-B227-AD09E3E0DAAF}" type="presParOf" srcId="{025789EC-ADC6-7245-B2E8-09B61B9B275A}" destId="{B950253B-6C7C-D748-95CC-5627878BFF4E}" srcOrd="4" destOrd="0" presId="urn:microsoft.com/office/officeart/2005/8/layout/vList5#1"/>
    <dgm:cxn modelId="{3502F90D-EF53-334F-9A0F-04C0004E2EFD}" type="presParOf" srcId="{B950253B-6C7C-D748-95CC-5627878BFF4E}" destId="{C4254E25-E062-074F-9FDF-232157B0550F}" srcOrd="0" destOrd="0" presId="urn:microsoft.com/office/officeart/2005/8/layout/vList5#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5055" y="881"/>
          <a:ext cx="10352764" cy="5818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FR" sz="2400" kern="1200">
              <a:latin typeface="Calibri"/>
              <a:ea typeface="Calibri"/>
              <a:cs typeface="Calibri"/>
            </a:rPr>
            <a:t>Nein</a:t>
          </a:r>
          <a:endParaRPr kern="1200"/>
        </a:p>
      </dsp:txBody>
      <dsp:txXfrm>
        <a:off x="33459" y="29285"/>
        <a:ext cx="10295956" cy="525050"/>
      </dsp:txXfrm>
    </dsp:sp>
    <dsp:sp modelId="{F2BAF57C-2D42-3A4A-99BF-0B1A27BA8258}">
      <dsp:nvSpPr>
        <dsp:cNvPr id="0" name=""/>
        <dsp:cNvSpPr/>
      </dsp:nvSpPr>
      <dsp:spPr bwMode="auto">
        <a:xfrm>
          <a:off x="5055" y="611832"/>
          <a:ext cx="10352764" cy="5818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de-CH" sz="2400" kern="1200">
              <a:latin typeface="Calibri"/>
              <a:ea typeface="Calibri"/>
              <a:cs typeface="Calibri"/>
            </a:rPr>
            <a:t>Ja, im Heim entstanden</a:t>
          </a:r>
          <a:endParaRPr lang="fr-FR" sz="2400" kern="1200">
            <a:latin typeface="Calibri"/>
            <a:ea typeface="Calibri"/>
            <a:cs typeface="Calibri"/>
          </a:endParaRPr>
        </a:p>
      </dsp:txBody>
      <dsp:txXfrm>
        <a:off x="33459" y="640236"/>
        <a:ext cx="10295956" cy="525050"/>
      </dsp:txXfrm>
    </dsp:sp>
    <dsp:sp modelId="{C4254E25-E062-074F-9FDF-232157B0550F}">
      <dsp:nvSpPr>
        <dsp:cNvPr id="0" name=""/>
        <dsp:cNvSpPr/>
      </dsp:nvSpPr>
      <dsp:spPr bwMode="auto">
        <a:xfrm>
          <a:off x="10111" y="1223665"/>
          <a:ext cx="10352764" cy="5818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de-CH" sz="2400" kern="1200">
              <a:latin typeface="Calibri"/>
              <a:ea typeface="Calibri"/>
              <a:cs typeface="Calibri"/>
            </a:rPr>
            <a:t>Ja, extern entstanden</a:t>
          </a:r>
          <a:endParaRPr lang="fr-FR" sz="2400" kern="1200">
            <a:latin typeface="Calibri"/>
            <a:ea typeface="Calibri"/>
            <a:cs typeface="Calibri"/>
          </a:endParaRPr>
        </a:p>
      </dsp:txBody>
      <dsp:txXfrm>
        <a:off x="38515" y="1252069"/>
        <a:ext cx="10295956" cy="525050"/>
      </dsp:txXfrm>
    </dsp:sp>
  </dsp:spTree>
</dsp:drawing>
</file>

<file path=ppt/diagrams/layout1.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AC3BE35-2B1E-3F4F-A159-FCA2825A8932}" type="datetimeFigureOut">
              <a:rPr lang="de-DE"/>
              <a:t>12.12.25</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10409514-D4AF-0543-A8C5-05E3F1F5DD23}"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a:xfrm>
            <a:off x="863600" y="946150"/>
            <a:ext cx="5835650" cy="3282950"/>
          </a:xfrm>
        </p:spPr>
      </p:sp>
      <p:sp>
        <p:nvSpPr>
          <p:cNvPr id="3" name="Notizenplatzhalter 2"/>
          <p:cNvSpPr>
            <a:spLocks noGrp="1"/>
          </p:cNvSpPr>
          <p:nvPr>
            <p:ph type="body" idx="1"/>
          </p:nvPr>
        </p:nvSpPr>
        <p:spPr bwMode="auto"/>
        <p:txBody>
          <a:bodyPr>
            <a:normAutofit/>
          </a:bodyPr>
          <a:lstStyle/>
          <a:p>
            <a:pPr>
              <a:defRPr/>
            </a:pPr>
            <a:endParaRPr lang="de-CH">
              <a:latin typeface="Calibri"/>
              <a:cs typeface="Segoe UI"/>
            </a:endParaRPr>
          </a:p>
        </p:txBody>
      </p:sp>
      <p:sp>
        <p:nvSpPr>
          <p:cNvPr id="4" name="Foliennummernplatzhalter 3"/>
          <p:cNvSpPr>
            <a:spLocks noGrp="1"/>
          </p:cNvSpPr>
          <p:nvPr>
            <p:ph type="sldNum" sz="quarter" idx="10"/>
          </p:nvPr>
        </p:nvSpPr>
        <p:spPr bwMode="auto"/>
        <p:txBody>
          <a:bodyPr/>
          <a:lstStyle/>
          <a:p>
            <a:pPr marL="0" marR="0" lvl="0" indent="0" algn="r" defTabSz="913302">
              <a:lnSpc>
                <a:spcPct val="109000"/>
              </a:lnSpc>
              <a:spcBef>
                <a:spcPts val="0"/>
              </a:spcBef>
              <a:spcAft>
                <a:spcPts val="0"/>
              </a:spcAft>
              <a:buClrTx/>
              <a:buSzTx/>
              <a:buFont typeface="+mj-lt"/>
              <a:buNone/>
              <a:defRPr/>
            </a:pPr>
            <a:fld id="{0D0E2603-6444-409F-8907-85AF80E690EC}" type="slidenum">
              <a:rPr lang="de-CH" sz="900" b="0" i="0" u="none" strike="noStrike" cap="none" spc="-10">
                <a:ln>
                  <a:noFill/>
                </a:ln>
                <a:solidFill>
                  <a:prstClr val="black"/>
                </a:solidFill>
                <a:latin typeface="Frutiger 45 Light"/>
                <a:ea typeface="+mn-ea"/>
                <a:cs typeface="+mn-cs"/>
              </a:rPr>
              <a:t>1</a:t>
            </a:fld>
            <a:endParaRPr lang="de-CH" sz="900" b="0" i="0" u="none" strike="noStrike" cap="none" spc="-10">
              <a:ln>
                <a:noFill/>
              </a:ln>
              <a:solidFill>
                <a:prstClr val="black"/>
              </a:solidFill>
              <a:latin typeface="Frutiger 45 Light"/>
              <a:ea typeface="+mn-ea"/>
              <a:cs typeface="+mn-cs"/>
            </a:endParaRPr>
          </a:p>
        </p:txBody>
      </p:sp>
      <p:sp>
        <p:nvSpPr>
          <p:cNvPr id="5" name="Fußzeilenplatzhalter 4"/>
          <p:cNvSpPr>
            <a:spLocks noGrp="1"/>
          </p:cNvSpPr>
          <p:nvPr>
            <p:ph type="ftr" sz="quarter" idx="11"/>
          </p:nvPr>
        </p:nvSpPr>
        <p:spPr bwMode="auto"/>
        <p:txBody>
          <a:bodyPr/>
          <a:lstStyle/>
          <a:p>
            <a:pPr marL="0" marR="0" lvl="0" indent="0" algn="l" defTabSz="914400">
              <a:lnSpc>
                <a:spcPct val="109000"/>
              </a:lnSpc>
              <a:spcBef>
                <a:spcPts val="0"/>
              </a:spcBef>
              <a:spcAft>
                <a:spcPts val="0"/>
              </a:spcAft>
              <a:buClrTx/>
              <a:buSzTx/>
              <a:buFont typeface="+mj-lt"/>
              <a:buNone/>
              <a:defRPr/>
            </a:pPr>
            <a:endParaRPr lang="de-CH" sz="900" u="none" strike="noStrike" cap="none" spc="-10">
              <a:ln>
                <a:noFill/>
              </a:ln>
              <a:solidFill>
                <a:srgbClr val="000000"/>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A2F51-0D45-96AC-B327-01995EB07F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847B01-17DD-35A0-8810-246C6D64856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A9182D-E905-0C81-E081-70BB2E6478E2}"/>
              </a:ext>
            </a:extLst>
          </p:cNvPr>
          <p:cNvSpPr>
            <a:spLocks noGrp="1"/>
          </p:cNvSpPr>
          <p:nvPr>
            <p:ph type="body" idx="1"/>
          </p:nvPr>
        </p:nvSpPr>
        <p:spPr/>
        <p:txBody>
          <a:bodyPr/>
          <a:lstStyle/>
          <a:p>
            <a:pPr>
              <a:defRPr/>
            </a:pPr>
            <a:endParaRPr lang="de-CH" b="1" i="1" dirty="0"/>
          </a:p>
        </p:txBody>
      </p:sp>
      <p:sp>
        <p:nvSpPr>
          <p:cNvPr id="4" name="Foliennummernplatzhalter 3">
            <a:extLst>
              <a:ext uri="{FF2B5EF4-FFF2-40B4-BE49-F238E27FC236}">
                <a16:creationId xmlns:a16="http://schemas.microsoft.com/office/drawing/2014/main" id="{30AAD786-040A-2B00-3E12-55BFE721191C}"/>
              </a:ext>
            </a:extLst>
          </p:cNvPr>
          <p:cNvSpPr>
            <a:spLocks noGrp="1"/>
          </p:cNvSpPr>
          <p:nvPr>
            <p:ph type="sldNum" sz="quarter" idx="5"/>
          </p:nvPr>
        </p:nvSpPr>
        <p:spPr/>
        <p:txBody>
          <a:bodyPr/>
          <a:lstStyle/>
          <a:p>
            <a:fld id="{AF092E89-98F7-47C4-A168-1F6C560062C9}" type="slidenum">
              <a:rPr lang="de-CH" smtClean="0"/>
              <a:t>2</a:t>
            </a:fld>
            <a:endParaRPr lang="de-CH"/>
          </a:p>
        </p:txBody>
      </p:sp>
    </p:spTree>
    <p:extLst>
      <p:ext uri="{BB962C8B-B14F-4D97-AF65-F5344CB8AC3E}">
        <p14:creationId xmlns:p14="http://schemas.microsoft.com/office/powerpoint/2010/main" val="28637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lnSpc>
                <a:spcPct val="109000"/>
              </a:lnSpc>
              <a:defRPr/>
            </a:pPr>
            <a:endParaRPr lang="en-US"/>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a:t>Notizen für Leitung:</a:t>
            </a:r>
            <a:endParaRPr/>
          </a:p>
          <a:p>
            <a:pPr>
              <a:defRPr/>
            </a:pPr>
            <a:r>
              <a:rPr lang="en-US" i="1"/>
              <a:t>Es gibt mehrere MQI. Aktuelle MQI mit obligatorischer, jährlicher Datenlieferung an den Bund. Und neue MQI, wo zur Zeit noch keine Datenlieferung an den Bund stattfindet. </a:t>
            </a:r>
            <a:endParaRPr/>
          </a:p>
          <a:p>
            <a:pPr>
              <a:defRPr/>
            </a:pPr>
            <a:r>
              <a:rPr lang="en-US" i="1"/>
              <a:t>Wir schauen uns heute folgendes Thema vor: Lies das Thema im roten Kreis vor. </a:t>
            </a:r>
            <a:endParaRPr/>
          </a:p>
          <a:p>
            <a:pPr>
              <a:defRPr/>
            </a:pPr>
            <a:endParaRPr lang="en-US"/>
          </a:p>
          <a:p>
            <a:pPr>
              <a:defRPr/>
            </a:pPr>
            <a:endParaRPr/>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a:t>Notizen für Leitung:</a:t>
            </a:r>
            <a:endParaRPr/>
          </a:p>
          <a:p>
            <a:pPr>
              <a:defRPr/>
            </a:pPr>
            <a:r>
              <a:rPr lang="en-US" i="1"/>
              <a:t>Es gibt mehrere MQI. Aktuelle MQI mit obligatorischer, jährlicher Datenlieferung an den Bund. Und neue MQI, wo zur Zeit noch keine Datenlieferung an den Bund stattfindet. </a:t>
            </a:r>
            <a:endParaRPr/>
          </a:p>
          <a:p>
            <a:pPr>
              <a:defRPr/>
            </a:pPr>
            <a:r>
              <a:rPr lang="en-US" i="1"/>
              <a:t>Wir schauen uns heute folgendes Thema vor: Lies das Thema im roten Kreis vor. </a:t>
            </a:r>
            <a:endParaRPr/>
          </a:p>
          <a:p>
            <a:pPr>
              <a:defRPr/>
            </a:pPr>
            <a:endParaRPr lang="en-US"/>
          </a:p>
          <a:p>
            <a:pPr>
              <a:defRPr/>
            </a:pPr>
            <a:endParaRPr/>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D11BC0B-98E1-12B9-A5FE-2C3F362DC344}"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FC14924-1FA0-F2E8-6AE1-4A4E2C996A13}"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Quelle: </a:t>
            </a:r>
            <a:endParaRPr/>
          </a:p>
          <a:p>
            <a:pPr marL="0" marR="0" lvl="0" indent="0" algn="l" defTabSz="914400">
              <a:lnSpc>
                <a:spcPct val="100000"/>
              </a:lnSpc>
              <a:spcBef>
                <a:spcPts val="0"/>
              </a:spcBef>
              <a:spcAft>
                <a:spcPts val="0"/>
              </a:spcAft>
              <a:buClrTx/>
              <a:buSzTx/>
              <a:buFontTx/>
              <a:buNone/>
              <a:defRPr/>
            </a:pPr>
            <a:r>
              <a:rPr lang="de-CH" sz="1200">
                <a:latin typeface="Calibri"/>
                <a:ea typeface="Aptos"/>
                <a:cs typeface="Calibri"/>
              </a:rPr>
              <a:t>European Pressure Ulcer Advisory Panel (EPUAP), National Pressure Injury Advisory Panel (NPIAP, Pan Pacific Pressure Injury Alliance (PPPIA). Prevention and Treatment of Pressure Ulcers/Injuries: Quick Reference Guide. </a:t>
            </a:r>
            <a:r>
              <a:rPr lang="de-DE" sz="1200">
                <a:latin typeface="Calibri"/>
                <a:ea typeface="Aptos"/>
                <a:cs typeface="Calibri"/>
              </a:rPr>
              <a:t>2019</a:t>
            </a:r>
            <a:endParaRPr lang="en-US" sz="1200">
              <a:latin typeface="Calibri"/>
              <a:ea typeface="Aptos"/>
              <a:cs typeface="Calibri"/>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BBC96F0-56EE-FB65-6FFB-A667301D55AD}"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sz="800">
                <a:latin typeface="Calibri"/>
                <a:ea typeface="Aptos"/>
                <a:cs typeface="Calibri"/>
              </a:rPr>
              <a:t>Info zu Grad nicht zuordenbar – Vermutete tiefe Gewebsschädigung:</a:t>
            </a:r>
            <a:endParaRPr/>
          </a:p>
          <a:p>
            <a:pPr algn="just">
              <a:lnSpc>
                <a:spcPct val="120000"/>
              </a:lnSpc>
              <a:defRPr/>
            </a:pPr>
            <a:r>
              <a:rPr lang="de-DE" sz="1800">
                <a:solidFill>
                  <a:srgbClr val="000000"/>
                </a:solidFill>
                <a:latin typeface="Calibri"/>
                <a:ea typeface="Aptos"/>
              </a:rPr>
              <a:t>Bei dem Verdacht auf eine tieferliegende Gewebeschädigung unter intakter Haut ist eine konsequente und dauerhafte Druckentlastung der betroffenen Körperstelle zwingend erforderlich. Ist die Gewebeschädigung trotz sofort eingeleiteter Massnahmen irreversibel, kann es innerhalb weniger Tage zur Hautablösung und zur Ausbildung einer tiefen Wunde kommen.</a:t>
            </a:r>
            <a:endParaRPr lang="de-CH" sz="1800">
              <a:solidFill>
                <a:srgbClr val="000000"/>
              </a:solidFill>
              <a:latin typeface="Calibri"/>
              <a:ea typeface="Aptos"/>
            </a:endParaRPr>
          </a:p>
          <a:p>
            <a:pPr algn="just">
              <a:lnSpc>
                <a:spcPct val="120000"/>
              </a:lnSpc>
              <a:defRPr/>
            </a:pPr>
            <a:r>
              <a:rPr lang="de-DE" sz="1800">
                <a:solidFill>
                  <a:srgbClr val="000000"/>
                </a:solidFill>
                <a:latin typeface="Calibri"/>
                <a:ea typeface="Aptos"/>
              </a:rPr>
              <a:t>In diesem Fall ist der Dekubitus entsprechend der klinischen Symptomatik als Kategorie 3 oder 4 gemäß Expertenstandard bzw. NPUAP/EPUAP-Definition zu klassifizieren.</a:t>
            </a:r>
            <a:endParaRPr lang="de-CH" sz="1800">
              <a:solidFill>
                <a:srgbClr val="000000"/>
              </a:solidFill>
              <a:latin typeface="Calibri"/>
              <a:ea typeface="Aptos"/>
            </a:endParaRPr>
          </a:p>
          <a:p>
            <a:pPr marL="0" marR="0" lvl="0" indent="0" algn="l" defTabSz="914400">
              <a:lnSpc>
                <a:spcPct val="100000"/>
              </a:lnSpc>
              <a:spcBef>
                <a:spcPts val="0"/>
              </a:spcBef>
              <a:spcAft>
                <a:spcPts val="0"/>
              </a:spcAft>
              <a:buClrTx/>
              <a:buSzTx/>
              <a:buFontTx/>
              <a:buNone/>
              <a:defRPr/>
            </a:pPr>
            <a:endParaRPr lang="de-DE" sz="800">
              <a:latin typeface="Calibri"/>
              <a:ea typeface="Aptos"/>
              <a:cs typeface="Calibri"/>
            </a:endParaRPr>
          </a:p>
          <a:p>
            <a:pPr marL="0" marR="0" lvl="0" indent="0" algn="l" defTabSz="914400">
              <a:lnSpc>
                <a:spcPct val="100000"/>
              </a:lnSpc>
              <a:spcBef>
                <a:spcPts val="0"/>
              </a:spcBef>
              <a:spcAft>
                <a:spcPts val="0"/>
              </a:spcAft>
              <a:buClrTx/>
              <a:buSzTx/>
              <a:buFontTx/>
              <a:buNone/>
              <a:defRPr/>
            </a:pPr>
            <a:endParaRPr lang="de-DE" sz="800">
              <a:latin typeface="Calibri"/>
              <a:ea typeface="Aptos"/>
              <a:cs typeface="Calibri"/>
            </a:endParaRPr>
          </a:p>
          <a:p>
            <a:pPr marL="0" marR="0" lvl="0" indent="0" algn="l" defTabSz="914400">
              <a:lnSpc>
                <a:spcPct val="100000"/>
              </a:lnSpc>
              <a:spcBef>
                <a:spcPts val="0"/>
              </a:spcBef>
              <a:spcAft>
                <a:spcPts val="0"/>
              </a:spcAft>
              <a:buClrTx/>
              <a:buSzTx/>
              <a:buFontTx/>
              <a:buNone/>
              <a:defRPr/>
            </a:pPr>
            <a:endParaRPr lang="de-DE" sz="1000">
              <a:latin typeface="Calibri"/>
              <a:ea typeface="Aptos"/>
              <a:cs typeface="Calibri"/>
            </a:endParaRPr>
          </a:p>
          <a:p>
            <a:pPr marL="0" marR="0" lvl="0" indent="0" algn="l" defTabSz="914400">
              <a:lnSpc>
                <a:spcPct val="100000"/>
              </a:lnSpc>
              <a:spcBef>
                <a:spcPts val="0"/>
              </a:spcBef>
              <a:spcAft>
                <a:spcPts val="0"/>
              </a:spcAft>
              <a:buClrTx/>
              <a:buSzTx/>
              <a:buFontTx/>
              <a:buNone/>
              <a:defRPr/>
            </a:pPr>
            <a:endParaRPr lang="de-DE" sz="1200">
              <a:latin typeface="Calibri"/>
              <a:ea typeface="Aptos"/>
              <a:cs typeface="Calibri"/>
            </a:endParaRPr>
          </a:p>
          <a:p>
            <a:pPr marL="0" marR="0" lvl="0" indent="0" algn="l" defTabSz="914400">
              <a:lnSpc>
                <a:spcPct val="100000"/>
              </a:lnSpc>
              <a:spcBef>
                <a:spcPts val="0"/>
              </a:spcBef>
              <a:spcAft>
                <a:spcPts val="0"/>
              </a:spcAft>
              <a:buClrTx/>
              <a:buSzTx/>
              <a:buFontTx/>
              <a:buNone/>
              <a:defRPr/>
            </a:pPr>
            <a:endParaRPr lang="en-US" sz="1200">
              <a:solidFill>
                <a:srgbClr val="FF0000"/>
              </a:solidFill>
              <a:latin typeface="Calibri"/>
              <a:ea typeface="Aptos"/>
              <a:cs typeface="Calibri"/>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A5C0290-1B87-D1BE-DF25-EE06FD10D5BB}"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CH" b="1"/>
              <a:t>Empfehlung: </a:t>
            </a:r>
            <a:r>
              <a:rPr lang="de-CH"/>
              <a:t>Besprechung / Diskussion für 15 Minuten in Kleingruppen zu je 3-4 Personen.</a:t>
            </a: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a:t>Wir gehen davon aus, dass Sie auf Folie 12 aktuelle Zahlen der Dekubitsrate zeigen können auf Basis der Bedarfserhebungen. Die Zeitspanne der 9 Monate bezieht sich auf die Zeitspanne für die reguläre Wiederholung der Bedarfserhebung. </a:t>
            </a:r>
            <a:endParaRPr/>
          </a:p>
          <a:p>
            <a:pPr>
              <a:defRPr/>
            </a:pPr>
            <a:endParaRPr lang="en-US"/>
          </a:p>
          <a:p>
            <a:pPr>
              <a:defRPr/>
            </a:pPr>
            <a:r>
              <a:rPr lang="en-US"/>
              <a:t>Sollten sie auf Folie 12 eine andere Datenquelle verwenden, können sie hier die Frage entsprechend anpassen.</a:t>
            </a: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dirty="0"/>
              <a:t>Sie </a:t>
            </a:r>
            <a:r>
              <a:rPr lang="en-US" dirty="0" err="1"/>
              <a:t>können</a:t>
            </a:r>
            <a:r>
              <a:rPr lang="en-US" dirty="0"/>
              <a:t> dieses </a:t>
            </a:r>
            <a:r>
              <a:rPr lang="en-US" dirty="0" err="1"/>
              <a:t>Zahl</a:t>
            </a:r>
            <a:r>
              <a:rPr lang="en-US" dirty="0"/>
              <a:t> </a:t>
            </a:r>
            <a:r>
              <a:rPr lang="en-US" dirty="0" err="1"/>
              <a:t>entweder</a:t>
            </a:r>
            <a:r>
              <a:rPr lang="en-US" dirty="0"/>
              <a:t> </a:t>
            </a:r>
            <a:r>
              <a:rPr lang="en-US" dirty="0" err="1"/>
              <a:t>aus</a:t>
            </a:r>
            <a:r>
              <a:rPr lang="en-US" dirty="0"/>
              <a:t> </a:t>
            </a:r>
            <a:r>
              <a:rPr lang="en-US" dirty="0" err="1"/>
              <a:t>ihrer</a:t>
            </a:r>
            <a:r>
              <a:rPr lang="en-US" dirty="0"/>
              <a:t> </a:t>
            </a:r>
            <a:r>
              <a:rPr lang="en-US" dirty="0" err="1"/>
              <a:t>internen</a:t>
            </a:r>
            <a:r>
              <a:rPr lang="en-US" dirty="0"/>
              <a:t> </a:t>
            </a:r>
            <a:r>
              <a:rPr lang="en-US" dirty="0" err="1"/>
              <a:t>Überwachung</a:t>
            </a:r>
            <a:r>
              <a:rPr lang="en-US" dirty="0"/>
              <a:t> von </a:t>
            </a:r>
            <a:r>
              <a:rPr lang="en-US" dirty="0" err="1"/>
              <a:t>Dekubitus</a:t>
            </a:r>
            <a:r>
              <a:rPr lang="en-US" dirty="0"/>
              <a:t> </a:t>
            </a:r>
            <a:r>
              <a:rPr lang="en-US" dirty="0" err="1"/>
              <a:t>beziehen</a:t>
            </a:r>
            <a:r>
              <a:rPr lang="en-US" dirty="0"/>
              <a:t>, </a:t>
            </a:r>
            <a:r>
              <a:rPr lang="en-US" dirty="0" err="1"/>
              <a:t>vom</a:t>
            </a:r>
            <a:r>
              <a:rPr lang="en-US" dirty="0"/>
              <a:t> </a:t>
            </a:r>
            <a:r>
              <a:rPr lang="en-US" dirty="0" err="1"/>
              <a:t>BESAQsys</a:t>
            </a:r>
            <a:r>
              <a:rPr lang="en-US" dirty="0"/>
              <a:t> Dashboard, </a:t>
            </a:r>
            <a:r>
              <a:rPr lang="en-US" dirty="0" err="1"/>
              <a:t>vom</a:t>
            </a:r>
            <a:r>
              <a:rPr lang="en-US" dirty="0"/>
              <a:t> </a:t>
            </a:r>
            <a:r>
              <a:rPr lang="en-US" dirty="0" err="1"/>
              <a:t>letzten</a:t>
            </a:r>
            <a:r>
              <a:rPr lang="en-US" dirty="0"/>
              <a:t> </a:t>
            </a:r>
            <a:r>
              <a:rPr lang="en-US" dirty="0" err="1"/>
              <a:t>nationalen</a:t>
            </a:r>
            <a:r>
              <a:rPr lang="en-US" dirty="0"/>
              <a:t> </a:t>
            </a:r>
            <a:r>
              <a:rPr lang="en-US" dirty="0" err="1"/>
              <a:t>Bericht</a:t>
            </a:r>
            <a:r>
              <a:rPr lang="en-US" dirty="0"/>
              <a:t> des BAG </a:t>
            </a:r>
            <a:r>
              <a:rPr lang="en-US" dirty="0" err="1"/>
              <a:t>oder</a:t>
            </a:r>
            <a:r>
              <a:rPr lang="en-US" dirty="0"/>
              <a:t> </a:t>
            </a:r>
            <a:r>
              <a:rPr lang="en-US" dirty="0" err="1"/>
              <a:t>aus</a:t>
            </a:r>
            <a:r>
              <a:rPr lang="en-US" dirty="0"/>
              <a:t> </a:t>
            </a:r>
            <a:r>
              <a:rPr lang="en-US" dirty="0" err="1"/>
              <a:t>anderen</a:t>
            </a:r>
            <a:r>
              <a:rPr lang="en-US" dirty="0"/>
              <a:t> </a:t>
            </a:r>
            <a:r>
              <a:rPr lang="en-US" dirty="0" err="1"/>
              <a:t>Quellen</a:t>
            </a:r>
            <a:r>
              <a:rPr lang="en-US" dirty="0"/>
              <a:t>. Bitte </a:t>
            </a:r>
            <a:r>
              <a:rPr lang="en-US" dirty="0" err="1"/>
              <a:t>passen</a:t>
            </a:r>
            <a:r>
              <a:rPr lang="en-US" dirty="0"/>
              <a:t> Sie die </a:t>
            </a:r>
            <a:r>
              <a:rPr lang="en-US" dirty="0" err="1"/>
              <a:t>Frage</a:t>
            </a:r>
            <a:r>
              <a:rPr lang="en-US" dirty="0"/>
              <a:t> auf Folie 11 </a:t>
            </a:r>
            <a:r>
              <a:rPr lang="en-US" dirty="0" err="1"/>
              <a:t>entsprechend</a:t>
            </a:r>
            <a:r>
              <a:rPr lang="en-US" dirty="0"/>
              <a:t> an, je </a:t>
            </a:r>
            <a:r>
              <a:rPr lang="en-US" dirty="0" err="1"/>
              <a:t>nachdem</a:t>
            </a:r>
            <a:r>
              <a:rPr lang="en-US" dirty="0"/>
              <a:t>, </a:t>
            </a:r>
            <a:r>
              <a:rPr lang="en-US" dirty="0" err="1"/>
              <a:t>wie</a:t>
            </a:r>
            <a:r>
              <a:rPr lang="en-US" dirty="0"/>
              <a:t> </a:t>
            </a:r>
            <a:r>
              <a:rPr lang="en-US" dirty="0" err="1"/>
              <a:t>ihre</a:t>
            </a:r>
            <a:r>
              <a:rPr lang="en-US" dirty="0"/>
              <a:t> </a:t>
            </a:r>
            <a:r>
              <a:rPr lang="en-US" dirty="0" err="1"/>
              <a:t>Antwort</a:t>
            </a:r>
            <a:r>
              <a:rPr lang="en-US" dirty="0"/>
              <a:t> </a:t>
            </a:r>
            <a:r>
              <a:rPr lang="en-US" dirty="0" err="1"/>
              <a:t>hier</a:t>
            </a:r>
            <a:r>
              <a:rPr lang="en-US" dirty="0"/>
              <a:t> zu </a:t>
            </a:r>
            <a:r>
              <a:rPr lang="en-US" dirty="0" err="1"/>
              <a:t>Stande</a:t>
            </a:r>
            <a:r>
              <a:rPr lang="en-US" dirty="0"/>
              <a:t> </a:t>
            </a:r>
            <a:r>
              <a:rPr lang="en-US" dirty="0" err="1"/>
              <a:t>kommt</a:t>
            </a:r>
            <a:r>
              <a:rPr lang="en-US" dirty="0"/>
              <a:t>.</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Quellen: </a:t>
            </a:r>
            <a:endParaRPr/>
          </a:p>
          <a:p>
            <a:pPr>
              <a:defRPr/>
            </a:pPr>
            <a:r>
              <a:rPr lang="en-US" sz="1200">
                <a:latin typeface="Calibri"/>
                <a:ea typeface="Aptos"/>
                <a:cs typeface="Calibri"/>
              </a:rPr>
              <a:t>Sugathapala R, Latimer S, Balasuriya A, Chaboyer W, Thalib L, Gillespie BM. Prevalence and incidence of pressure injuries among older people living in nursing homes: A systematic review and meta-analysis. Int J Nurs Stud. 2023;148:104605.</a:t>
            </a:r>
            <a:endParaRPr lang="de-CH" sz="1200">
              <a:latin typeface="Calibri"/>
              <a:ea typeface="Aptos"/>
              <a:cs typeface="Calibri"/>
            </a:endParaRPr>
          </a:p>
          <a:p>
            <a:pPr>
              <a:defRPr/>
            </a:pPr>
            <a:r>
              <a:rPr lang="en-US" sz="1200">
                <a:latin typeface="Calibri"/>
                <a:ea typeface="Aptos"/>
                <a:cs typeface="Calibri"/>
              </a:rPr>
              <a:t>Zúñiga F, Ausserhofer D, Serdaly C, Bassal C, De Geest S, Schwendimann R. . </a:t>
            </a:r>
            <a:r>
              <a:rPr lang="de-DE" sz="1200">
                <a:latin typeface="Calibri"/>
                <a:ea typeface="Aptos"/>
                <a:cs typeface="Calibri"/>
              </a:rPr>
              <a:t>Schlussbericht zur Befragung des Pflege- und Betreuungspersonal in Alters- und Pflegeinstitutionen der Schweiz. </a:t>
            </a:r>
            <a:r>
              <a:rPr lang="en-US" sz="1200">
                <a:latin typeface="Calibri"/>
                <a:ea typeface="Aptos"/>
                <a:cs typeface="Calibri"/>
              </a:rPr>
              <a:t>Universität Basel; 2013</a:t>
            </a:r>
            <a:endParaRPr/>
          </a:p>
          <a:p>
            <a:pPr>
              <a:defRPr/>
            </a:pPr>
            <a:r>
              <a:rPr lang="en-US" sz="1200">
                <a:latin typeface="Calibri"/>
                <a:ea typeface="Aptos"/>
                <a:cs typeface="Calibri"/>
              </a:rPr>
              <a:t>Courvoisier DS, Righi L, Béné N, Rae AC, Chopard P. Variation in pressure ulcer prevalence and prevention in nursing homes: A multicenter study. Appl Nurs Res. 2018;42:45-50.</a:t>
            </a:r>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a:solidFill>
                  <a:srgbClr val="FF0000"/>
                </a:solidFill>
                <a:highlight>
                  <a:srgbClr val="FFFF00"/>
                </a:highlight>
                <a:latin typeface="Calibri"/>
                <a:ea typeface="Calibri"/>
                <a:cs typeface="Calibri"/>
              </a:rPr>
              <a:t>Mit dieser Folie lässt sich der Nutzen der </a:t>
            </a:r>
            <a:r>
              <a:rPr lang="de-CH">
                <a:solidFill>
                  <a:srgbClr val="FF0000"/>
                </a:solidFill>
                <a:highlight>
                  <a:srgbClr val="FFFF00"/>
                </a:highlight>
                <a:latin typeface="Calibri"/>
                <a:ea typeface="Calibri"/>
                <a:cs typeface="Calibri"/>
              </a:rPr>
              <a:t>Dekubitusprävention aufzeigen respektive die negativen Folgen, die ein Dekubitus mit sich bringen können.</a:t>
            </a:r>
            <a:endParaRPr/>
          </a:p>
          <a:p>
            <a:pPr>
              <a:defRPr/>
            </a:pPr>
            <a:endParaRPr lang="en-US">
              <a:solidFill>
                <a:srgbClr val="FF0000"/>
              </a:solidFill>
              <a:highlight>
                <a:srgbClr val="FFFF00"/>
              </a:highlight>
              <a:latin typeface="Calibri"/>
              <a:ea typeface="Calibri"/>
              <a:cs typeface="Calibri"/>
            </a:endParaRPr>
          </a:p>
          <a:p>
            <a:pPr>
              <a:defRPr/>
            </a:pPr>
            <a:r>
              <a:rPr lang="en-US">
                <a:solidFill>
                  <a:srgbClr val="FF0000"/>
                </a:solidFill>
                <a:highlight>
                  <a:srgbClr val="FFFF00"/>
                </a:highlight>
                <a:latin typeface="Calibri"/>
                <a:ea typeface="Calibri"/>
                <a:cs typeface="Calibri"/>
              </a:rPr>
              <a:t>Quelle:</a:t>
            </a:r>
            <a:endParaRPr/>
          </a:p>
          <a:p>
            <a:pPr>
              <a:defRPr/>
            </a:pPr>
            <a:r>
              <a:rPr lang="de-CH">
                <a:latin typeface="Helvetica"/>
              </a:rPr>
              <a:t>ARTISET, CURAVIVA, senesuisse. Faktenblatt: Medizinischer Qualitätsindikator «Dekubitus» für die stationäre Langzeitpflege. ARTISET, CURAVIVA, senesuisse; 2025. Online: www.artiset.ch/pflegequalitaet </a:t>
            </a:r>
            <a:endParaRPr/>
          </a:p>
          <a:p>
            <a:pPr>
              <a:defRPr/>
            </a:pPr>
            <a:endParaRPr lang="de-CH">
              <a:latin typeface="Helvetica"/>
            </a:endParaRPr>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16</a:t>
            </a:fld>
            <a:endParaRPr lang="de-C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E35D68D-30A1-7E48-3E61-7F388A00E387}"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Quelle:</a:t>
            </a:r>
            <a:endParaRPr/>
          </a:p>
          <a:p>
            <a:pPr marL="0" marR="0" lvl="0" indent="0" algn="l" defTabSz="914400">
              <a:lnSpc>
                <a:spcPct val="100000"/>
              </a:lnSpc>
              <a:spcBef>
                <a:spcPts val="0"/>
              </a:spcBef>
              <a:spcAft>
                <a:spcPts val="0"/>
              </a:spcAft>
              <a:buClrTx/>
              <a:buSzTx/>
              <a:buFontTx/>
              <a:buNone/>
              <a:defRPr/>
            </a:pPr>
            <a:r>
              <a:rPr lang="de-CH" sz="1200">
                <a:latin typeface="Calibri"/>
                <a:cs typeface="Calibri"/>
              </a:rPr>
              <a:t>Morris JN, Fries BE, Mehr DR, Hawes C, Phillips C, Mor V, et al. MDS Cognitive Performance Scale©. Journal of Gerontology. 1994;49(4):M174-M82.</a:t>
            </a:r>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21</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22</a:t>
            </a:fld>
            <a:endParaRPr lang="de-CH"/>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BE6918B-E90C-EF50-9558-8A9E0544103B}"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1" dirty="0"/>
              <a:t>Empfehlung: </a:t>
            </a:r>
            <a:r>
              <a:rPr lang="de-CH" dirty="0"/>
              <a:t>Besprechung / Diskussion für 15 Minuten in Kleingruppen zu je 3-4 Personen.</a:t>
            </a:r>
            <a:endParaRPr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Bild 3</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1" strike="noStrike"/>
              <a:t>B und D</a:t>
            </a:r>
            <a:endParaRPr/>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26</a:t>
            </a:fld>
            <a:endParaRPr lang="de-CH"/>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1: </a:t>
            </a:r>
            <a:r>
              <a:rPr lang="de-CH" sz="1200" b="0" i="0" u="none" strike="noStrike" cap="none" spc="-10">
                <a:ln>
                  <a:noFill/>
                </a:ln>
                <a:solidFill>
                  <a:srgbClr val="000000"/>
                </a:solidFill>
                <a:latin typeface="Calibri Light"/>
                <a:ea typeface="Roboto"/>
                <a:cs typeface="Calibri Light"/>
              </a:rPr>
              <a:t>Hautabschürfung mit rosafarbenem Wundbett</a:t>
            </a:r>
            <a:endParaRPr/>
          </a:p>
          <a:p>
            <a:pPr marL="0" marR="0" lvl="0" indent="0" algn="l" defTabSz="914400">
              <a:lnSpc>
                <a:spcPct val="100000"/>
              </a:lnSpc>
              <a:spcBef>
                <a:spcPts val="0"/>
              </a:spcBef>
              <a:spcAft>
                <a:spcPts val="0"/>
              </a:spcAft>
              <a:buClrTx/>
              <a:buSzTx/>
              <a:buFontTx/>
              <a:buNone/>
              <a:defRPr/>
            </a:pPr>
            <a:r>
              <a:rPr lang="de-CH"/>
              <a:t>6: </a:t>
            </a:r>
            <a:r>
              <a:rPr lang="de-CH" sz="1200" b="0" i="0" u="none" strike="noStrike" cap="none" spc="-10">
                <a:ln>
                  <a:noFill/>
                </a:ln>
                <a:solidFill>
                  <a:srgbClr val="000000"/>
                </a:solidFill>
                <a:latin typeface="Calibri Light"/>
                <a:ea typeface="Roboto"/>
                <a:cs typeface="Calibri Light"/>
              </a:rPr>
              <a:t>Teilverlust der Haut</a:t>
            </a:r>
            <a:endParaRPr/>
          </a:p>
          <a:p>
            <a:pPr marL="0" marR="0" lvl="0" indent="0" algn="l" defTabSz="914400">
              <a:lnSpc>
                <a:spcPct val="100000"/>
              </a:lnSpc>
              <a:spcBef>
                <a:spcPts val="0"/>
              </a:spcBef>
              <a:spcAft>
                <a:spcPts val="0"/>
              </a:spcAft>
              <a:buClrTx/>
              <a:buSzTx/>
              <a:buFontTx/>
              <a:buNone/>
              <a:defRPr/>
            </a:pPr>
            <a:r>
              <a:rPr lang="de-CH" sz="1200" b="0" i="0" u="none" strike="noStrike" cap="none" spc="-10">
                <a:ln>
                  <a:noFill/>
                </a:ln>
                <a:solidFill>
                  <a:srgbClr val="000000"/>
                </a:solidFill>
                <a:latin typeface="Calibri Light"/>
                <a:ea typeface="Roboto"/>
                <a:cs typeface="Calibri Light"/>
              </a:rPr>
              <a:t>und</a:t>
            </a:r>
            <a:endParaRPr/>
          </a:p>
          <a:p>
            <a:pPr marL="0" marR="0" lvl="0" indent="0" algn="l" defTabSz="914400">
              <a:lnSpc>
                <a:spcPct val="100000"/>
              </a:lnSpc>
              <a:spcBef>
                <a:spcPts val="0"/>
              </a:spcBef>
              <a:spcAft>
                <a:spcPts val="0"/>
              </a:spcAft>
              <a:buClrTx/>
              <a:buSzTx/>
              <a:buFontTx/>
              <a:buNone/>
              <a:defRPr/>
            </a:pPr>
            <a:r>
              <a:rPr lang="de-CH" sz="1200" b="0" i="0" u="none" strike="noStrike" cap="none" spc="-10">
                <a:ln>
                  <a:noFill/>
                </a:ln>
                <a:solidFill>
                  <a:srgbClr val="000000"/>
                </a:solidFill>
                <a:latin typeface="Calibri Light"/>
                <a:ea typeface="Roboto"/>
                <a:cs typeface="Calibri Light"/>
              </a:rPr>
              <a:t>4: kann sich auch in Form einer Blase zeigen</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1" strike="noStrike"/>
              <a:t>E</a:t>
            </a:r>
            <a:endParaRPr/>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28</a:t>
            </a:fld>
            <a:endParaRPr lang="de-CH"/>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1. Antwort</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29</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30</a:t>
            </a:fld>
            <a:endParaRPr lang="de-CH"/>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98521395" name="Slide Image Placeholder 1"/>
          <p:cNvSpPr>
            <a:spLocks noGrp="1" noRot="1" noChangeAspect="1"/>
          </p:cNvSpPr>
          <p:nvPr>
            <p:ph type="sldImg"/>
          </p:nvPr>
        </p:nvSpPr>
        <p:spPr bwMode="auto"/>
      </p:sp>
      <p:sp>
        <p:nvSpPr>
          <p:cNvPr id="80789161" name="Notes Placeholder 2"/>
          <p:cNvSpPr>
            <a:spLocks noGrp="1"/>
          </p:cNvSpPr>
          <p:nvPr>
            <p:ph type="body" idx="1"/>
          </p:nvPr>
        </p:nvSpPr>
        <p:spPr bwMode="auto"/>
        <p:txBody>
          <a:bodyPr/>
          <a:lstStyle/>
          <a:p>
            <a:pPr>
              <a:defRPr/>
            </a:pPr>
            <a:endParaRPr/>
          </a:p>
        </p:txBody>
      </p:sp>
      <p:sp>
        <p:nvSpPr>
          <p:cNvPr id="709897900" name="Slide Number Placeholder 3"/>
          <p:cNvSpPr>
            <a:spLocks noGrp="1"/>
          </p:cNvSpPr>
          <p:nvPr>
            <p:ph type="sldNum" sz="quarter" idx="10"/>
          </p:nvPr>
        </p:nvSpPr>
        <p:spPr bwMode="auto"/>
        <p:txBody>
          <a:bodyPr/>
          <a:lstStyle/>
          <a:p>
            <a:pPr>
              <a:defRPr/>
            </a:pPr>
            <a:fld id="{634DA01D-E374-B256-1227-BC912A93C950}"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32</a:t>
            </a:fld>
            <a:endParaRPr lang="de-CH"/>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E3979F0-BC2F-934D-19E6-3898A247BE40}"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E76A1AB-A363-CC78-25EA-856B5120052E}" type="slidenum">
              <a:rPr/>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6"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6"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a:t>Bild durch Klicken auf Symbol hinzufügen</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obj"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Leer_3">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795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title" userDrawn="1">
  <p:cSld name="Title Slide">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523999" y="1122363"/>
            <a:ext cx="9144000" cy="2387599"/>
          </a:xfrm>
        </p:spPr>
        <p:txBody>
          <a:bodyPr anchor="b"/>
          <a:lstStyle>
            <a:lvl1pPr algn="ctr">
              <a:defRPr sz="6000"/>
            </a:lvl1pPr>
          </a:lstStyle>
          <a:p>
            <a:pPr>
              <a:defRPr/>
            </a:pPr>
            <a:r>
              <a:rPr lang="en-US"/>
              <a:t>Click to edit Master title style</a:t>
            </a:r>
          </a:p>
        </p:txBody>
      </p:sp>
      <p:sp>
        <p:nvSpPr>
          <p:cNvPr id="3" name="Subtitle 2"/>
          <p:cNvSpPr>
            <a:spLocks noGrp="1"/>
          </p:cNvSpPr>
          <p:nvPr>
            <p:ph type="subTitle" idx="1"/>
          </p:nvPr>
        </p:nvSpPr>
        <p:spPr bwMode="auto">
          <a:xfrm>
            <a:off x="1523999" y="3602037"/>
            <a:ext cx="9144000" cy="165576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type="secHead"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1849" y="1709737"/>
            <a:ext cx="10515600" cy="2852736"/>
          </a:xfrm>
        </p:spPr>
        <p:txBody>
          <a:bodyPr anchor="b"/>
          <a:lstStyle>
            <a:lvl1pPr>
              <a:defRPr sz="6000"/>
            </a:lvl1pPr>
          </a:lstStyle>
          <a:p>
            <a:pPr>
              <a:defRPr/>
            </a:pPr>
            <a:r>
              <a:rPr lang="en-US"/>
              <a:t>Click to edit Master title style</a:t>
            </a:r>
          </a:p>
        </p:txBody>
      </p:sp>
      <p:sp>
        <p:nvSpPr>
          <p:cNvPr id="3" name="Text Placeholder 2"/>
          <p:cNvSpPr>
            <a:spLocks noGrp="1"/>
          </p:cNvSpPr>
          <p:nvPr>
            <p:ph type="body" idx="1"/>
          </p:nvPr>
        </p:nvSpPr>
        <p:spPr bwMode="auto">
          <a:xfrm>
            <a:off x="831849" y="4589462"/>
            <a:ext cx="10515600" cy="150018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type="twoObj" userDrawn="1">
  <p:cSld name="Two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p>
        </p:txBody>
      </p:sp>
      <p:sp>
        <p:nvSpPr>
          <p:cNvPr id="3" name="Content Placeholder 2"/>
          <p:cNvSpPr>
            <a:spLocks noGrp="1"/>
          </p:cNvSpPr>
          <p:nvPr>
            <p:ph sz="half" idx="1"/>
          </p:nvPr>
        </p:nvSpPr>
        <p:spPr bwMode="auto">
          <a:xfrm>
            <a:off x="838198" y="1825624"/>
            <a:ext cx="5181599"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Content Placeholder 3"/>
          <p:cNvSpPr>
            <a:spLocks noGrp="1"/>
          </p:cNvSpPr>
          <p:nvPr>
            <p:ph sz="half" idx="2"/>
          </p:nvPr>
        </p:nvSpPr>
        <p:spPr bwMode="auto">
          <a:xfrm>
            <a:off x="6172200" y="1825624"/>
            <a:ext cx="5181599"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type="twoTxTwoObj" userDrawn="1">
  <p:cSld name="Comparis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7" y="365124"/>
            <a:ext cx="10515600" cy="1325562"/>
          </a:xfrm>
        </p:spPr>
        <p:txBody>
          <a:bodyPr/>
          <a:lstStyle/>
          <a:p>
            <a:pPr>
              <a:defRPr/>
            </a:pPr>
            <a:r>
              <a:rPr lang="en-US"/>
              <a:t>Click to edit Master title style</a:t>
            </a:r>
          </a:p>
        </p:txBody>
      </p:sp>
      <p:sp>
        <p:nvSpPr>
          <p:cNvPr id="3" name="Text Placeholder 2"/>
          <p:cNvSpPr>
            <a:spLocks noGrp="1"/>
          </p:cNvSpPr>
          <p:nvPr>
            <p:ph type="body" idx="1"/>
          </p:nvPr>
        </p:nvSpPr>
        <p:spPr bwMode="auto">
          <a:xfrm>
            <a:off x="839787" y="1681162"/>
            <a:ext cx="5157785" cy="8239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839787" y="2505074"/>
            <a:ext cx="5157785" cy="3684587"/>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5" name="Text Placeholder 4"/>
          <p:cNvSpPr>
            <a:spLocks noGrp="1"/>
          </p:cNvSpPr>
          <p:nvPr>
            <p:ph type="body" sz="quarter" idx="3"/>
          </p:nvPr>
        </p:nvSpPr>
        <p:spPr bwMode="auto">
          <a:xfrm>
            <a:off x="6172200" y="1681162"/>
            <a:ext cx="5183187" cy="8239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6172200" y="2505074"/>
            <a:ext cx="5183187" cy="3684587"/>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7" name="Date Placeholder 6"/>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type="titleOnly" userDrawn="1">
  <p:cSld name="Title Only">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p>
        </p:txBody>
      </p:sp>
      <p:sp>
        <p:nvSpPr>
          <p:cNvPr id="3" name="Date Placeholder 2"/>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4" name="Footer Placeholder 3"/>
          <p:cNvSpPr>
            <a:spLocks noGrp="1"/>
          </p:cNvSpPr>
          <p:nvPr>
            <p:ph type="ftr" sz="quarter" idx="11"/>
          </p:nvPr>
        </p:nvSpPr>
        <p:spPr bwMode="auto"/>
        <p:txBody>
          <a:body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type="blank" userDrawn="1">
  <p:cSld name="Blank">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objTx" userDrawn="1">
  <p:cSld name="Content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p>
        </p:txBody>
      </p:sp>
      <p:sp>
        <p:nvSpPr>
          <p:cNvPr id="3" name="Content Placeholder 2"/>
          <p:cNvSpPr>
            <a:spLocks noGrp="1"/>
          </p:cNvSpPr>
          <p:nvPr>
            <p:ph idx="1"/>
          </p:nvPr>
        </p:nvSpPr>
        <p:spPr bwMode="auto">
          <a:xfrm>
            <a:off x="5183187" y="987424"/>
            <a:ext cx="6172200" cy="48736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type="picTx"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p>
        </p:txBody>
      </p:sp>
      <p:sp>
        <p:nvSpPr>
          <p:cNvPr id="3" name="Picture Placeholder 2"/>
          <p:cNvSpPr>
            <a:spLocks noGrp="1" noChangeAspect="1"/>
          </p:cNvSpPr>
          <p:nvPr>
            <p:ph type="pic" idx="1"/>
          </p:nvPr>
        </p:nvSpPr>
        <p:spPr bwMode="auto">
          <a:xfrm>
            <a:off x="5183187" y="987424"/>
            <a:ext cx="6172200" cy="487362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p>
        </p:txBody>
      </p:sp>
      <p:sp>
        <p:nvSpPr>
          <p:cNvPr id="4"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vertTx" userDrawn="1">
  <p:cSld name="Title and Vertical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p>
        </p:txBody>
      </p:sp>
      <p:sp>
        <p:nvSpPr>
          <p:cNvPr id="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vertTitleAndTx" userDrawn="1">
  <p:cSld name="Vertical Title a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p>
        </p:txBody>
      </p:sp>
      <p:sp>
        <p:nvSpPr>
          <p:cNvPr id="3"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10"/>
          </p:nvPr>
        </p:nvSpPr>
        <p:spPr bwMode="auto"/>
        <p:txBody>
          <a:bodyPr/>
          <a:lstStyle/>
          <a:p>
            <a:pPr>
              <a:defRPr/>
            </a:pPr>
            <a:fld id="{BCC18F51-09EC-435C-A3BA-64A766E099C0}" type="datetimeFigureOut">
              <a:rPr lang="en-US"/>
              <a:t>12/12/25</a:t>
            </a:fld>
            <a:endParaRPr lang="en-US"/>
          </a:p>
        </p:txBody>
      </p:sp>
      <p:sp>
        <p:nvSpPr>
          <p:cNvPr id="5" name="Footer Placeholder 4"/>
          <p:cNvSpPr>
            <a:spLocks noGrp="1"/>
          </p:cNvSpPr>
          <p:nvPr>
            <p:ph type="ftr" sz="quarter" idx="11"/>
          </p:nvPr>
        </p:nvSpPr>
        <p:spPr bwMode="auto"/>
        <p:txBody>
          <a:bodyPr/>
          <a:lstStyle/>
          <a:p>
            <a:pPr>
              <a:defRPr/>
            </a:pPr>
            <a:endParaRPr lang="en-US"/>
          </a:p>
        </p:txBody>
      </p:sp>
      <p:sp>
        <p:nvSpPr>
          <p:cNvPr id="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Titel</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7"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Bilder für einzelne MQI folgen</a:t>
            </a:r>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85" r:id="rId5"/>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p>
        </p:txBody>
      </p:sp>
      <p:sp>
        <p:nvSpPr>
          <p:cNvPr id="3"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en-US"/>
              <a:t>12/12/25</a:t>
            </a:fld>
            <a:endParaRPr lang="en-US"/>
          </a:p>
        </p:txBody>
      </p:sp>
      <p:sp>
        <p:nvSpPr>
          <p:cNvPr id="5"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999"/>
        </a:spcBef>
        <a:buFont typeface="Arial"/>
        <a:buChar char="•"/>
        <a:defRPr sz="2800">
          <a:solidFill>
            <a:schemeClr val="tx1"/>
          </a:solidFill>
          <a:latin typeface="+mn-lt"/>
          <a:ea typeface="+mn-ea"/>
          <a:cs typeface="+mn-cs"/>
        </a:defRPr>
      </a:lvl1pPr>
      <a:lvl2pPr marL="685800" indent="-228600" algn="l" defTabSz="914400">
        <a:lnSpc>
          <a:spcPct val="90000"/>
        </a:lnSpc>
        <a:spcBef>
          <a:spcPts val="499"/>
        </a:spcBef>
        <a:buFont typeface="Arial"/>
        <a:buChar char="•"/>
        <a:defRPr sz="2400">
          <a:solidFill>
            <a:schemeClr val="tx1"/>
          </a:solidFill>
          <a:latin typeface="+mn-lt"/>
          <a:ea typeface="+mn-ea"/>
          <a:cs typeface="+mn-cs"/>
        </a:defRPr>
      </a:lvl2pPr>
      <a:lvl3pPr marL="1143000" indent="-228600" algn="l" defTabSz="914400">
        <a:lnSpc>
          <a:spcPct val="90000"/>
        </a:lnSpc>
        <a:spcBef>
          <a:spcPts val="499"/>
        </a:spcBef>
        <a:buFont typeface="Arial"/>
        <a:buChar char="•"/>
        <a:defRPr sz="2000">
          <a:solidFill>
            <a:schemeClr val="tx1"/>
          </a:solidFill>
          <a:latin typeface="+mn-lt"/>
          <a:ea typeface="+mn-ea"/>
          <a:cs typeface="+mn-cs"/>
        </a:defRPr>
      </a:lvl3pPr>
      <a:lvl4pPr marL="1600200" indent="-228600" algn="l" defTabSz="914400">
        <a:lnSpc>
          <a:spcPct val="90000"/>
        </a:lnSpc>
        <a:spcBef>
          <a:spcPts val="499"/>
        </a:spcBef>
        <a:buFont typeface="Arial"/>
        <a:buChar char="•"/>
        <a:defRPr sz="1800">
          <a:solidFill>
            <a:schemeClr val="tx1"/>
          </a:solidFill>
          <a:latin typeface="+mn-lt"/>
          <a:ea typeface="+mn-ea"/>
          <a:cs typeface="+mn-cs"/>
        </a:defRPr>
      </a:lvl4pPr>
      <a:lvl5pPr marL="2057400" indent="-228600" algn="l" defTabSz="914400">
        <a:lnSpc>
          <a:spcPct val="90000"/>
        </a:lnSpc>
        <a:spcBef>
          <a:spcPts val="499"/>
        </a:spcBef>
        <a:buFont typeface="Arial"/>
        <a:buChar char="•"/>
        <a:defRPr sz="180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hyperlink" Target="http://www.artiset.ch/pflegequalitaet"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hyperlink" Target="http://www.artiset.ch/pflegequalitaet/lizenze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39.svg"/></Relationships>
</file>

<file path=ppt/slides/_rels/slide33.xml.rels><?xml version="1.0" encoding="UTF-8" standalone="yes"?>
<Relationships xmlns="http://schemas.openxmlformats.org/package/2006/relationships"><Relationship Id="rId3" Type="http://schemas.openxmlformats.org/officeDocument/2006/relationships/hyperlink" Target="http://www.artiset.ch/pflegequalitaet"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hyperlink" Target="https://shurp.unibas.ch/shurp-votraege-publikationen/"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internationalguideline.com/"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hteck 6"/>
          <p:cNvSpPr/>
          <p:nvPr/>
        </p:nvSpPr>
        <p:spPr bwMode="auto">
          <a:xfrm>
            <a:off x="0" y="0"/>
            <a:ext cx="12192000" cy="5377550"/>
          </a:xfrm>
          <a:prstGeom prst="rect">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gn="ctr">
              <a:defRPr/>
            </a:pPr>
            <a:r>
              <a:rPr lang="de-CH" sz="3600" b="1" dirty="0">
                <a:solidFill>
                  <a:schemeClr val="bg1"/>
                </a:solidFill>
                <a:latin typeface="Calibri"/>
                <a:ea typeface="Roboto"/>
                <a:cs typeface="Calibri"/>
              </a:rPr>
              <a:t>Herzlich willkommen</a:t>
            </a:r>
            <a:endParaRPr dirty="0"/>
          </a:p>
          <a:p>
            <a:pPr algn="ctr">
              <a:defRPr/>
            </a:pPr>
            <a:endParaRPr lang="de-CH" sz="2100" b="1" dirty="0">
              <a:solidFill>
                <a:schemeClr val="bg1"/>
              </a:solidFill>
              <a:latin typeface="Calibri"/>
              <a:ea typeface="Roboto"/>
              <a:cs typeface="Calibri"/>
            </a:endParaRPr>
          </a:p>
          <a:p>
            <a:pPr algn="ctr">
              <a:defRPr/>
            </a:pPr>
            <a:r>
              <a:rPr lang="de-CH" sz="5000" b="1" dirty="0">
                <a:solidFill>
                  <a:schemeClr val="bg1"/>
                </a:solidFill>
                <a:latin typeface="Calibri"/>
                <a:ea typeface="Roboto"/>
                <a:cs typeface="Calibri"/>
              </a:rPr>
              <a:t>Der medizinische Qualitätsindikator «Dekubitus»</a:t>
            </a:r>
            <a:br>
              <a:rPr lang="de-CH" sz="3600" dirty="0">
                <a:solidFill>
                  <a:schemeClr val="bg1"/>
                </a:solidFill>
                <a:latin typeface="Calibri"/>
                <a:ea typeface="Roboto"/>
              </a:rPr>
            </a:br>
            <a:br>
              <a:rPr lang="de-CH" sz="2200" dirty="0">
                <a:solidFill>
                  <a:schemeClr val="bg1"/>
                </a:solidFill>
                <a:latin typeface="Calibri"/>
                <a:ea typeface="Roboto"/>
              </a:rPr>
            </a:br>
            <a:r>
              <a:rPr lang="de-CH" sz="2100" dirty="0">
                <a:latin typeface="Calibri"/>
                <a:ea typeface="Roboto"/>
              </a:rPr>
              <a:t>Einführung in den medizinischen Qualitätsindikator «Dekubitus»</a:t>
            </a:r>
            <a:br>
              <a:rPr lang="de-CH" sz="2100" dirty="0">
                <a:latin typeface="Calibri"/>
                <a:ea typeface="Roboto"/>
              </a:rPr>
            </a:br>
            <a:endParaRPr lang="de-CH" sz="2100" dirty="0">
              <a:latin typeface="Calibri"/>
              <a:ea typeface="Roboto"/>
            </a:endParaRPr>
          </a:p>
          <a:p>
            <a:pPr algn="ctr">
              <a:defRPr/>
            </a:pPr>
            <a:r>
              <a:rPr lang="de-CH" sz="2100" dirty="0">
                <a:latin typeface="Calibri"/>
                <a:ea typeface="Roboto"/>
              </a:rPr>
              <a:t>DD. Monat YYYY</a:t>
            </a:r>
            <a:endParaRPr lang="de-CH" sz="2100" dirty="0">
              <a:solidFill>
                <a:schemeClr val="tx1"/>
              </a:solidFill>
              <a:latin typeface="Calibri"/>
              <a:ea typeface="Roboto"/>
            </a:endParaRPr>
          </a:p>
        </p:txBody>
      </p:sp>
      <p:pic>
        <p:nvPicPr>
          <p:cNvPr id="2" name="Grafik 1"/>
          <p:cNvPicPr>
            <a:picLocks noChangeAspect="1"/>
          </p:cNvPicPr>
          <p:nvPr/>
        </p:nvPicPr>
        <p:blipFill>
          <a:blip r:embed="rId3"/>
          <a:stretch/>
        </p:blipFill>
        <p:spPr bwMode="auto">
          <a:xfrm>
            <a:off x="3600450" y="5584145"/>
            <a:ext cx="4991100" cy="9999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095DDD-EC71-1C78-1A5E-4F218EC849F4}"/>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B84C34B5-2EAB-1ACA-D87D-EDB91D2C3330}"/>
              </a:ext>
            </a:extLst>
          </p:cNvPr>
          <p:cNvSpPr/>
          <p:nvPr/>
        </p:nvSpPr>
        <p:spPr>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924C9611-B789-48E5-36E4-A8719A19F8E8}"/>
              </a:ext>
            </a:extLst>
          </p:cNvPr>
          <p:cNvSpPr txBox="1"/>
          <p:nvPr/>
        </p:nvSpPr>
        <p:spPr>
          <a:xfrm>
            <a:off x="409575" y="1994653"/>
            <a:ext cx="10892409" cy="3975649"/>
          </a:xfrm>
          <a:prstGeom prst="rect">
            <a:avLst/>
          </a:prstGeom>
          <a:solidFill>
            <a:schemeClr val="bg1"/>
          </a:solidFill>
        </p:spPr>
        <p:txBody>
          <a:bodyPr wrap="square" lIns="648000" tIns="216000" rIns="360000" bIns="216000" rtlCol="0" anchor="t">
            <a:spAutoFit/>
          </a:bodyPr>
          <a:lstStyle/>
          <a:p>
            <a:pPr lvl="0" eaLnBrk="0" fontAlgn="base" hangingPunct="0">
              <a:spcBef>
                <a:spcPct val="0"/>
              </a:spcBef>
              <a:spcAft>
                <a:spcPts val="600"/>
              </a:spcAft>
            </a:pPr>
            <a:r>
              <a:rPr lang="de-DE" altLang="de-DE" sz="2100" dirty="0">
                <a:latin typeface="Calibri" panose="020F0502020204030204" pitchFamily="34" charset="0"/>
                <a:cs typeface="Calibri" panose="020F0502020204030204" pitchFamily="34" charset="0"/>
              </a:rPr>
              <a:t>Für die nachfolgenden Folien gelten folgende Regelungen:</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Werden Folien 1 zu 1 übernommen, muss zwingend die </a:t>
            </a:r>
            <a:r>
              <a:rPr lang="de-DE" altLang="de-DE" sz="2100" dirty="0" err="1">
                <a:latin typeface="Calibri" panose="020F0502020204030204" pitchFamily="34" charset="0"/>
                <a:cs typeface="Calibri" panose="020F0502020204030204" pitchFamily="34" charset="0"/>
              </a:rPr>
              <a:t>Fusszeile</a:t>
            </a:r>
            <a:r>
              <a:rPr lang="de-DE" altLang="de-DE" sz="2100" dirty="0">
                <a:latin typeface="Calibri" panose="020F0502020204030204" pitchFamily="34" charset="0"/>
                <a:cs typeface="Calibri" panose="020F0502020204030204" pitchFamily="34" charset="0"/>
              </a:rPr>
              <a:t> beibehalten werden, mit den folgenden Angaben: </a:t>
            </a:r>
            <a:r>
              <a:rPr lang="de-DE" altLang="de-DE" sz="2100" dirty="0">
                <a:latin typeface="Calibri" panose="020F0502020204030204" pitchFamily="34" charset="0"/>
                <a:cs typeface="Calibri" panose="020F0502020204030204" pitchFamily="34" charset="0"/>
                <a:hlinkClick r:id="rId3" tooltip="http://www.artiset.ch/pflegequalitaet"/>
              </a:rPr>
              <a:t>www.artiset.ch/pflegequalitaet</a:t>
            </a:r>
            <a:r>
              <a:rPr lang="de-DE" altLang="de-DE" sz="2100" dirty="0">
                <a:latin typeface="Calibri" panose="020F0502020204030204" pitchFamily="34" charset="0"/>
                <a:cs typeface="Calibri" panose="020F0502020204030204" pitchFamily="34" charset="0"/>
              </a:rPr>
              <a:t> – CC BY-NC-SA </a:t>
            </a:r>
            <a:r>
              <a:rPr lang="de-DE" altLang="de-DE" sz="2100" dirty="0" err="1">
                <a:latin typeface="Calibri" panose="020F0502020204030204" pitchFamily="34" charset="0"/>
                <a:cs typeface="Calibri" panose="020F0502020204030204" pitchFamily="34" charset="0"/>
              </a:rPr>
              <a:t>senesuisse</a:t>
            </a:r>
            <a:r>
              <a:rPr lang="de-DE" altLang="de-DE" sz="2100" dirty="0">
                <a:latin typeface="Calibri" panose="020F0502020204030204" pitchFamily="34" charset="0"/>
                <a:cs typeface="Calibri" panose="020F0502020204030204" pitchFamily="34" charset="0"/>
              </a:rPr>
              <a:t> und CURAVIVA.</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Werden Folien angepasst oder eigene, neue Folien eingefügt, muss diese Angabe in der </a:t>
            </a:r>
            <a:r>
              <a:rPr lang="de-DE" altLang="de-DE" sz="2100" dirty="0" err="1">
                <a:latin typeface="Calibri" panose="020F0502020204030204" pitchFamily="34" charset="0"/>
                <a:cs typeface="Calibri" panose="020F0502020204030204" pitchFamily="34" charset="0"/>
              </a:rPr>
              <a:t>Fusszeile</a:t>
            </a:r>
            <a:r>
              <a:rPr lang="de-DE" altLang="de-DE" sz="2100" dirty="0">
                <a:latin typeface="Calibri" panose="020F0502020204030204" pitchFamily="34" charset="0"/>
                <a:cs typeface="Calibri" panose="020F0502020204030204" pitchFamily="34" charset="0"/>
              </a:rPr>
              <a:t> der jeweiligen Folie gelöscht werden.</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Rechte an Bildern und Icons: für alle Bilder und Icons dieser Präsentation gilt das Copyright. Sie dürfen nicht angepasst oder anderweitig verwendet werden.</a:t>
            </a:r>
          </a:p>
          <a:p>
            <a:pPr lvl="0" eaLnBrk="0" fontAlgn="base" hangingPunct="0">
              <a:spcBef>
                <a:spcPct val="0"/>
              </a:spcBef>
              <a:spcAft>
                <a:spcPts val="600"/>
              </a:spcAft>
            </a:pPr>
            <a:r>
              <a:rPr lang="de-DE" altLang="de-DE" sz="2100" dirty="0">
                <a:latin typeface="Calibri" panose="020F0502020204030204" pitchFamily="34" charset="0"/>
                <a:cs typeface="Calibri" panose="020F0502020204030204" pitchFamily="34" charset="0"/>
              </a:rPr>
              <a:t>Weitere Informationen zu den Lizenzen finden Interessierte unter folgendem Link:</a:t>
            </a:r>
            <a:br>
              <a:rPr lang="de-DE" altLang="de-DE" sz="2100" dirty="0">
                <a:latin typeface="Calibri" panose="020F0502020204030204" pitchFamily="34" charset="0"/>
                <a:cs typeface="Calibri" panose="020F0502020204030204" pitchFamily="34" charset="0"/>
              </a:rPr>
            </a:br>
            <a:r>
              <a:rPr lang="de-DE" altLang="de-DE" sz="2100" dirty="0">
                <a:latin typeface="Calibri" panose="020F0502020204030204" pitchFamily="34" charset="0"/>
                <a:cs typeface="Calibri" panose="020F0502020204030204" pitchFamily="34" charset="0"/>
                <a:hlinkClick r:id="rId4" tooltip="http://www.artiset.ch/pflegequalitaet/lizenzen"/>
              </a:rPr>
              <a:t>www.artiset.ch/pflegequalitaet/lizenzen</a:t>
            </a:r>
            <a:endParaRPr lang="de-DE" altLang="de-DE" sz="2100" dirty="0">
              <a:latin typeface="Calibri" panose="020F0502020204030204" pitchFamily="34" charset="0"/>
              <a:cs typeface="Calibri" panose="020F0502020204030204" pitchFamily="34" charset="0"/>
            </a:endParaRPr>
          </a:p>
        </p:txBody>
      </p:sp>
      <p:sp>
        <p:nvSpPr>
          <p:cNvPr id="5" name="Titel 4">
            <a:extLst>
              <a:ext uri="{FF2B5EF4-FFF2-40B4-BE49-F238E27FC236}">
                <a16:creationId xmlns:a16="http://schemas.microsoft.com/office/drawing/2014/main" id="{36C2A545-D673-31AF-7B2D-0980B3B0395C}"/>
              </a:ext>
            </a:extLst>
          </p:cNvPr>
          <p:cNvSpPr>
            <a:spLocks noGrp="1"/>
          </p:cNvSpPr>
          <p:nvPr>
            <p:ph type="title" idx="4294967295"/>
          </p:nvPr>
        </p:nvSpPr>
        <p:spPr>
          <a:xfrm>
            <a:off x="409575" y="371475"/>
            <a:ext cx="10723563" cy="828675"/>
          </a:xfrm>
          <a:prstGeom prst="rect">
            <a:avLst/>
          </a:prstGeom>
        </p:spPr>
        <p:txBody>
          <a:bodyPr/>
          <a:lstStyle/>
          <a:p>
            <a:r>
              <a:rPr lang="de-DE" altLang="de-DE" sz="5000" b="1" dirty="0">
                <a:solidFill>
                  <a:schemeClr val="bg1"/>
                </a:solidFill>
                <a:latin typeface="Calibri" panose="020F0502020204030204" pitchFamily="34" charset="0"/>
                <a:cs typeface="Calibri" panose="020F0502020204030204" pitchFamily="34" charset="0"/>
              </a:rPr>
              <a:t>Informationen zur Verwendung </a:t>
            </a:r>
            <a:br>
              <a:rPr lang="de-DE" altLang="de-DE" sz="5000" b="1" dirty="0">
                <a:solidFill>
                  <a:schemeClr val="bg1"/>
                </a:solidFill>
                <a:latin typeface="Calibri" panose="020F0502020204030204" pitchFamily="34" charset="0"/>
                <a:cs typeface="Calibri" panose="020F0502020204030204" pitchFamily="34" charset="0"/>
              </a:rPr>
            </a:br>
            <a:r>
              <a:rPr lang="de-DE" altLang="de-DE" sz="5000" b="1" dirty="0">
                <a:solidFill>
                  <a:schemeClr val="bg1"/>
                </a:solidFill>
                <a:latin typeface="Calibri" panose="020F0502020204030204" pitchFamily="34" charset="0"/>
                <a:cs typeface="Calibri" panose="020F0502020204030204" pitchFamily="34" charset="0"/>
              </a:rPr>
              <a:t>dieser PowerPoint-Präsentation</a:t>
            </a:r>
            <a:endParaRPr lang="de-DE" sz="5000" b="1" spc="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
        <p:nvSpPr>
          <p:cNvPr id="4" name="Fußzeilenplatzhalter 1">
            <a:extLst>
              <a:ext uri="{FF2B5EF4-FFF2-40B4-BE49-F238E27FC236}">
                <a16:creationId xmlns:a16="http://schemas.microsoft.com/office/drawing/2014/main" id="{F57A6923-BAB8-F46D-203A-8040EAD0C09A}"/>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www.artiset.ch/pflegequalitaet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und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
        <p:nvSpPr>
          <p:cNvPr id="2" name="Fußzeilenplatzhalter 1">
            <a:extLst>
              <a:ext uri="{FF2B5EF4-FFF2-40B4-BE49-F238E27FC236}">
                <a16:creationId xmlns:a16="http://schemas.microsoft.com/office/drawing/2014/main" id="{E2344616-F9A4-2F60-E62C-2BAC18A84ECA}"/>
              </a:ext>
            </a:extLst>
          </p:cNvPr>
          <p:cNvSpPr txBox="1">
            <a:spLocks/>
          </p:cNvSpPr>
          <p:nvPr/>
        </p:nvSpPr>
        <p:spPr>
          <a:xfrm>
            <a:off x="11133138" y="6410325"/>
            <a:ext cx="649287"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5202A2B-C977-E242-981D-4353B69DDCE3}" type="slidenum">
              <a:rPr lang="de-DE" sz="800" smtClean="0">
                <a:ea typeface="Roboto" panose="02000000000000000000" pitchFamily="2" charset="0"/>
              </a:rPr>
              <a:t>2</a:t>
            </a:fld>
            <a:endParaRPr lang="de-CH" sz="800" dirty="0">
              <a:ea typeface="Roboto" panose="02000000000000000000" pitchFamily="2" charset="0"/>
            </a:endParaRPr>
          </a:p>
        </p:txBody>
      </p:sp>
      <p:sp>
        <p:nvSpPr>
          <p:cNvPr id="3" name="Textfeld 2">
            <a:extLst>
              <a:ext uri="{FF2B5EF4-FFF2-40B4-BE49-F238E27FC236}">
                <a16:creationId xmlns:a16="http://schemas.microsoft.com/office/drawing/2014/main" id="{B04FE0FF-B8A9-7F66-A12A-F54A48227AED}"/>
              </a:ext>
            </a:extLst>
          </p:cNvPr>
          <p:cNvSpPr txBox="1"/>
          <p:nvPr/>
        </p:nvSpPr>
        <p:spPr>
          <a:xfrm>
            <a:off x="4657344" y="1670304"/>
            <a:ext cx="184731" cy="369332"/>
          </a:xfrm>
          <a:prstGeom prst="rect">
            <a:avLst/>
          </a:prstGeom>
          <a:noFill/>
        </p:spPr>
        <p:txBody>
          <a:bodyPr wrap="none" rtlCol="0">
            <a:spAutoFit/>
          </a:bodyPr>
          <a:lstStyle/>
          <a:p>
            <a:endParaRPr lang="de-DE"/>
          </a:p>
        </p:txBody>
      </p:sp>
    </p:spTree>
    <p:extLst>
      <p:ext uri="{BB962C8B-B14F-4D97-AF65-F5344CB8AC3E}">
        <p14:creationId xmlns:p14="http://schemas.microsoft.com/office/powerpoint/2010/main" val="86620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2"/>
          <p:cNvPicPr>
            <a:picLocks noChangeAspect="1" noChangeArrowheads="1"/>
          </p:cNvPicPr>
          <p:nvPr/>
        </p:nvPicPr>
        <p:blipFill>
          <a:blip r:embed="rId3"/>
          <a:stretch/>
        </p:blipFill>
        <p:spPr bwMode="auto">
          <a:xfrm>
            <a:off x="0" y="0"/>
            <a:ext cx="12191980" cy="6857990"/>
          </a:xfrm>
          <a:prstGeom prst="rect">
            <a:avLst/>
          </a:prstGeom>
          <a:noFill/>
        </p:spPr>
      </p:pic>
      <p:sp>
        <p:nvSpPr>
          <p:cNvPr id="3" name="Content Placeholder 2"/>
          <p:cNvSpPr>
            <a:spLocks noGrp="1"/>
          </p:cNvSpPr>
          <p:nvPr>
            <p:ph idx="4294967295"/>
          </p:nvPr>
        </p:nvSpPr>
        <p:spPr bwMode="auto">
          <a:xfrm>
            <a:off x="0" y="1976438"/>
            <a:ext cx="4679950" cy="4430712"/>
          </a:xfrm>
          <a:prstGeom prst="rect">
            <a:avLst/>
          </a:prstGeom>
        </p:spPr>
        <p:txBody>
          <a:bodyPr vert="horz" lIns="0" tIns="0" rIns="0" bIns="0" rtlCol="0">
            <a:normAutofit/>
          </a:bodyPr>
          <a:lstStyle/>
          <a:p>
            <a:pPr>
              <a:spcAft>
                <a:spcPts val="600"/>
              </a:spcAft>
              <a:defRPr/>
            </a:pPr>
            <a:endParaRPr lang="de-CH"/>
          </a:p>
          <a:p>
            <a:pPr marL="285750" indent="-285750">
              <a:spcAft>
                <a:spcPts val="600"/>
              </a:spcAft>
              <a:buFont typeface="Arial"/>
              <a:buChar char="•"/>
              <a:defRPr/>
            </a:pPr>
            <a:endParaRPr lang="de-CH"/>
          </a:p>
        </p:txBody>
      </p:sp>
      <p:pic>
        <p:nvPicPr>
          <p:cNvPr id="4" name="Grafik 3"/>
          <p:cNvPicPr>
            <a:picLocks noChangeAspect="1"/>
          </p:cNvPicPr>
          <p:nvPr/>
        </p:nvPicPr>
        <p:blipFill>
          <a:blip r:embed="rId4"/>
          <a:stretch/>
        </p:blipFill>
        <p:spPr bwMode="auto">
          <a:xfrm>
            <a:off x="0" y="5115635"/>
            <a:ext cx="12191980" cy="18236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6"/>
            <a:ext cx="11370406" cy="1589623"/>
          </a:xfrm>
        </p:spPr>
        <p:txBody>
          <a:bodyPr>
            <a:normAutofit/>
          </a:bodyPr>
          <a:lstStyle/>
          <a:p>
            <a:pPr>
              <a:defRPr/>
            </a:pPr>
            <a:r>
              <a:rPr lang="de-DE" sz="4400" b="1" dirty="0">
                <a:latin typeface="Calibri"/>
                <a:ea typeface="Calibri"/>
                <a:cs typeface="Calibri"/>
              </a:rPr>
              <a:t>Die </a:t>
            </a:r>
            <a:r>
              <a:rPr lang="de-DE" sz="4400" dirty="0">
                <a:ea typeface="Calibri"/>
              </a:rPr>
              <a:t>s</a:t>
            </a:r>
            <a:r>
              <a:rPr lang="de-DE" sz="4400" b="1" dirty="0">
                <a:latin typeface="Calibri"/>
                <a:ea typeface="Calibri"/>
                <a:cs typeface="Calibri"/>
              </a:rPr>
              <a:t>echs bestehenden medizinischen Qualitätsindikatoren </a:t>
            </a:r>
            <a:br>
              <a:rPr lang="de-DE" sz="3200" b="1" dirty="0">
                <a:latin typeface="Calibri"/>
                <a:ea typeface="Calibri"/>
                <a:cs typeface="Calibri"/>
              </a:rPr>
            </a:br>
            <a:r>
              <a:rPr lang="de-DE" sz="1800" dirty="0"/>
              <a:t>(mit obligatorischer, jährlicher Datenlieferung an Bund)</a:t>
            </a:r>
            <a:endParaRPr lang="de-DE" sz="3200" dirty="0"/>
          </a:p>
        </p:txBody>
      </p:sp>
      <p:graphicFrame>
        <p:nvGraphicFramePr>
          <p:cNvPr id="19" name="Table 19"/>
          <p:cNvGraphicFramePr>
            <a:graphicFrameLocks noGrp="1"/>
          </p:cNvGraphicFramePr>
          <p:nvPr/>
        </p:nvGraphicFramePr>
        <p:xfrm>
          <a:off x="356033" y="2175827"/>
          <a:ext cx="11061217" cy="3548634"/>
        </p:xfrm>
        <a:graphic>
          <a:graphicData uri="http://schemas.openxmlformats.org/drawingml/2006/table">
            <a:tbl>
              <a:tblPr firstRow="1" bandRow="1">
                <a:tableStyleId>{5940675A-B579-460E-94D1-54222C63F5DA}</a:tableStyleId>
              </a:tblPr>
              <a:tblGrid>
                <a:gridCol w="999309">
                  <a:extLst>
                    <a:ext uri="{9D8B030D-6E8A-4147-A177-3AD203B41FA5}">
                      <a16:colId xmlns:a16="http://schemas.microsoft.com/office/drawing/2014/main" val="20000"/>
                    </a:ext>
                  </a:extLst>
                </a:gridCol>
                <a:gridCol w="1610998">
                  <a:extLst>
                    <a:ext uri="{9D8B030D-6E8A-4147-A177-3AD203B41FA5}">
                      <a16:colId xmlns:a16="http://schemas.microsoft.com/office/drawing/2014/main" val="20001"/>
                    </a:ext>
                  </a:extLst>
                </a:gridCol>
                <a:gridCol w="1014470">
                  <a:extLst>
                    <a:ext uri="{9D8B030D-6E8A-4147-A177-3AD203B41FA5}">
                      <a16:colId xmlns:a16="http://schemas.microsoft.com/office/drawing/2014/main" val="20002"/>
                    </a:ext>
                  </a:extLst>
                </a:gridCol>
                <a:gridCol w="2079331">
                  <a:extLst>
                    <a:ext uri="{9D8B030D-6E8A-4147-A177-3AD203B41FA5}">
                      <a16:colId xmlns:a16="http://schemas.microsoft.com/office/drawing/2014/main" val="20003"/>
                    </a:ext>
                  </a:extLst>
                </a:gridCol>
                <a:gridCol w="1026459">
                  <a:extLst>
                    <a:ext uri="{9D8B030D-6E8A-4147-A177-3AD203B41FA5}">
                      <a16:colId xmlns:a16="http://schemas.microsoft.com/office/drawing/2014/main" val="20004"/>
                    </a:ext>
                  </a:extLst>
                </a:gridCol>
                <a:gridCol w="1422558">
                  <a:extLst>
                    <a:ext uri="{9D8B030D-6E8A-4147-A177-3AD203B41FA5}">
                      <a16:colId xmlns:a16="http://schemas.microsoft.com/office/drawing/2014/main" val="20005"/>
                    </a:ext>
                  </a:extLst>
                </a:gridCol>
                <a:gridCol w="1004341">
                  <a:extLst>
                    <a:ext uri="{9D8B030D-6E8A-4147-A177-3AD203B41FA5}">
                      <a16:colId xmlns:a16="http://schemas.microsoft.com/office/drawing/2014/main" val="20006"/>
                    </a:ext>
                  </a:extLst>
                </a:gridCol>
                <a:gridCol w="1903751">
                  <a:extLst>
                    <a:ext uri="{9D8B030D-6E8A-4147-A177-3AD203B41FA5}">
                      <a16:colId xmlns:a16="http://schemas.microsoft.com/office/drawing/2014/main" val="20007"/>
                    </a:ext>
                  </a:extLst>
                </a:gridCol>
              </a:tblGrid>
              <a:tr h="692338">
                <a:tc gridSpan="2">
                  <a:txBody>
                    <a:bodyPr/>
                    <a:lstStyle/>
                    <a:p>
                      <a:pPr>
                        <a:defRPr/>
                      </a:pPr>
                      <a:r>
                        <a:rPr lang="en-US" b="1">
                          <a:solidFill>
                            <a:schemeClr val="bg1"/>
                          </a:solidFill>
                          <a:latin typeface="Calibri"/>
                          <a:ea typeface="Calibri"/>
                          <a:cs typeface="Calibri"/>
                        </a:rPr>
                        <a:t>Schmerz</a:t>
                      </a:r>
                      <a:endParaRPr b="1">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dirty="0" err="1">
                          <a:solidFill>
                            <a:schemeClr val="bg1"/>
                          </a:solidFill>
                          <a:latin typeface="Calibri"/>
                          <a:ea typeface="Calibri"/>
                          <a:cs typeface="Calibri"/>
                        </a:rPr>
                        <a:t>Bewegungseinschränkende</a:t>
                      </a:r>
                      <a:r>
                        <a:rPr lang="en-US" b="1" dirty="0">
                          <a:solidFill>
                            <a:schemeClr val="bg1"/>
                          </a:solidFill>
                          <a:latin typeface="Calibri"/>
                          <a:ea typeface="Calibri"/>
                          <a:cs typeface="Calibri"/>
                        </a:rPr>
                        <a:t> </a:t>
                      </a:r>
                      <a:r>
                        <a:rPr lang="en-US" b="1" dirty="0" err="1">
                          <a:solidFill>
                            <a:schemeClr val="bg1"/>
                          </a:solidFill>
                          <a:latin typeface="Calibri"/>
                          <a:ea typeface="Calibri"/>
                          <a:cs typeface="Calibri"/>
                        </a:rPr>
                        <a:t>Massnahmen</a:t>
                      </a:r>
                      <a:endParaRPr b="1" dirty="0">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a:solidFill>
                            <a:schemeClr val="bg1"/>
                          </a:solidFill>
                          <a:latin typeface="Calibri"/>
                          <a:ea typeface="Calibri"/>
                          <a:cs typeface="Calibri"/>
                        </a:rPr>
                        <a:t>Medikamente</a:t>
                      </a:r>
                      <a:endParaRPr b="1">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a:solidFill>
                            <a:schemeClr val="bg1"/>
                          </a:solidFill>
                          <a:latin typeface="Calibri"/>
                          <a:ea typeface="Calibri"/>
                          <a:cs typeface="Calibri"/>
                        </a:rPr>
                        <a:t>Ernährung</a:t>
                      </a:r>
                      <a:endParaRPr b="1">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692338">
                <a:tc>
                  <a:txBody>
                    <a:bodyPr/>
                    <a:lstStyle/>
                    <a:p>
                      <a:pPr>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a:p>
                      <a:pPr>
                        <a:defRPr/>
                      </a:pPr>
                      <a:endParaRPr>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dirty="0" err="1">
                          <a:latin typeface="Calibri"/>
                          <a:ea typeface="Calibri"/>
                          <a:cs typeface="Calibri"/>
                        </a:rPr>
                        <a:t>Selbst</a:t>
                      </a:r>
                      <a:r>
                        <a:rPr lang="en-US" dirty="0">
                          <a:latin typeface="Calibri"/>
                          <a:ea typeface="Calibri"/>
                          <a:cs typeface="Calibri"/>
                        </a:rPr>
                        <a:t>-</a:t>
                      </a:r>
                      <a:endParaRPr dirty="0"/>
                    </a:p>
                    <a:p>
                      <a:pPr>
                        <a:defRPr/>
                      </a:pPr>
                      <a:r>
                        <a:rPr lang="en-US" dirty="0" err="1">
                          <a:latin typeface="Calibri"/>
                          <a:ea typeface="Calibri"/>
                          <a:cs typeface="Calibri"/>
                        </a:rPr>
                        <a:t>einschätzung</a:t>
                      </a: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dirty="0" err="1">
                          <a:latin typeface="Calibri"/>
                          <a:ea typeface="Calibri"/>
                          <a:cs typeface="Calibri"/>
                        </a:rPr>
                        <a:t>Rumpffixation</a:t>
                      </a:r>
                      <a:r>
                        <a:rPr lang="en-US" dirty="0">
                          <a:latin typeface="Calibri"/>
                          <a:ea typeface="Calibri"/>
                          <a:cs typeface="Calibri"/>
                        </a:rPr>
                        <a:t>/</a:t>
                      </a:r>
                      <a:endParaRPr dirty="0"/>
                    </a:p>
                    <a:p>
                      <a:pPr>
                        <a:defRPr/>
                      </a:pPr>
                      <a:r>
                        <a:rPr lang="en-US" dirty="0" err="1">
                          <a:latin typeface="Calibri"/>
                          <a:ea typeface="Calibri"/>
                          <a:cs typeface="Calibri"/>
                        </a:rPr>
                        <a:t>Sitzgelegenheit</a:t>
                      </a: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a:latin typeface="Calibri"/>
                          <a:ea typeface="Calibri"/>
                          <a:cs typeface="Calibri"/>
                        </a:rPr>
                        <a:t>Poly-medikation</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a:latin typeface="Calibri"/>
                          <a:ea typeface="Calibri"/>
                          <a:cs typeface="Calibri"/>
                        </a:rPr>
                        <a:t>Mangel-ernährung</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extLst>
                  <a:ext uri="{0D108BD9-81ED-4DB2-BD59-A6C34878D82A}">
                    <a16:rowId xmlns:a16="http://schemas.microsoft.com/office/drawing/2014/main" val="10001"/>
                  </a:ext>
                </a:extLst>
              </a:tr>
              <a:tr h="692338">
                <a:tc>
                  <a:txBody>
                    <a:bodyPr/>
                    <a:lstStyle/>
                    <a:p>
                      <a:pPr>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a:p>
                      <a:pPr>
                        <a:defRPr/>
                      </a:pPr>
                      <a:endParaRPr>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a:latin typeface="Calibri"/>
                          <a:ea typeface="Calibri"/>
                          <a:cs typeface="Calibri"/>
                        </a:rPr>
                        <a:t>Fremd-</a:t>
                      </a:r>
                      <a:endParaRPr/>
                    </a:p>
                    <a:p>
                      <a:pPr>
                        <a:defRPr/>
                      </a:pPr>
                      <a:r>
                        <a:rPr lang="en-US">
                          <a:latin typeface="Calibri"/>
                          <a:ea typeface="Calibri"/>
                          <a:cs typeface="Calibri"/>
                        </a:rPr>
                        <a:t>einschätzung</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a:latin typeface="Calibri"/>
                          <a:ea typeface="Calibri"/>
                          <a:cs typeface="Calibri"/>
                        </a:rPr>
                        <a:t>Bettgitter</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gridSpan="2">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hMerge="1">
                  <a:txBody>
                    <a:bodyPr/>
                    <a:lstStyle/>
                    <a:p>
                      <a:endParaRPr/>
                    </a:p>
                  </a:txBody>
                  <a:tcPr/>
                </a:tc>
                <a:tc gridSpan="2">
                  <a:txBody>
                    <a:bodyPr/>
                    <a:lstStyle/>
                    <a:p>
                      <a:pPr marL="0" indent="0" algn="l" defTabSz="914400" rtl="0">
                        <a:lnSpc>
                          <a:spcPct val="109000"/>
                        </a:lnSpc>
                        <a:spcBef>
                          <a:spcPts val="0"/>
                        </a:spcBef>
                        <a:buFont typeface="+mj-lt"/>
                        <a:buNone/>
                        <a:defRPr/>
                      </a:pP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hMerge="1">
                  <a:txBody>
                    <a:bodyPr/>
                    <a:lstStyle/>
                    <a:p>
                      <a:endParaRPr/>
                    </a:p>
                  </a:txBody>
                  <a:tcPr/>
                </a:tc>
                <a:extLst>
                  <a:ext uri="{0D108BD9-81ED-4DB2-BD59-A6C34878D82A}">
                    <a16:rowId xmlns:a16="http://schemas.microsoft.com/office/drawing/2014/main" val="10002"/>
                  </a:ext>
                </a:extLst>
              </a:tr>
            </a:tbl>
          </a:graphicData>
        </a:graphic>
      </p:graphicFrame>
      <p:pic>
        <p:nvPicPr>
          <p:cNvPr id="5" name="Picture 4" descr="A black background with a black square&#10;&#10;AI-generated content may be incorrect."/>
          <p:cNvPicPr>
            <a:picLocks noChangeAspect="1"/>
          </p:cNvPicPr>
          <p:nvPr/>
        </p:nvPicPr>
        <p:blipFill>
          <a:blip r:embed="rId3"/>
          <a:stretch/>
        </p:blipFill>
        <p:spPr bwMode="auto">
          <a:xfrm>
            <a:off x="3050358" y="3240097"/>
            <a:ext cx="847938" cy="845608"/>
          </a:xfrm>
          <a:prstGeom prst="rect">
            <a:avLst/>
          </a:prstGeom>
        </p:spPr>
      </p:pic>
      <p:pic>
        <p:nvPicPr>
          <p:cNvPr id="7" name="Picture 6" descr="A black background with a black square&#10;&#10;AI-generated content may be incorrect."/>
          <p:cNvPicPr>
            <a:picLocks noChangeAspect="1"/>
          </p:cNvPicPr>
          <p:nvPr/>
        </p:nvPicPr>
        <p:blipFill>
          <a:blip r:embed="rId4"/>
          <a:stretch/>
        </p:blipFill>
        <p:spPr bwMode="auto">
          <a:xfrm>
            <a:off x="3050358" y="4565366"/>
            <a:ext cx="837819" cy="837819"/>
          </a:xfrm>
          <a:prstGeom prst="rect">
            <a:avLst/>
          </a:prstGeom>
        </p:spPr>
      </p:pic>
      <p:pic>
        <p:nvPicPr>
          <p:cNvPr id="20" name="Picture 19" descr="A black background with a black square&#10;&#10;AI-generated content may be incorrect."/>
          <p:cNvPicPr>
            <a:picLocks noChangeAspect="1"/>
          </p:cNvPicPr>
          <p:nvPr/>
        </p:nvPicPr>
        <p:blipFill>
          <a:blip r:embed="rId5"/>
          <a:stretch/>
        </p:blipFill>
        <p:spPr bwMode="auto">
          <a:xfrm>
            <a:off x="431289" y="4603700"/>
            <a:ext cx="847938" cy="850274"/>
          </a:xfrm>
          <a:prstGeom prst="rect">
            <a:avLst/>
          </a:prstGeom>
        </p:spPr>
      </p:pic>
      <p:pic>
        <p:nvPicPr>
          <p:cNvPr id="22" name="Picture 21" descr="A black background with a black square&#10;&#10;AI-generated content may be incorrect."/>
          <p:cNvPicPr>
            <a:picLocks noChangeAspect="1"/>
          </p:cNvPicPr>
          <p:nvPr/>
        </p:nvPicPr>
        <p:blipFill>
          <a:blip r:embed="rId6"/>
          <a:stretch/>
        </p:blipFill>
        <p:spPr bwMode="auto">
          <a:xfrm>
            <a:off x="431289" y="3237767"/>
            <a:ext cx="847938" cy="847938"/>
          </a:xfrm>
          <a:prstGeom prst="rect">
            <a:avLst/>
          </a:prstGeom>
        </p:spPr>
      </p:pic>
      <p:pic>
        <p:nvPicPr>
          <p:cNvPr id="24" name="Picture 23" descr="A black background with a black square&#10;&#10;AI-generated content may be incorrect."/>
          <p:cNvPicPr>
            <a:picLocks noChangeAspect="1"/>
          </p:cNvPicPr>
          <p:nvPr/>
        </p:nvPicPr>
        <p:blipFill>
          <a:blip r:embed="rId7"/>
          <a:stretch/>
        </p:blipFill>
        <p:spPr bwMode="auto">
          <a:xfrm>
            <a:off x="6133558" y="3237767"/>
            <a:ext cx="845608" cy="845608"/>
          </a:xfrm>
          <a:prstGeom prst="rect">
            <a:avLst/>
          </a:prstGeom>
        </p:spPr>
      </p:pic>
      <p:pic>
        <p:nvPicPr>
          <p:cNvPr id="26" name="Picture 25" descr="A black background with a black square&#10;&#10;AI-generated content may be incorrect."/>
          <p:cNvPicPr>
            <a:picLocks noChangeAspect="1"/>
          </p:cNvPicPr>
          <p:nvPr/>
        </p:nvPicPr>
        <p:blipFill>
          <a:blip r:embed="rId8"/>
          <a:stretch/>
        </p:blipFill>
        <p:spPr bwMode="auto">
          <a:xfrm>
            <a:off x="8564002" y="3240097"/>
            <a:ext cx="845608" cy="845608"/>
          </a:xfrm>
          <a:prstGeom prst="rect">
            <a:avLst/>
          </a:prstGeom>
        </p:spPr>
      </p:pic>
      <p:sp>
        <p:nvSpPr>
          <p:cNvPr id="4" name="Rechteck 3">
            <a:extLst>
              <a:ext uri="{FF2B5EF4-FFF2-40B4-BE49-F238E27FC236}">
                <a16:creationId xmlns:a16="http://schemas.microsoft.com/office/drawing/2014/main" id="{8F86EB29-CB77-E14C-A1EE-792046D6B845}"/>
              </a:ext>
            </a:extLst>
          </p:cNvPr>
          <p:cNvSpPr/>
          <p:nvPr/>
        </p:nvSpPr>
        <p:spPr>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7"/>
            <a:ext cx="11370406" cy="1766640"/>
          </a:xfrm>
        </p:spPr>
        <p:txBody>
          <a:bodyPr>
            <a:normAutofit/>
          </a:bodyPr>
          <a:lstStyle/>
          <a:p>
            <a:pPr>
              <a:defRPr/>
            </a:pPr>
            <a:r>
              <a:rPr lang="de-DE" sz="4400" b="1" dirty="0">
                <a:latin typeface="Calibri"/>
                <a:ea typeface="Calibri"/>
                <a:cs typeface="Calibri"/>
              </a:rPr>
              <a:t>Die drei neuen medizinischen Qualitätsindikatoren</a:t>
            </a:r>
            <a:br>
              <a:rPr lang="de-DE" sz="3200" b="1" dirty="0">
                <a:latin typeface="Calibri"/>
                <a:ea typeface="Calibri"/>
                <a:cs typeface="Calibri"/>
              </a:rPr>
            </a:br>
            <a:r>
              <a:rPr lang="de-DE" sz="1800" dirty="0"/>
              <a:t>(interner Gebrauch, in Testphase für eventuelle Verwendung als nationale MQI, ohne Datenlieferung an den Bund)</a:t>
            </a:r>
            <a:endParaRPr lang="de-DE" sz="3200" dirty="0"/>
          </a:p>
        </p:txBody>
      </p:sp>
      <p:graphicFrame>
        <p:nvGraphicFramePr>
          <p:cNvPr id="6" name="Table 5"/>
          <p:cNvGraphicFramePr>
            <a:graphicFrameLocks noGrp="1"/>
          </p:cNvGraphicFramePr>
          <p:nvPr/>
        </p:nvGraphicFramePr>
        <p:xfrm>
          <a:off x="356033" y="2461441"/>
          <a:ext cx="11104513" cy="2592693"/>
        </p:xfrm>
        <a:graphic>
          <a:graphicData uri="http://schemas.openxmlformats.org/drawingml/2006/table">
            <a:tbl>
              <a:tblPr firstRow="1" bandRow="1">
                <a:tableStyleId>{E8B1032C-EA38-4F05-BA0D-38AFFFC7BED3}</a:tableStyleId>
              </a:tblPr>
              <a:tblGrid>
                <a:gridCol w="1456981">
                  <a:extLst>
                    <a:ext uri="{9D8B030D-6E8A-4147-A177-3AD203B41FA5}">
                      <a16:colId xmlns:a16="http://schemas.microsoft.com/office/drawing/2014/main" val="20000"/>
                    </a:ext>
                  </a:extLst>
                </a:gridCol>
                <a:gridCol w="2035857">
                  <a:extLst>
                    <a:ext uri="{9D8B030D-6E8A-4147-A177-3AD203B41FA5}">
                      <a16:colId xmlns:a16="http://schemas.microsoft.com/office/drawing/2014/main" val="20001"/>
                    </a:ext>
                  </a:extLst>
                </a:gridCol>
                <a:gridCol w="1686418">
                  <a:extLst>
                    <a:ext uri="{9D8B030D-6E8A-4147-A177-3AD203B41FA5}">
                      <a16:colId xmlns:a16="http://schemas.microsoft.com/office/drawing/2014/main" val="20002"/>
                    </a:ext>
                  </a:extLst>
                </a:gridCol>
                <a:gridCol w="2263016">
                  <a:extLst>
                    <a:ext uri="{9D8B030D-6E8A-4147-A177-3AD203B41FA5}">
                      <a16:colId xmlns:a16="http://schemas.microsoft.com/office/drawing/2014/main" val="20003"/>
                    </a:ext>
                  </a:extLst>
                </a:gridCol>
                <a:gridCol w="1595997">
                  <a:extLst>
                    <a:ext uri="{9D8B030D-6E8A-4147-A177-3AD203B41FA5}">
                      <a16:colId xmlns:a16="http://schemas.microsoft.com/office/drawing/2014/main" val="20004"/>
                    </a:ext>
                  </a:extLst>
                </a:gridCol>
                <a:gridCol w="2066244">
                  <a:extLst>
                    <a:ext uri="{9D8B030D-6E8A-4147-A177-3AD203B41FA5}">
                      <a16:colId xmlns:a16="http://schemas.microsoft.com/office/drawing/2014/main" val="20005"/>
                    </a:ext>
                  </a:extLst>
                </a:gridCol>
              </a:tblGrid>
              <a:tr h="785338">
                <a:tc gridSpan="2">
                  <a:txBody>
                    <a:bodyPr/>
                    <a:lstStyle/>
                    <a:p>
                      <a:pPr>
                        <a:defRPr/>
                      </a:pPr>
                      <a:r>
                        <a:rPr lang="en-US" dirty="0" err="1">
                          <a:solidFill>
                            <a:schemeClr val="bg1"/>
                          </a:solidFill>
                          <a:latin typeface="Calibri"/>
                          <a:ea typeface="Calibri"/>
                          <a:cs typeface="Calibri"/>
                        </a:rPr>
                        <a:t>Hautzustand</a:t>
                      </a:r>
                      <a:endParaRPr dirty="0">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a:solidFill>
                            <a:schemeClr val="bg1"/>
                          </a:solidFill>
                          <a:latin typeface="Calibri"/>
                          <a:ea typeface="Calibri"/>
                          <a:cs typeface="Calibri"/>
                        </a:rPr>
                        <a:t>Behandlungswunsch</a:t>
                      </a:r>
                      <a:endParaRPr>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a:solidFill>
                            <a:schemeClr val="bg1"/>
                          </a:solidFill>
                          <a:latin typeface="Calibri"/>
                          <a:ea typeface="Calibri"/>
                          <a:cs typeface="Calibri"/>
                        </a:rPr>
                        <a:t>Medikamente</a:t>
                      </a:r>
                      <a:endParaRPr>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807355">
                <a:tc>
                  <a:txBody>
                    <a:bodyPr/>
                    <a:lstStyle/>
                    <a:p>
                      <a:pPr>
                        <a:defRPr/>
                      </a:pPr>
                      <a:endParaRPr lang="en-US">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en-US" sz="2400" dirty="0" err="1">
                          <a:latin typeface="Calibri"/>
                          <a:ea typeface="Calibri"/>
                          <a:cs typeface="Calibri"/>
                        </a:rPr>
                        <a:t>Dekubitus</a:t>
                      </a:r>
                      <a:endParaRPr sz="240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en-US" sz="3200">
                          <a:latin typeface="Calibri"/>
                          <a:ea typeface="Calibri"/>
                          <a:cs typeface="Calibri"/>
                        </a:rPr>
                        <a:t>               </a:t>
                      </a:r>
                      <a:endParaRPr sz="32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r>
                        <a:rPr lang="en-US" sz="2400">
                          <a:latin typeface="Calibri"/>
                          <a:ea typeface="Calibri"/>
                          <a:cs typeface="Calibri"/>
                        </a:rPr>
                        <a:t>Gesundheitliche </a:t>
                      </a:r>
                      <a:endParaRPr/>
                    </a:p>
                    <a:p>
                      <a:pPr>
                        <a:defRPr/>
                      </a:pPr>
                      <a:r>
                        <a:rPr lang="en-US" sz="2400">
                          <a:latin typeface="Calibri"/>
                          <a:ea typeface="Calibri"/>
                          <a:cs typeface="Calibri"/>
                        </a:rPr>
                        <a:t>Vorausplanung</a:t>
                      </a:r>
                      <a:endParaRPr sz="24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endParaRPr sz="32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tc>
                  <a:txBody>
                    <a:bodyPr/>
                    <a:lstStyle/>
                    <a:p>
                      <a:pPr marL="0" marR="0" lvl="0" indent="0" algn="l" defTabSz="914400">
                        <a:lnSpc>
                          <a:spcPct val="100000"/>
                        </a:lnSpc>
                        <a:spcBef>
                          <a:spcPts val="0"/>
                        </a:spcBef>
                        <a:spcAft>
                          <a:spcPts val="0"/>
                        </a:spcAft>
                        <a:buClrTx/>
                        <a:buSzTx/>
                        <a:buFontTx/>
                        <a:buNone/>
                        <a:defRPr/>
                      </a:pPr>
                      <a:endParaRPr lang="en-US" sz="2400" dirty="0">
                        <a:latin typeface="Calibri"/>
                        <a:ea typeface="Calibri"/>
                        <a:cs typeface="Calibri"/>
                      </a:endParaRPr>
                    </a:p>
                    <a:p>
                      <a:pPr marL="0" marR="0" lvl="0" indent="0" algn="l" defTabSz="914400">
                        <a:lnSpc>
                          <a:spcPct val="100000"/>
                        </a:lnSpc>
                        <a:spcBef>
                          <a:spcPts val="0"/>
                        </a:spcBef>
                        <a:spcAft>
                          <a:spcPts val="0"/>
                        </a:spcAft>
                        <a:buClrTx/>
                        <a:buSzTx/>
                        <a:buFontTx/>
                        <a:buNone/>
                        <a:defRPr/>
                      </a:pPr>
                      <a:r>
                        <a:rPr lang="en-US" sz="2400" dirty="0" err="1">
                          <a:latin typeface="Calibri"/>
                          <a:ea typeface="Calibri"/>
                          <a:cs typeface="Calibri"/>
                        </a:rPr>
                        <a:t>Medikations</a:t>
                      </a:r>
                      <a:r>
                        <a:rPr lang="en-US" sz="2400" dirty="0">
                          <a:latin typeface="Calibri"/>
                          <a:ea typeface="Calibri"/>
                          <a:cs typeface="Calibri"/>
                        </a:rPr>
                        <a:t>-review</a:t>
                      </a:r>
                      <a:endParaRPr sz="2400" dirty="0">
                        <a:latin typeface="Calibri"/>
                        <a:ea typeface="Calibri"/>
                        <a:cs typeface="Calibri"/>
                      </a:endParaRPr>
                    </a:p>
                    <a:p>
                      <a:pPr>
                        <a:defRPr/>
                      </a:pPr>
                      <a:endParaRPr sz="320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extLst>
                  <a:ext uri="{0D108BD9-81ED-4DB2-BD59-A6C34878D82A}">
                    <a16:rowId xmlns:a16="http://schemas.microsoft.com/office/drawing/2014/main" val="10001"/>
                  </a:ext>
                </a:extLst>
              </a:tr>
            </a:tbl>
          </a:graphicData>
        </a:graphic>
      </p:graphicFrame>
      <p:pic>
        <p:nvPicPr>
          <p:cNvPr id="10" name="Picture 9" descr="A black background with a black square&#10;&#10;AI-generated content may be incorrect."/>
          <p:cNvPicPr>
            <a:picLocks noChangeAspect="1"/>
          </p:cNvPicPr>
          <p:nvPr/>
        </p:nvPicPr>
        <p:blipFill>
          <a:blip r:embed="rId3"/>
          <a:stretch/>
        </p:blipFill>
        <p:spPr bwMode="auto">
          <a:xfrm>
            <a:off x="520200" y="3503039"/>
            <a:ext cx="1169643" cy="1172866"/>
          </a:xfrm>
          <a:prstGeom prst="rect">
            <a:avLst/>
          </a:prstGeom>
        </p:spPr>
      </p:pic>
      <p:pic>
        <p:nvPicPr>
          <p:cNvPr id="14" name="Picture 13" descr="A black background with a black square&#10;&#10;AI-generated content may be incorrect."/>
          <p:cNvPicPr>
            <a:picLocks noChangeAspect="1"/>
          </p:cNvPicPr>
          <p:nvPr/>
        </p:nvPicPr>
        <p:blipFill>
          <a:blip r:embed="rId4"/>
          <a:stretch/>
        </p:blipFill>
        <p:spPr bwMode="auto">
          <a:xfrm>
            <a:off x="4127288" y="3505406"/>
            <a:ext cx="1169643" cy="1169643"/>
          </a:xfrm>
          <a:prstGeom prst="rect">
            <a:avLst/>
          </a:prstGeom>
        </p:spPr>
      </p:pic>
      <p:pic>
        <p:nvPicPr>
          <p:cNvPr id="16" name="Picture 15" descr="A black background with a black square&#10;&#10;AI-generated content may be incorrect."/>
          <p:cNvPicPr>
            <a:picLocks noChangeAspect="1"/>
          </p:cNvPicPr>
          <p:nvPr/>
        </p:nvPicPr>
        <p:blipFill>
          <a:blip r:embed="rId5"/>
          <a:stretch/>
        </p:blipFill>
        <p:spPr bwMode="auto">
          <a:xfrm>
            <a:off x="7962837" y="3505406"/>
            <a:ext cx="1169643" cy="1169643"/>
          </a:xfrm>
          <a:prstGeom prst="rect">
            <a:avLst/>
          </a:prstGeom>
        </p:spPr>
      </p:pic>
      <p:sp>
        <p:nvSpPr>
          <p:cNvPr id="8" name="Rechteck 7"/>
          <p:cNvSpPr/>
          <p:nvPr/>
        </p:nvSpPr>
        <p:spPr bwMode="auto">
          <a:xfrm>
            <a:off x="356033" y="2302622"/>
            <a:ext cx="3492760" cy="2951018"/>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CH"/>
          </a:p>
        </p:txBody>
      </p:sp>
      <p:sp>
        <p:nvSpPr>
          <p:cNvPr id="11" name="Rechteck 10">
            <a:extLst>
              <a:ext uri="{FF2B5EF4-FFF2-40B4-BE49-F238E27FC236}">
                <a16:creationId xmlns:a16="http://schemas.microsoft.com/office/drawing/2014/main" id="{874C89A8-D4AA-7544-B168-E19858274009}"/>
              </a:ext>
            </a:extLst>
          </p:cNvPr>
          <p:cNvSpPr/>
          <p:nvPr/>
        </p:nvSpPr>
        <p:spPr bwMode="auto">
          <a:xfrm>
            <a:off x="432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Textfeld 6"/>
          <p:cNvSpPr txBox="1"/>
          <p:nvPr/>
        </p:nvSpPr>
        <p:spPr bwMode="auto">
          <a:xfrm>
            <a:off x="409575" y="1265433"/>
            <a:ext cx="10892409" cy="5245228"/>
          </a:xfrm>
          <a:prstGeom prst="rect">
            <a:avLst/>
          </a:prstGeom>
          <a:solidFill>
            <a:schemeClr val="bg1"/>
          </a:solidFill>
        </p:spPr>
        <p:txBody>
          <a:bodyPr wrap="square" lIns="648000" tIns="216000" rIns="360000" bIns="216000" rtlCol="0" anchor="t">
            <a:spAutoFit/>
          </a:bodyPr>
          <a:lstStyle/>
          <a:p>
            <a:pPr>
              <a:spcAft>
                <a:spcPts val="300"/>
              </a:spcAft>
              <a:defRPr/>
            </a:pPr>
            <a:r>
              <a:rPr lang="de-CH" sz="2000" b="1" dirty="0">
                <a:latin typeface="Calibri"/>
                <a:ea typeface="Calibri"/>
                <a:cs typeface="Calibri"/>
              </a:rPr>
              <a:t>Einführung</a:t>
            </a:r>
            <a:endParaRPr dirty="0"/>
          </a:p>
          <a:p>
            <a:pPr marL="285750" indent="-285750">
              <a:spcAft>
                <a:spcPts val="300"/>
              </a:spcAft>
              <a:buFont typeface="Symbol"/>
              <a:buChar char="-"/>
              <a:defRPr/>
            </a:pPr>
            <a:r>
              <a:rPr lang="de-CH" sz="2000" dirty="0">
                <a:latin typeface="Calibri"/>
                <a:ea typeface="Calibri"/>
                <a:cs typeface="Calibri"/>
              </a:rPr>
              <a:t>Was ist ein Dekubitus?</a:t>
            </a:r>
            <a:endParaRPr dirty="0"/>
          </a:p>
          <a:p>
            <a:pPr>
              <a:spcAft>
                <a:spcPts val="300"/>
              </a:spcAft>
              <a:defRPr/>
            </a:pPr>
            <a:endParaRPr lang="de-CH" sz="2000" dirty="0">
              <a:latin typeface="Calibri"/>
              <a:ea typeface="Calibri"/>
              <a:cs typeface="Calibri"/>
            </a:endParaRPr>
          </a:p>
          <a:p>
            <a:pPr>
              <a:spcAft>
                <a:spcPts val="300"/>
              </a:spcAft>
              <a:defRPr/>
            </a:pPr>
            <a:r>
              <a:rPr lang="de-CH" sz="2000" b="1" dirty="0">
                <a:latin typeface="Calibri"/>
                <a:ea typeface="Calibri"/>
                <a:cs typeface="Calibri"/>
              </a:rPr>
              <a:t>Warum ist die Messung von Dekubitus wichtig?</a:t>
            </a:r>
            <a:endParaRPr dirty="0"/>
          </a:p>
          <a:p>
            <a:pPr marL="285750" indent="-285750">
              <a:spcAft>
                <a:spcPts val="300"/>
              </a:spcAft>
              <a:buFont typeface="Symbol"/>
              <a:buChar char="-"/>
              <a:defRPr/>
            </a:pPr>
            <a:r>
              <a:rPr lang="de-CH" sz="2000" dirty="0">
                <a:latin typeface="Calibri"/>
                <a:ea typeface="Calibri"/>
                <a:cs typeface="Calibri"/>
              </a:rPr>
              <a:t>Dekubitus in unserem Pflegeheim</a:t>
            </a:r>
            <a:endParaRPr dirty="0"/>
          </a:p>
          <a:p>
            <a:pPr marL="285750" indent="-285750">
              <a:spcAft>
                <a:spcPts val="300"/>
              </a:spcAft>
              <a:buFont typeface="Symbol"/>
              <a:buChar char="-"/>
              <a:defRPr/>
            </a:pPr>
            <a:r>
              <a:rPr lang="de-CH" sz="2000" dirty="0">
                <a:latin typeface="Calibri"/>
                <a:ea typeface="Calibri"/>
                <a:cs typeface="Calibri"/>
              </a:rPr>
              <a:t>Warum wird Dekubitus als MQI gemessen? </a:t>
            </a:r>
            <a:endParaRPr dirty="0"/>
          </a:p>
          <a:p>
            <a:pPr marL="285750" indent="-285750">
              <a:spcAft>
                <a:spcPts val="300"/>
              </a:spcAft>
              <a:buFont typeface="Symbol"/>
              <a:buChar char="-"/>
              <a:defRPr/>
            </a:pPr>
            <a:r>
              <a:rPr lang="de-CH" sz="2000" dirty="0">
                <a:latin typeface="Calibri"/>
                <a:ea typeface="Calibri"/>
                <a:cs typeface="Calibri"/>
              </a:rPr>
              <a:t>Was ist unser Ziel?</a:t>
            </a:r>
            <a:endParaRPr dirty="0"/>
          </a:p>
          <a:p>
            <a:pPr>
              <a:spcAft>
                <a:spcPts val="300"/>
              </a:spcAft>
              <a:defRPr/>
            </a:pPr>
            <a:endParaRPr lang="de-CH" sz="2000" dirty="0">
              <a:latin typeface="Calibri"/>
              <a:ea typeface="Calibri"/>
              <a:cs typeface="Calibri"/>
            </a:endParaRPr>
          </a:p>
          <a:p>
            <a:pPr>
              <a:spcAft>
                <a:spcPts val="300"/>
              </a:spcAft>
              <a:defRPr/>
            </a:pPr>
            <a:r>
              <a:rPr lang="de-CH" sz="2000" b="1" dirty="0">
                <a:latin typeface="Calibri"/>
                <a:ea typeface="Calibri"/>
                <a:cs typeface="Calibri"/>
              </a:rPr>
              <a:t>Wie wird der Medizinische Qualitätsindikator «Dekubitus» erfasst?</a:t>
            </a:r>
            <a:endParaRPr dirty="0"/>
          </a:p>
          <a:p>
            <a:pPr marL="285750" indent="-285750">
              <a:spcAft>
                <a:spcPts val="300"/>
              </a:spcAft>
              <a:buFont typeface="Symbol"/>
              <a:buChar char="-"/>
              <a:defRPr/>
            </a:pPr>
            <a:r>
              <a:rPr lang="de-CH" sz="2000" dirty="0">
                <a:latin typeface="Calibri"/>
                <a:ea typeface="Calibri"/>
                <a:cs typeface="Calibri"/>
              </a:rPr>
              <a:t>Wie wird Dekubitus als MQI erfasst? </a:t>
            </a:r>
            <a:endParaRPr dirty="0"/>
          </a:p>
          <a:p>
            <a:pPr marL="285750" indent="-285750">
              <a:spcAft>
                <a:spcPts val="300"/>
              </a:spcAft>
              <a:buFont typeface="Symbol"/>
              <a:buChar char="-"/>
              <a:defRPr/>
            </a:pPr>
            <a:r>
              <a:rPr lang="de-CH" sz="2000" dirty="0">
                <a:latin typeface="Calibri"/>
                <a:ea typeface="Calibri"/>
                <a:cs typeface="Calibri"/>
              </a:rPr>
              <a:t>Was gilt es zu beachten bei der Erfassung?</a:t>
            </a:r>
            <a:endParaRPr dirty="0"/>
          </a:p>
          <a:p>
            <a:pPr marL="285750" indent="-285750">
              <a:spcAft>
                <a:spcPts val="300"/>
              </a:spcAft>
              <a:buFont typeface="Symbol"/>
              <a:buChar char="-"/>
              <a:defRPr/>
            </a:pPr>
            <a:r>
              <a:rPr lang="de-CH" sz="2000" dirty="0">
                <a:latin typeface="Calibri"/>
                <a:ea typeface="Calibri"/>
                <a:cs typeface="Calibri"/>
              </a:rPr>
              <a:t>Risikoadjustierung beim MQI Dekubitus</a:t>
            </a:r>
            <a:endParaRPr dirty="0"/>
          </a:p>
          <a:p>
            <a:pPr>
              <a:spcAft>
                <a:spcPts val="300"/>
              </a:spcAft>
              <a:defRPr/>
            </a:pPr>
            <a:endParaRPr lang="de-CH" sz="2000" dirty="0">
              <a:latin typeface="Calibri"/>
              <a:ea typeface="Calibri"/>
              <a:cs typeface="Calibri"/>
            </a:endParaRPr>
          </a:p>
          <a:p>
            <a:pPr>
              <a:spcAft>
                <a:spcPts val="300"/>
              </a:spcAft>
              <a:defRPr/>
            </a:pPr>
            <a:r>
              <a:rPr lang="de-CH" sz="2000" b="1" dirty="0">
                <a:latin typeface="Calibri"/>
                <a:ea typeface="Calibri"/>
                <a:cs typeface="Calibri"/>
              </a:rPr>
              <a:t>Übungsbeispiele</a:t>
            </a:r>
            <a:endParaRPr dirty="0"/>
          </a:p>
        </p:txBody>
      </p:sp>
      <p:sp>
        <p:nvSpPr>
          <p:cNvPr id="8" name="Oval 7"/>
          <p:cNvSpPr>
            <a:spLocks noChangeAspect="1"/>
          </p:cNvSpPr>
          <p:nvPr/>
        </p:nvSpPr>
        <p:spPr bwMode="auto">
          <a:xfrm>
            <a:off x="10413138" y="701673"/>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1" name="Grafik 9" descr="Route zwei Stecknadeln mit Weg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60241" y="873599"/>
            <a:ext cx="1023302" cy="1096148"/>
          </a:xfrm>
          <a:prstGeom prst="rect">
            <a:avLst/>
          </a:prstGeom>
        </p:spPr>
      </p:pic>
      <p:sp>
        <p:nvSpPr>
          <p:cNvPr id="2" name="Titel 4"/>
          <p:cNvSpPr>
            <a:spLocks noGrp="1"/>
          </p:cNvSpPr>
          <p:nvPr>
            <p:ph type="title"/>
          </p:nvPr>
        </p:nvSpPr>
        <p:spPr bwMode="auto"/>
        <p:txBody>
          <a:bodyPr/>
          <a:lstStyle/>
          <a:p>
            <a:pPr>
              <a:defRPr/>
            </a:pPr>
            <a:r>
              <a:rPr lang="de-CH" sz="4500"/>
              <a:t>Agenda</a:t>
            </a:r>
            <a:endParaRPr/>
          </a:p>
        </p:txBody>
      </p:sp>
      <p:sp>
        <p:nvSpPr>
          <p:cNvPr id="6" name="Rechteck 5">
            <a:extLst>
              <a:ext uri="{FF2B5EF4-FFF2-40B4-BE49-F238E27FC236}">
                <a16:creationId xmlns:a16="http://schemas.microsoft.com/office/drawing/2014/main" id="{1BE8AF1D-43AE-2247-AF4A-5EE37A470CE9}"/>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rgbClr val="85A04A"/>
        </a:solidFill>
        <a:effectLst/>
      </p:bgPr>
    </p:bg>
    <p:spTree>
      <p:nvGrpSpPr>
        <p:cNvPr id="1" name=""/>
        <p:cNvGrpSpPr/>
        <p:nvPr/>
      </p:nvGrpSpPr>
      <p:grpSpPr bwMode="auto">
        <a:xfrm>
          <a:off x="0" y="0"/>
          <a:ext cx="0" cy="0"/>
          <a:chOff x="0" y="0"/>
          <a:chExt cx="0" cy="0"/>
        </a:xfrm>
      </p:grpSpPr>
      <p:sp>
        <p:nvSpPr>
          <p:cNvPr id="2" name="Untertitel 1"/>
          <p:cNvSpPr>
            <a:spLocks noGrp="1"/>
          </p:cNvSpPr>
          <p:nvPr>
            <p:ph type="subTitle" idx="1"/>
          </p:nvPr>
        </p:nvSpPr>
        <p:spPr bwMode="auto"/>
        <p:txBody>
          <a:bodyPr/>
          <a:lstStyle/>
          <a:p>
            <a:pPr>
              <a:defRPr/>
            </a:pPr>
            <a:r>
              <a:rPr lang="de-CH" dirty="0"/>
              <a:t>Einführung</a:t>
            </a:r>
            <a:endParaRPr dirty="0"/>
          </a:p>
        </p:txBody>
      </p:sp>
      <p:sp>
        <p:nvSpPr>
          <p:cNvPr id="3" name="Rechteck 2">
            <a:extLst>
              <a:ext uri="{FF2B5EF4-FFF2-40B4-BE49-F238E27FC236}">
                <a16:creationId xmlns:a16="http://schemas.microsoft.com/office/drawing/2014/main" id="{B40D69A9-82BA-7BFC-7744-77B18FC7B9CC}"/>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dirty="0"/>
              <a:t>Was </a:t>
            </a:r>
            <a:r>
              <a:rPr lang="en-GB" sz="4500" dirty="0" err="1"/>
              <a:t>ist</a:t>
            </a:r>
            <a:r>
              <a:rPr lang="en-GB" sz="4500" dirty="0"/>
              <a:t> </a:t>
            </a:r>
            <a:r>
              <a:rPr lang="en-GB" sz="4500" dirty="0" err="1"/>
              <a:t>ein</a:t>
            </a:r>
            <a:r>
              <a:rPr lang="en-GB" sz="4500" dirty="0"/>
              <a:t> </a:t>
            </a:r>
            <a:r>
              <a:rPr lang="en-GB" sz="4500" dirty="0" err="1"/>
              <a:t>Dekubitus</a:t>
            </a:r>
            <a:r>
              <a:rPr lang="en-GB" sz="4500" dirty="0"/>
              <a:t>?</a:t>
            </a:r>
            <a:r>
              <a:rPr lang="en-GB" sz="4500" b="1" i="0" u="none" strike="noStrike" cap="none" spc="0" dirty="0">
                <a:ln>
                  <a:noFill/>
                </a:ln>
                <a:solidFill>
                  <a:srgbClr val="000000"/>
                </a:solidFill>
                <a:latin typeface="Calibri"/>
                <a:ea typeface="Roboto"/>
                <a:cs typeface="Calibri"/>
              </a:rPr>
              <a:t> </a:t>
            </a:r>
            <a:endParaRPr sz="4500" b="0" dirty="0"/>
          </a:p>
        </p:txBody>
      </p:sp>
      <p:sp>
        <p:nvSpPr>
          <p:cNvPr id="3" name="Inhaltsplatzhalter 2"/>
          <p:cNvSpPr txBox="1"/>
          <p:nvPr/>
        </p:nvSpPr>
        <p:spPr bwMode="auto">
          <a:xfrm>
            <a:off x="1315614" y="1920452"/>
            <a:ext cx="10408380" cy="4189404"/>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42900" indent="-342900">
              <a:spcAft>
                <a:spcPts val="1200"/>
              </a:spcAft>
              <a:buFont typeface="Calibri Light"/>
              <a:buChar char="̶"/>
              <a:defRPr/>
            </a:pPr>
            <a:r>
              <a:rPr lang="de-CH" sz="2400" dirty="0">
                <a:latin typeface="Calibri"/>
                <a:ea typeface="Calibri"/>
                <a:cs typeface="Calibri"/>
              </a:rPr>
              <a:t>Eine </a:t>
            </a:r>
            <a:r>
              <a:rPr lang="de-CH" sz="2400" b="1" dirty="0">
                <a:latin typeface="Calibri"/>
                <a:ea typeface="Calibri"/>
                <a:cs typeface="Calibri"/>
              </a:rPr>
              <a:t>örtlich begrenzte Schädigung </a:t>
            </a:r>
            <a:r>
              <a:rPr lang="de-CH" sz="2400" dirty="0">
                <a:latin typeface="Calibri"/>
                <a:ea typeface="Calibri"/>
                <a:cs typeface="Calibri"/>
              </a:rPr>
              <a:t>der Haut und/oder des darunter liegenden Gewebes, </a:t>
            </a:r>
            <a:endParaRPr dirty="0"/>
          </a:p>
          <a:p>
            <a:pPr marL="342900" indent="-342900">
              <a:spcAft>
                <a:spcPts val="1200"/>
              </a:spcAft>
              <a:buFont typeface="Calibri Light"/>
              <a:buChar char="̶"/>
              <a:defRPr/>
            </a:pPr>
            <a:r>
              <a:rPr lang="de-CH" sz="2400" b="1" dirty="0">
                <a:latin typeface="Calibri"/>
                <a:ea typeface="Calibri"/>
                <a:cs typeface="Calibri"/>
              </a:rPr>
              <a:t>In der Regel über einem Knochenvorsprung </a:t>
            </a:r>
            <a:r>
              <a:rPr lang="de-CH" sz="2400" dirty="0">
                <a:latin typeface="Calibri"/>
                <a:ea typeface="Calibri"/>
                <a:cs typeface="Calibri"/>
              </a:rPr>
              <a:t>oder in Zusammenhang mit einem medizinischen oder anderen Gerät, </a:t>
            </a:r>
            <a:endParaRPr dirty="0"/>
          </a:p>
          <a:p>
            <a:pPr marL="342900" indent="-342900">
              <a:spcAft>
                <a:spcPts val="1200"/>
              </a:spcAft>
              <a:buFont typeface="Calibri Light"/>
              <a:buChar char="̶"/>
              <a:defRPr/>
            </a:pPr>
            <a:r>
              <a:rPr lang="de-CH" sz="2400" dirty="0">
                <a:latin typeface="Calibri"/>
                <a:ea typeface="Calibri"/>
                <a:cs typeface="Calibri"/>
              </a:rPr>
              <a:t>Die auf </a:t>
            </a:r>
            <a:r>
              <a:rPr lang="de-CH" sz="2400" b="1" dirty="0">
                <a:latin typeface="Calibri"/>
                <a:ea typeface="Calibri"/>
                <a:cs typeface="Calibri"/>
              </a:rPr>
              <a:t>anhaltenden Druck</a:t>
            </a:r>
            <a:r>
              <a:rPr lang="de-CH" sz="1400" dirty="0">
                <a:solidFill>
                  <a:srgbClr val="FF0000"/>
                </a:solidFill>
                <a:latin typeface="Calibri"/>
                <a:ea typeface="Calibri"/>
                <a:cs typeface="Calibri"/>
              </a:rPr>
              <a:t>†</a:t>
            </a:r>
            <a:r>
              <a:rPr lang="de-CH" sz="2400" b="1" dirty="0">
                <a:latin typeface="Calibri"/>
                <a:ea typeface="Calibri"/>
                <a:cs typeface="Calibri"/>
              </a:rPr>
              <a:t> </a:t>
            </a:r>
            <a:r>
              <a:rPr lang="de-CH" sz="2400" dirty="0">
                <a:latin typeface="Calibri"/>
                <a:ea typeface="Calibri"/>
                <a:cs typeface="Calibri"/>
              </a:rPr>
              <a:t>oder Druck in Kombination mit </a:t>
            </a:r>
            <a:r>
              <a:rPr lang="de-CH" sz="2400" b="1" dirty="0">
                <a:latin typeface="Calibri"/>
                <a:ea typeface="Calibri"/>
                <a:cs typeface="Calibri"/>
              </a:rPr>
              <a:t>Scherkräften</a:t>
            </a:r>
            <a:r>
              <a:rPr lang="de-CH" sz="2400" dirty="0">
                <a:solidFill>
                  <a:srgbClr val="FF0000"/>
                </a:solidFill>
                <a:latin typeface="Calibri"/>
                <a:ea typeface="Calibri"/>
                <a:cs typeface="Calibri"/>
              </a:rPr>
              <a:t> </a:t>
            </a:r>
            <a:r>
              <a:rPr lang="de-CH" sz="2400" dirty="0">
                <a:latin typeface="Calibri"/>
                <a:ea typeface="Calibri"/>
                <a:cs typeface="Calibri"/>
              </a:rPr>
              <a:t>zurückzuführen sind. </a:t>
            </a:r>
            <a:endParaRPr dirty="0"/>
          </a:p>
          <a:p>
            <a:pPr marL="342900" indent="-342900">
              <a:spcAft>
                <a:spcPts val="1200"/>
              </a:spcAft>
              <a:buFont typeface="Calibri Light"/>
              <a:buChar char="̶"/>
              <a:defRPr/>
            </a:pPr>
            <a:r>
              <a:rPr lang="de-CH" sz="2400" dirty="0">
                <a:latin typeface="Calibri"/>
                <a:ea typeface="Calibri"/>
                <a:cs typeface="Calibri"/>
              </a:rPr>
              <a:t>Die Wunde </a:t>
            </a:r>
            <a:r>
              <a:rPr lang="de-CH" sz="2400" b="1" dirty="0">
                <a:latin typeface="Calibri"/>
                <a:ea typeface="Calibri"/>
                <a:cs typeface="Calibri"/>
              </a:rPr>
              <a:t>kann unter der intakten Haut oder als offenes Geschwür bestehen</a:t>
            </a:r>
            <a:r>
              <a:rPr lang="de-CH" sz="2400" dirty="0">
                <a:latin typeface="Calibri"/>
                <a:ea typeface="Calibri"/>
                <a:cs typeface="Calibri"/>
              </a:rPr>
              <a:t>, das schmerzhaft sein kann.</a:t>
            </a:r>
            <a:endParaRPr dirty="0"/>
          </a:p>
          <a:p>
            <a:pPr>
              <a:defRPr/>
            </a:pPr>
            <a:endParaRPr lang="de-CH" sz="2400" dirty="0"/>
          </a:p>
        </p:txBody>
      </p:sp>
      <p:sp>
        <p:nvSpPr>
          <p:cNvPr id="4" name="Textfeld 3"/>
          <p:cNvSpPr txBox="1"/>
          <p:nvPr/>
        </p:nvSpPr>
        <p:spPr bwMode="auto">
          <a:xfrm>
            <a:off x="6175248" y="6109856"/>
            <a:ext cx="5548746" cy="161583"/>
          </a:xfrm>
          <a:prstGeom prst="rect">
            <a:avLst/>
          </a:prstGeom>
          <a:noFill/>
        </p:spPr>
        <p:txBody>
          <a:bodyPr wrap="square" lIns="0" tIns="0" rIns="0" bIns="0" rtlCol="0">
            <a:spAutoFit/>
          </a:bodyPr>
          <a:lstStyle/>
          <a:p>
            <a:pPr marL="0" marR="0" lvl="0" indent="0" algn="r" defTabSz="914400">
              <a:lnSpc>
                <a:spcPct val="100000"/>
              </a:lnSpc>
              <a:spcBef>
                <a:spcPts val="0"/>
              </a:spcBef>
              <a:spcAft>
                <a:spcPts val="0"/>
              </a:spcAft>
              <a:buClrTx/>
              <a:buSzTx/>
              <a:buFontTx/>
              <a:buNone/>
              <a:defRPr/>
            </a:pPr>
            <a:r>
              <a:rPr lang="en-GB" sz="1050" b="0" i="0" u="none" strike="noStrike" cap="none" spc="0">
                <a:ln>
                  <a:noFill/>
                </a:ln>
                <a:solidFill>
                  <a:srgbClr val="000000"/>
                </a:solidFill>
                <a:latin typeface="Calibri"/>
                <a:ea typeface="Roboto"/>
                <a:cs typeface="Calibri"/>
              </a:rPr>
              <a:t>(EPUAP &amp; NPIAP, 2019)</a:t>
            </a:r>
            <a:endParaRPr lang="de-CH" sz="1400" b="0" i="0" u="none" strike="noStrike" cap="none" spc="0">
              <a:ln>
                <a:noFill/>
              </a:ln>
              <a:solidFill>
                <a:srgbClr val="000000"/>
              </a:solidFill>
              <a:latin typeface="Calibri"/>
              <a:ea typeface="+mn-ea"/>
              <a:cs typeface="+mn-cs"/>
            </a:endParaRPr>
          </a:p>
        </p:txBody>
      </p:sp>
      <p:sp>
        <p:nvSpPr>
          <p:cNvPr id="5" name="Oval 4"/>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7" name="Picture 6" descr="A white circle with a black background and a magnifying glass&#10;&#10;AI-generated content may be incorrect."/>
          <p:cNvPicPr>
            <a:picLocks noChangeAspect="1"/>
          </p:cNvPicPr>
          <p:nvPr/>
        </p:nvPicPr>
        <p:blipFill>
          <a:blip r:embed="rId3"/>
          <a:stretch/>
        </p:blipFill>
        <p:spPr bwMode="auto">
          <a:xfrm>
            <a:off x="10538087" y="376325"/>
            <a:ext cx="1155759" cy="1155759"/>
          </a:xfrm>
          <a:prstGeom prst="rect">
            <a:avLst/>
          </a:prstGeom>
        </p:spPr>
      </p:pic>
      <p:sp>
        <p:nvSpPr>
          <p:cNvPr id="8" name="Rechteck 7">
            <a:extLst>
              <a:ext uri="{FF2B5EF4-FFF2-40B4-BE49-F238E27FC236}">
                <a16:creationId xmlns:a16="http://schemas.microsoft.com/office/drawing/2014/main" id="{28B4DA54-C2DD-3D48-9CC4-54819EE27ACA}"/>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CH" sz="4500" dirty="0"/>
              <a:t>Entstehung eines Dekubitus</a:t>
            </a:r>
            <a:endParaRPr dirty="0"/>
          </a:p>
        </p:txBody>
      </p:sp>
      <p:pic>
        <p:nvPicPr>
          <p:cNvPr id="5" name="Grafik 4"/>
          <p:cNvPicPr>
            <a:picLocks noChangeAspect="1"/>
          </p:cNvPicPr>
          <p:nvPr/>
        </p:nvPicPr>
        <p:blipFill>
          <a:blip r:embed="rId3"/>
          <a:stretch/>
        </p:blipFill>
        <p:spPr bwMode="auto">
          <a:xfrm>
            <a:off x="0" y="1115723"/>
            <a:ext cx="12182487" cy="5189372"/>
          </a:xfrm>
          <a:prstGeom prst="rect">
            <a:avLst/>
          </a:prstGeom>
        </p:spPr>
      </p:pic>
      <p:sp>
        <p:nvSpPr>
          <p:cNvPr id="4" name="Rechteck 3">
            <a:extLst>
              <a:ext uri="{FF2B5EF4-FFF2-40B4-BE49-F238E27FC236}">
                <a16:creationId xmlns:a16="http://schemas.microsoft.com/office/drawing/2014/main" id="{0791A9FD-1223-C34D-8758-1034F4116218}"/>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a:t>Dekubitus Grade 1-4 oder nicht zuordenbar </a:t>
            </a:r>
            <a:endParaRPr sz="4500"/>
          </a:p>
        </p:txBody>
      </p:sp>
      <p:graphicFrame>
        <p:nvGraphicFramePr>
          <p:cNvPr id="9" name="Table 8"/>
          <p:cNvGraphicFramePr>
            <a:graphicFrameLocks noGrp="1"/>
          </p:cNvGraphicFramePr>
          <p:nvPr>
            <p:extLst>
              <p:ext uri="{D42A27DB-BD31-4B8C-83A1-F6EECF244321}">
                <p14:modId xmlns:p14="http://schemas.microsoft.com/office/powerpoint/2010/main" val="409847852"/>
              </p:ext>
            </p:extLst>
          </p:nvPr>
        </p:nvGraphicFramePr>
        <p:xfrm>
          <a:off x="1015999" y="1032475"/>
          <a:ext cx="10819968" cy="5448385"/>
        </p:xfrm>
        <a:graphic>
          <a:graphicData uri="http://schemas.openxmlformats.org/drawingml/2006/table">
            <a:tbl>
              <a:tblPr firstRow="1" bandRow="1">
                <a:tableStyleId>{5C22544A-7EE6-4342-B048-85BDC9FD1C3A}</a:tableStyleId>
              </a:tblPr>
              <a:tblGrid>
                <a:gridCol w="931332">
                  <a:extLst>
                    <a:ext uri="{9D8B030D-6E8A-4147-A177-3AD203B41FA5}">
                      <a16:colId xmlns:a16="http://schemas.microsoft.com/office/drawing/2014/main" val="20000"/>
                    </a:ext>
                  </a:extLst>
                </a:gridCol>
                <a:gridCol w="2295528">
                  <a:extLst>
                    <a:ext uri="{9D8B030D-6E8A-4147-A177-3AD203B41FA5}">
                      <a16:colId xmlns:a16="http://schemas.microsoft.com/office/drawing/2014/main" val="20001"/>
                    </a:ext>
                  </a:extLst>
                </a:gridCol>
                <a:gridCol w="7593108">
                  <a:extLst>
                    <a:ext uri="{9D8B030D-6E8A-4147-A177-3AD203B41FA5}">
                      <a16:colId xmlns:a16="http://schemas.microsoft.com/office/drawing/2014/main" val="20002"/>
                    </a:ext>
                  </a:extLst>
                </a:gridCol>
              </a:tblGrid>
              <a:tr h="796300">
                <a:tc>
                  <a:txBody>
                    <a:bodyPr/>
                    <a:lstStyle/>
                    <a:p>
                      <a:pPr marL="0" marR="0" lvl="0" indent="0" algn="l" defTabSz="914400">
                        <a:lnSpc>
                          <a:spcPct val="109000"/>
                        </a:lnSpc>
                        <a:spcBef>
                          <a:spcPts val="0"/>
                        </a:spcBef>
                        <a:spcAft>
                          <a:spcPts val="0"/>
                        </a:spcAft>
                        <a:buClrTx/>
                        <a:buSzTx/>
                        <a:buFont typeface="+mj-lt"/>
                        <a:buNone/>
                        <a:defRPr/>
                      </a:pPr>
                      <a:endParaRPr lang="de-CH" sz="2000" b="0">
                        <a:solidFill>
                          <a:schemeClr val="tx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1">
                          <a:solidFill>
                            <a:schemeClr val="tx1"/>
                          </a:solidFill>
                          <a:latin typeface="Calibri"/>
                          <a:ea typeface="Calibri"/>
                          <a:cs typeface="Calibri"/>
                        </a:rPr>
                        <a:t>Grad 1: </a:t>
                      </a:r>
                      <a:endParaRPr lang="de-CH" sz="2000" b="0">
                        <a:solidFill>
                          <a:schemeClr val="tx1"/>
                        </a:solidFill>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0" dirty="0">
                          <a:solidFill>
                            <a:schemeClr val="tx1"/>
                          </a:solidFill>
                          <a:latin typeface="Calibri"/>
                          <a:ea typeface="Calibri"/>
                          <a:cs typeface="Calibri"/>
                        </a:rPr>
                        <a:t>Nicht wegdrückbare Rötung bei intakter Haut</a:t>
                      </a:r>
                      <a:endParaRPr dirty="0"/>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892386">
                <a:tc>
                  <a:txBody>
                    <a:bodyPr/>
                    <a:lstStyle/>
                    <a:p>
                      <a:pPr algn="l">
                        <a:defRPr/>
                      </a:pPr>
                      <a:endParaRPr sz="20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l">
                        <a:defRPr/>
                      </a:pPr>
                      <a:r>
                        <a:rPr lang="de-CH" sz="2000" b="1">
                          <a:latin typeface="Calibri"/>
                          <a:ea typeface="Calibri"/>
                          <a:cs typeface="Calibri"/>
                        </a:rPr>
                        <a:t>Grad 2: </a:t>
                      </a:r>
                      <a:endParaRPr sz="2000">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a:defRPr/>
                      </a:pPr>
                      <a:r>
                        <a:rPr lang="de-CH" sz="2000" dirty="0">
                          <a:latin typeface="Calibri"/>
                          <a:ea typeface="Calibri"/>
                          <a:cs typeface="Calibri"/>
                        </a:rPr>
                        <a:t>Teilzerstörung der Haut (bis in die </a:t>
                      </a:r>
                      <a:r>
                        <a:rPr lang="de-CH" sz="2000" dirty="0" err="1">
                          <a:latin typeface="Calibri"/>
                          <a:ea typeface="Calibri"/>
                          <a:cs typeface="Calibri"/>
                        </a:rPr>
                        <a:t>Dermis</a:t>
                      </a:r>
                      <a:r>
                        <a:rPr lang="de-CH" sz="2000" dirty="0">
                          <a:latin typeface="Calibri"/>
                          <a:ea typeface="Calibri"/>
                          <a:cs typeface="Calibri"/>
                        </a:rPr>
                        <a:t>/Lederhaut), mit offener Wunde ohne Beläge oder in Form intakter oder offener serumgefüllter Blase.</a:t>
                      </a:r>
                      <a:endParaRPr sz="2000" dirty="0">
                        <a:latin typeface="Calibri"/>
                        <a:ea typeface="Calibri"/>
                        <a:cs typeface="Calibri"/>
                      </a:endParaRPr>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929294">
                <a:tc>
                  <a:txBody>
                    <a:bodyPr/>
                    <a:lstStyle/>
                    <a:p>
                      <a:pPr marL="0" marR="0" lvl="0" indent="0" algn="l" defTabSz="914400">
                        <a:lnSpc>
                          <a:spcPct val="109000"/>
                        </a:lnSpc>
                        <a:spcBef>
                          <a:spcPts val="0"/>
                        </a:spcBef>
                        <a:spcAft>
                          <a:spcPts val="0"/>
                        </a:spcAft>
                        <a:buClrTx/>
                        <a:buSzTx/>
                        <a:buFont typeface="+mj-lt"/>
                        <a:buNone/>
                        <a:defRPr/>
                      </a:pPr>
                      <a:endParaRPr lang="de-CH" sz="2000" b="1">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1">
                          <a:latin typeface="Calibri"/>
                          <a:ea typeface="Calibri"/>
                          <a:cs typeface="Calibri"/>
                        </a:rPr>
                        <a:t>Grad 3: </a:t>
                      </a:r>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dirty="0">
                          <a:latin typeface="Calibri"/>
                          <a:ea typeface="Calibri"/>
                          <a:cs typeface="Calibri"/>
                        </a:rPr>
                        <a:t>Vollständiger Hautverlust, mit Schädigung oder Nekrose des subkutanen Fettgewebes</a:t>
                      </a:r>
                      <a:endParaRPr lang="de-CH" sz="2000" b="1" dirty="0">
                        <a:latin typeface="Calibri"/>
                        <a:ea typeface="Calibri"/>
                        <a:cs typeface="Calibri"/>
                      </a:endParaRPr>
                    </a:p>
                  </a:txBody>
                  <a:tcPr anchor="b">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918826">
                <a:tc>
                  <a:txBody>
                    <a:bodyPr/>
                    <a:lstStyle/>
                    <a:p>
                      <a:pPr marL="0" marR="0" lvl="0" indent="0" algn="l" defTabSz="914400">
                        <a:lnSpc>
                          <a:spcPct val="109000"/>
                        </a:lnSpc>
                        <a:spcBef>
                          <a:spcPts val="0"/>
                        </a:spcBef>
                        <a:spcAft>
                          <a:spcPts val="0"/>
                        </a:spcAft>
                        <a:buClrTx/>
                        <a:buSzTx/>
                        <a:buFont typeface="+mj-lt"/>
                        <a:buNone/>
                        <a:defRPr/>
                      </a:pPr>
                      <a:endParaRPr lang="de-CH" sz="2000" b="1">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1">
                          <a:latin typeface="Calibri"/>
                          <a:ea typeface="Calibri"/>
                          <a:cs typeface="Calibri"/>
                        </a:rPr>
                        <a:t>Grad 4: </a:t>
                      </a:r>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dirty="0">
                          <a:latin typeface="Calibri"/>
                          <a:ea typeface="Calibri"/>
                          <a:cs typeface="Calibri"/>
                        </a:rPr>
                        <a:t>Vollständiger Gewebeverlust und Nekrose mit freiliegenden Knochen, Sehnen oder Muskeln</a:t>
                      </a:r>
                      <a:endParaRPr lang="de-CH" sz="2000" b="1" dirty="0">
                        <a:latin typeface="Calibri"/>
                        <a:ea typeface="Calibri"/>
                        <a:cs typeface="Calibri"/>
                      </a:endParaRPr>
                    </a:p>
                  </a:txBody>
                  <a:tcPr anchor="b">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1731831">
                <a:tc>
                  <a:txBody>
                    <a:bodyPr/>
                    <a:lstStyle/>
                    <a:p>
                      <a:pPr marL="0" marR="0" lvl="0" indent="0" algn="l" defTabSz="914400">
                        <a:lnSpc>
                          <a:spcPct val="109000"/>
                        </a:lnSpc>
                        <a:spcBef>
                          <a:spcPts val="0"/>
                        </a:spcBef>
                        <a:spcAft>
                          <a:spcPts val="0"/>
                        </a:spcAft>
                        <a:buClrTx/>
                        <a:buSzTx/>
                        <a:buFont typeface="+mj-lt"/>
                        <a:buNone/>
                        <a:defRPr/>
                      </a:pPr>
                      <a:endParaRPr lang="de-CH" sz="2000">
                        <a:solidFill>
                          <a:schemeClr val="tx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1">
                          <a:solidFill>
                            <a:schemeClr val="tx1"/>
                          </a:solidFill>
                          <a:latin typeface="Calibri"/>
                          <a:ea typeface="Calibri"/>
                          <a:cs typeface="Calibri"/>
                        </a:rPr>
                        <a:t>Nicht zuordenbar: </a:t>
                      </a:r>
                      <a:endParaRPr lang="de-CH" sz="2000">
                        <a:solidFill>
                          <a:schemeClr val="tx1"/>
                        </a:solidFill>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de-CH" sz="2000" b="0" spc="-10" dirty="0">
                          <a:solidFill>
                            <a:schemeClr val="tx1"/>
                          </a:solidFill>
                          <a:latin typeface="Calibri"/>
                          <a:ea typeface="Calibri"/>
                          <a:cs typeface="Calibri"/>
                        </a:rPr>
                        <a:t>Nicht klassifizierbar – Vollständiger Gewebeverlust, Tiefe unbekannt</a:t>
                      </a:r>
                      <a:r>
                        <a:rPr lang="de-CH" sz="2000" b="1" spc="-10" dirty="0">
                          <a:solidFill>
                            <a:schemeClr val="tx1"/>
                          </a:solidFill>
                          <a:latin typeface="Calibri"/>
                          <a:ea typeface="Calibri"/>
                          <a:cs typeface="Calibri"/>
                        </a:rPr>
                        <a:t>, </a:t>
                      </a:r>
                      <a:r>
                        <a:rPr lang="de-CH" sz="2000" b="0" spc="-10" dirty="0">
                          <a:solidFill>
                            <a:schemeClr val="tx1"/>
                          </a:solidFill>
                          <a:latin typeface="Calibri"/>
                          <a:ea typeface="Calibri"/>
                          <a:cs typeface="Calibri"/>
                        </a:rPr>
                        <a:t>bedeckt von Belägen/Schorf</a:t>
                      </a:r>
                      <a:endParaRPr dirty="0"/>
                    </a:p>
                    <a:p>
                      <a:pPr marL="0" marR="0" lvl="0" indent="0" algn="l" defTabSz="914400">
                        <a:lnSpc>
                          <a:spcPct val="109000"/>
                        </a:lnSpc>
                        <a:spcBef>
                          <a:spcPts val="0"/>
                        </a:spcBef>
                        <a:spcAft>
                          <a:spcPts val="0"/>
                        </a:spcAft>
                        <a:buClrTx/>
                        <a:buSzTx/>
                        <a:buFont typeface="+mj-lt"/>
                        <a:buNone/>
                        <a:defRPr/>
                      </a:pPr>
                      <a:r>
                        <a:rPr lang="de-CH" sz="2000" dirty="0">
                          <a:solidFill>
                            <a:schemeClr val="tx1"/>
                          </a:solidFill>
                          <a:latin typeface="Calibri"/>
                          <a:ea typeface="Calibri"/>
                          <a:cs typeface="Calibri"/>
                        </a:rPr>
                        <a:t>Vermutete tiefe Gewebsschädigung – intakte Haut oder blutgefüllte Blase, tiefe unbekannt</a:t>
                      </a:r>
                      <a:endParaRPr dirty="0"/>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bl>
          </a:graphicData>
        </a:graphic>
      </p:graphicFrame>
      <p:sp>
        <p:nvSpPr>
          <p:cNvPr id="3" name="Textfeld 2"/>
          <p:cNvSpPr txBox="1"/>
          <p:nvPr/>
        </p:nvSpPr>
        <p:spPr bwMode="auto">
          <a:xfrm>
            <a:off x="2795907" y="6326972"/>
            <a:ext cx="9132097" cy="153888"/>
          </a:xfrm>
          <a:prstGeom prst="rect">
            <a:avLst/>
          </a:prstGeom>
          <a:noFill/>
        </p:spPr>
        <p:txBody>
          <a:bodyPr wrap="square" lIns="0" tIns="0" rIns="0" bIns="0" rtlCol="0">
            <a:spAutoFit/>
          </a:bodyPr>
          <a:lstStyle/>
          <a:p>
            <a:pPr marL="0" marR="0" lvl="0" indent="0" algn="l" defTabSz="914400">
              <a:lnSpc>
                <a:spcPct val="100000"/>
              </a:lnSpc>
              <a:spcBef>
                <a:spcPts val="0"/>
              </a:spcBef>
              <a:spcAft>
                <a:spcPts val="0"/>
              </a:spcAft>
              <a:buClrTx/>
              <a:buSzTx/>
              <a:buFontTx/>
              <a:buNone/>
              <a:defRPr/>
            </a:pPr>
            <a:r>
              <a:rPr lang="de-CH" sz="1000" dirty="0">
                <a:latin typeface="Calibri"/>
                <a:ea typeface="Aptos"/>
                <a:cs typeface="Calibri"/>
              </a:rPr>
              <a:t>Bildquelle: Lamers, J. (o. J.). Infografiken zu </a:t>
            </a:r>
            <a:r>
              <a:rPr lang="de-CH" sz="1000" dirty="0" err="1">
                <a:latin typeface="Calibri"/>
                <a:ea typeface="Aptos"/>
                <a:cs typeface="Calibri"/>
              </a:rPr>
              <a:t>Dekubituskategorien</a:t>
            </a:r>
            <a:r>
              <a:rPr lang="de-CH" sz="1000" dirty="0">
                <a:latin typeface="Calibri"/>
                <a:ea typeface="Aptos"/>
                <a:cs typeface="Calibri"/>
              </a:rPr>
              <a:t> I–IV, Nicht klassifizierbar, Vermutete tiefe Schädigung. Initiative Chronische Wunden e. V. (ICW), Quedlinburg.</a:t>
            </a:r>
            <a:r>
              <a:rPr lang="de-CH" sz="1000" dirty="0">
                <a:latin typeface="Calibri"/>
                <a:cs typeface="Calibri"/>
              </a:rPr>
              <a:t> </a:t>
            </a:r>
            <a:endParaRPr lang="de-CH" sz="1000" b="0" i="0" u="none" strike="noStrike" cap="none" spc="0" dirty="0">
              <a:ln>
                <a:noFill/>
              </a:ln>
              <a:latin typeface="Calibri"/>
              <a:cs typeface="Calibri"/>
            </a:endParaRPr>
          </a:p>
        </p:txBody>
      </p:sp>
      <p:pic>
        <p:nvPicPr>
          <p:cNvPr id="7" name="Picture 6" descr="A diagram of layers of skin&#10;&#10;AI-generated content may be incorrect."/>
          <p:cNvPicPr>
            <a:picLocks noChangeAspect="1"/>
          </p:cNvPicPr>
          <p:nvPr/>
        </p:nvPicPr>
        <p:blipFill>
          <a:blip r:embed="rId3"/>
          <a:stretch/>
        </p:blipFill>
        <p:spPr bwMode="auto">
          <a:xfrm>
            <a:off x="1108036" y="2015467"/>
            <a:ext cx="756000" cy="756000"/>
          </a:xfrm>
          <a:prstGeom prst="rect">
            <a:avLst/>
          </a:prstGeom>
        </p:spPr>
      </p:pic>
      <p:pic>
        <p:nvPicPr>
          <p:cNvPr id="12" name="Picture 11" descr="A diagram of the structure of the human body&#10;&#10;AI-generated content may be incorrect."/>
          <p:cNvPicPr>
            <a:picLocks noChangeAspect="1"/>
          </p:cNvPicPr>
          <p:nvPr/>
        </p:nvPicPr>
        <p:blipFill>
          <a:blip r:embed="rId4"/>
          <a:stretch/>
        </p:blipFill>
        <p:spPr bwMode="auto">
          <a:xfrm>
            <a:off x="1083976" y="3000667"/>
            <a:ext cx="756000" cy="756000"/>
          </a:xfrm>
          <a:prstGeom prst="rect">
            <a:avLst/>
          </a:prstGeom>
        </p:spPr>
      </p:pic>
      <p:pic>
        <p:nvPicPr>
          <p:cNvPr id="18" name="Picture 17" descr="A diagram of layers of skin&#10;&#10;AI-generated content may be incorrect."/>
          <p:cNvPicPr>
            <a:picLocks noChangeAspect="1"/>
          </p:cNvPicPr>
          <p:nvPr/>
        </p:nvPicPr>
        <p:blipFill>
          <a:blip r:embed="rId5"/>
          <a:stretch/>
        </p:blipFill>
        <p:spPr bwMode="auto">
          <a:xfrm>
            <a:off x="1083976" y="1047892"/>
            <a:ext cx="756000" cy="756000"/>
          </a:xfrm>
          <a:prstGeom prst="rect">
            <a:avLst/>
          </a:prstGeom>
        </p:spPr>
      </p:pic>
      <p:pic>
        <p:nvPicPr>
          <p:cNvPr id="20" name="Picture 19" descr="A diagram of the structure of the skin&#10;&#10;AI-generated content may be incorrect."/>
          <p:cNvPicPr>
            <a:picLocks noChangeAspect="1"/>
          </p:cNvPicPr>
          <p:nvPr/>
        </p:nvPicPr>
        <p:blipFill>
          <a:blip r:embed="rId6"/>
          <a:stretch/>
        </p:blipFill>
        <p:spPr bwMode="auto">
          <a:xfrm>
            <a:off x="1114988" y="3919286"/>
            <a:ext cx="756000" cy="756000"/>
          </a:xfrm>
          <a:prstGeom prst="rect">
            <a:avLst/>
          </a:prstGeom>
        </p:spPr>
      </p:pic>
      <p:pic>
        <p:nvPicPr>
          <p:cNvPr id="22" name="Picture 21" descr="A diagram of a structure&#10;&#10;AI-generated content may be incorrect."/>
          <p:cNvPicPr>
            <a:picLocks noChangeAspect="1"/>
          </p:cNvPicPr>
          <p:nvPr/>
        </p:nvPicPr>
        <p:blipFill>
          <a:blip r:embed="rId7"/>
          <a:stretch/>
        </p:blipFill>
        <p:spPr bwMode="auto">
          <a:xfrm>
            <a:off x="1108036" y="4804426"/>
            <a:ext cx="756000" cy="756000"/>
          </a:xfrm>
          <a:prstGeom prst="rect">
            <a:avLst/>
          </a:prstGeom>
        </p:spPr>
      </p:pic>
      <p:pic>
        <p:nvPicPr>
          <p:cNvPr id="24" name="Picture 23" descr="A diagram of layers of skin&#10;&#10;AI-generated content may be incorrect."/>
          <p:cNvPicPr>
            <a:picLocks noChangeAspect="1"/>
          </p:cNvPicPr>
          <p:nvPr/>
        </p:nvPicPr>
        <p:blipFill>
          <a:blip r:embed="rId8"/>
          <a:stretch/>
        </p:blipFill>
        <p:spPr bwMode="auto">
          <a:xfrm>
            <a:off x="1108036" y="5642643"/>
            <a:ext cx="756000" cy="756000"/>
          </a:xfrm>
          <a:prstGeom prst="rect">
            <a:avLst/>
          </a:prstGeom>
        </p:spPr>
      </p:pic>
      <p:sp>
        <p:nvSpPr>
          <p:cNvPr id="11" name="Rechteck 10">
            <a:extLst>
              <a:ext uri="{FF2B5EF4-FFF2-40B4-BE49-F238E27FC236}">
                <a16:creationId xmlns:a16="http://schemas.microsoft.com/office/drawing/2014/main" id="{FAF79F59-8E85-5B46-80BA-A08BB4EF76E9}"/>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85A04A"/>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343483"/>
            <a:ext cx="8564943" cy="5058940"/>
          </a:xfrm>
        </p:spPr>
        <p:txBody>
          <a:bodyPr/>
          <a:lstStyle/>
          <a:p>
            <a:pPr>
              <a:defRPr/>
            </a:pPr>
            <a:r>
              <a:rPr lang="en-GB" dirty="0" err="1"/>
              <a:t>Warum</a:t>
            </a:r>
            <a:r>
              <a:rPr lang="en-GB" dirty="0"/>
              <a:t> </a:t>
            </a:r>
            <a:r>
              <a:rPr lang="en-GB" dirty="0" err="1"/>
              <a:t>ist</a:t>
            </a:r>
            <a:r>
              <a:rPr lang="en-GB" dirty="0"/>
              <a:t> die </a:t>
            </a:r>
            <a:r>
              <a:rPr lang="en-GB" dirty="0" err="1"/>
              <a:t>Messung</a:t>
            </a:r>
            <a:r>
              <a:rPr lang="en-GB" dirty="0"/>
              <a:t> von </a:t>
            </a:r>
            <a:r>
              <a:rPr lang="en-GB" dirty="0" err="1"/>
              <a:t>Dekubitus</a:t>
            </a:r>
            <a:r>
              <a:rPr lang="en-GB" dirty="0"/>
              <a:t> </a:t>
            </a:r>
            <a:r>
              <a:rPr lang="en-GB" dirty="0" err="1"/>
              <a:t>wichtig</a:t>
            </a:r>
            <a:r>
              <a:rPr lang="en-GB" dirty="0"/>
              <a:t>?</a:t>
            </a:r>
            <a:endParaRPr dirty="0"/>
          </a:p>
        </p:txBody>
      </p:sp>
      <p:sp>
        <p:nvSpPr>
          <p:cNvPr id="3" name="Rechteck 2">
            <a:extLst>
              <a:ext uri="{FF2B5EF4-FFF2-40B4-BE49-F238E27FC236}">
                <a16:creationId xmlns:a16="http://schemas.microsoft.com/office/drawing/2014/main" id="{F137F172-1CFF-7243-AF39-967B66D15271}"/>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dirty="0" err="1"/>
              <a:t>Dekubitus</a:t>
            </a:r>
            <a:r>
              <a:rPr lang="en-GB" sz="4500" dirty="0"/>
              <a:t> in </a:t>
            </a:r>
            <a:r>
              <a:rPr lang="en-GB" sz="4500" dirty="0" err="1"/>
              <a:t>unserem</a:t>
            </a:r>
            <a:r>
              <a:rPr lang="en-GB" sz="4500" dirty="0"/>
              <a:t> Pflegeheim</a:t>
            </a:r>
            <a:endParaRPr sz="4500" dirty="0"/>
          </a:p>
        </p:txBody>
      </p:sp>
      <p:sp>
        <p:nvSpPr>
          <p:cNvPr id="7" name="Oval 6"/>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phic 7" descr="Chat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42619" y="384301"/>
            <a:ext cx="1146695" cy="1146695"/>
          </a:xfrm>
          <a:prstGeom prst="rect">
            <a:avLst/>
          </a:prstGeom>
        </p:spPr>
      </p:pic>
      <p:sp>
        <p:nvSpPr>
          <p:cNvPr id="4" name="Textfeld 6"/>
          <p:cNvSpPr txBox="1"/>
          <p:nvPr/>
        </p:nvSpPr>
        <p:spPr bwMode="auto">
          <a:xfrm>
            <a:off x="409575" y="1994653"/>
            <a:ext cx="10892409" cy="3760206"/>
          </a:xfrm>
          <a:prstGeom prst="rect">
            <a:avLst/>
          </a:prstGeom>
          <a:noFill/>
          <a:ln>
            <a:noFill/>
          </a:ln>
        </p:spPr>
        <p:txBody>
          <a:bodyPr wrap="square" lIns="648000" tIns="216000" rIns="360000" bIns="216000" rtlCol="0" anchor="t">
            <a:spAutoFit/>
          </a:bodyPr>
          <a:lstStyle/>
          <a:p>
            <a:pPr>
              <a:defRPr/>
            </a:pPr>
            <a:r>
              <a:rPr lang="de-CH" sz="2400" b="1" dirty="0">
                <a:latin typeface="Calibri"/>
                <a:ea typeface="Calibri"/>
                <a:cs typeface="Calibri"/>
              </a:rPr>
              <a:t>Findet euch in Kleingruppen zusammen </a:t>
            </a:r>
            <a:r>
              <a:rPr lang="de-DE" sz="2400" b="1" dirty="0">
                <a:latin typeface="Calibri"/>
                <a:ea typeface="Calibri"/>
                <a:cs typeface="Calibri"/>
              </a:rPr>
              <a:t>und besprecht die folgenden Fragen:</a:t>
            </a:r>
            <a:endParaRPr dirty="0"/>
          </a:p>
          <a:p>
            <a:pPr>
              <a:defRPr/>
            </a:pPr>
            <a:endParaRPr lang="de-CH" sz="2400" dirty="0">
              <a:highlight>
                <a:srgbClr val="FFFF00"/>
              </a:highlight>
              <a:latin typeface="Calibri"/>
              <a:ea typeface="Calibri"/>
              <a:cs typeface="Calibri"/>
            </a:endParaRPr>
          </a:p>
          <a:p>
            <a:pPr marL="457200" indent="-457200">
              <a:buFont typeface="+mj-lt"/>
              <a:buAutoNum type="arabicPeriod"/>
              <a:defRPr/>
            </a:pPr>
            <a:r>
              <a:rPr lang="de-CH" sz="2400" dirty="0">
                <a:latin typeface="Calibri"/>
                <a:ea typeface="Calibri"/>
                <a:cs typeface="Calibri"/>
              </a:rPr>
              <a:t>Welche Bewohnenden in unserem Pflegeheim sind besonders gefährdet?</a:t>
            </a:r>
            <a:endParaRPr dirty="0"/>
          </a:p>
          <a:p>
            <a:pPr marL="457200" indent="-457200">
              <a:buFont typeface="+mj-lt"/>
              <a:buAutoNum type="arabicPeriod"/>
              <a:defRPr/>
            </a:pPr>
            <a:endParaRPr lang="de-CH" sz="2400" dirty="0">
              <a:latin typeface="Calibri"/>
              <a:ea typeface="Calibri"/>
              <a:cs typeface="Calibri"/>
            </a:endParaRPr>
          </a:p>
          <a:p>
            <a:pPr marL="457200" indent="-457200">
              <a:buFont typeface="+mj-lt"/>
              <a:buAutoNum type="arabicPeriod"/>
              <a:defRPr/>
            </a:pPr>
            <a:r>
              <a:rPr lang="de-CH" sz="2400" dirty="0">
                <a:latin typeface="Calibri"/>
                <a:ea typeface="Calibri"/>
                <a:cs typeface="Calibri"/>
              </a:rPr>
              <a:t>Wie häufig kam es in den letzten Monaten vor, dass Bewohnende auf unserer Abteilung einen Dekubitus entwickelt haben? </a:t>
            </a:r>
            <a:endParaRPr dirty="0"/>
          </a:p>
          <a:p>
            <a:pPr marL="457200" indent="-457200">
              <a:buFont typeface="+mj-lt"/>
              <a:buAutoNum type="arabicPeriod"/>
              <a:defRPr/>
            </a:pPr>
            <a:endParaRPr lang="de-CH" sz="2400" dirty="0">
              <a:latin typeface="Calibri"/>
              <a:ea typeface="Calibri"/>
              <a:cs typeface="Calibri"/>
            </a:endParaRPr>
          </a:p>
          <a:p>
            <a:pPr marL="457200" indent="-457200">
              <a:buFont typeface="+mj-lt"/>
              <a:buAutoNum type="arabicPeriod"/>
              <a:defRPr/>
            </a:pPr>
            <a:r>
              <a:rPr lang="de-CH" sz="2400" dirty="0">
                <a:latin typeface="Calibri"/>
                <a:ea typeface="Calibri"/>
                <a:cs typeface="Calibri"/>
              </a:rPr>
              <a:t>Welche Auswirkungen / Folgen von Dekubitus habt wir bei Bewohnenden mit Dekubitus  festgestellt?</a:t>
            </a:r>
            <a:endParaRPr dirty="0"/>
          </a:p>
        </p:txBody>
      </p:sp>
      <p:sp>
        <p:nvSpPr>
          <p:cNvPr id="6" name="Rechteck 5">
            <a:extLst>
              <a:ext uri="{FF2B5EF4-FFF2-40B4-BE49-F238E27FC236}">
                <a16:creationId xmlns:a16="http://schemas.microsoft.com/office/drawing/2014/main" id="{DFB35994-DA44-9946-B137-8E8E06C8DBBE}"/>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dirty="0" err="1"/>
              <a:t>Dekubitus</a:t>
            </a:r>
            <a:r>
              <a:rPr lang="en-GB" sz="4500" dirty="0"/>
              <a:t> in </a:t>
            </a:r>
            <a:r>
              <a:rPr lang="en-GB" sz="4500" dirty="0" err="1"/>
              <a:t>unserem</a:t>
            </a:r>
            <a:r>
              <a:rPr lang="en-GB" sz="4500" dirty="0"/>
              <a:t> Pflegeheim</a:t>
            </a:r>
            <a:endParaRPr sz="4500" dirty="0"/>
          </a:p>
        </p:txBody>
      </p:sp>
      <p:sp>
        <p:nvSpPr>
          <p:cNvPr id="4" name="Inhaltsplatzhalter 2"/>
          <p:cNvSpPr txBox="1"/>
          <p:nvPr/>
        </p:nvSpPr>
        <p:spPr bwMode="auto">
          <a:xfrm>
            <a:off x="1315614" y="2271787"/>
            <a:ext cx="10408380" cy="4079447"/>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de-CH" sz="2800" b="1" dirty="0">
                <a:latin typeface="Calibri"/>
                <a:ea typeface="Calibri"/>
                <a:cs typeface="Calibri"/>
              </a:rPr>
              <a:t>Schätzfrage:</a:t>
            </a:r>
            <a:endParaRPr dirty="0"/>
          </a:p>
          <a:p>
            <a:pPr>
              <a:defRPr/>
            </a:pPr>
            <a:endParaRPr lang="de-CH" sz="2800" dirty="0">
              <a:latin typeface="Calibri"/>
              <a:ea typeface="Calibri"/>
              <a:cs typeface="Calibri"/>
            </a:endParaRPr>
          </a:p>
          <a:p>
            <a:pPr>
              <a:defRPr/>
            </a:pPr>
            <a:r>
              <a:rPr lang="de-CH" sz="2800" dirty="0">
                <a:latin typeface="Calibri"/>
                <a:ea typeface="Calibri"/>
                <a:cs typeface="Calibri"/>
              </a:rPr>
              <a:t> </a:t>
            </a:r>
            <a:endParaRPr dirty="0"/>
          </a:p>
          <a:p>
            <a:pPr>
              <a:defRPr/>
            </a:pPr>
            <a:r>
              <a:rPr lang="de-CH" sz="2800" dirty="0">
                <a:latin typeface="Calibri"/>
                <a:ea typeface="Calibri"/>
                <a:cs typeface="Calibri"/>
              </a:rPr>
              <a:t>Wie viele unserer Bewohnenden haben in den letzten 9 Monaten  in unserem Heim einen Dekubitus entwickelt?</a:t>
            </a:r>
            <a:endParaRPr dirty="0"/>
          </a:p>
        </p:txBody>
      </p:sp>
      <p:sp>
        <p:nvSpPr>
          <p:cNvPr id="8" name="Oval 7"/>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9" name="Graphic 8" descr="Chat with solid fill"/>
          <p:cNvPicPr>
            <a:picLocks noChangeAspect="1"/>
          </p:cNvPicPr>
          <p:nvPr/>
        </p:nvPicPr>
        <p:blipFill>
          <a:blip r:embed="rId3"/>
          <a:stretch/>
        </p:blipFill>
        <p:spPr bwMode="auto">
          <a:xfrm>
            <a:off x="10542619" y="384301"/>
            <a:ext cx="1146695" cy="1146695"/>
          </a:xfrm>
          <a:prstGeom prst="rect">
            <a:avLst/>
          </a:prstGeom>
        </p:spPr>
      </p:pic>
      <p:sp>
        <p:nvSpPr>
          <p:cNvPr id="6" name="Rechteck 5">
            <a:extLst>
              <a:ext uri="{FF2B5EF4-FFF2-40B4-BE49-F238E27FC236}">
                <a16:creationId xmlns:a16="http://schemas.microsoft.com/office/drawing/2014/main" id="{79B4CB8B-1BC1-984F-817D-5E51E8E9882C}"/>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dirty="0" err="1"/>
              <a:t>Dekubitus</a:t>
            </a:r>
            <a:r>
              <a:rPr lang="en-GB" sz="4500" dirty="0"/>
              <a:t> in </a:t>
            </a:r>
            <a:r>
              <a:rPr lang="en-GB" sz="4500" dirty="0" err="1"/>
              <a:t>unserem</a:t>
            </a:r>
            <a:r>
              <a:rPr lang="en-GB" sz="4500" dirty="0"/>
              <a:t> Pflegeheim</a:t>
            </a:r>
            <a:endParaRPr sz="4500" dirty="0"/>
          </a:p>
        </p:txBody>
      </p:sp>
      <p:sp>
        <p:nvSpPr>
          <p:cNvPr id="3" name="Inhaltsplatzhalter 2"/>
          <p:cNvSpPr txBox="1"/>
          <p:nvPr/>
        </p:nvSpPr>
        <p:spPr bwMode="auto">
          <a:xfrm>
            <a:off x="1315614" y="2271787"/>
            <a:ext cx="10408380" cy="4079447"/>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de-CH" sz="2800" b="1" dirty="0">
                <a:latin typeface="Calibri"/>
                <a:ea typeface="Calibri"/>
                <a:cs typeface="Calibri"/>
              </a:rPr>
              <a:t>Vorkommen von Dekubitus in unserem Pflegeheim: _</a:t>
            </a:r>
            <a:r>
              <a:rPr lang="de-CH" sz="2800" b="1" dirty="0">
                <a:solidFill>
                  <a:srgbClr val="FF0000"/>
                </a:solidFill>
                <a:latin typeface="Calibri"/>
                <a:ea typeface="Calibri"/>
                <a:cs typeface="Calibri"/>
              </a:rPr>
              <a:t>XX</a:t>
            </a:r>
            <a:r>
              <a:rPr lang="de-CH" sz="2800" b="1" dirty="0">
                <a:latin typeface="Calibri"/>
                <a:ea typeface="Calibri"/>
                <a:cs typeface="Calibri"/>
              </a:rPr>
              <a:t>_ % </a:t>
            </a:r>
            <a:endParaRPr dirty="0"/>
          </a:p>
          <a:p>
            <a:pPr>
              <a:defRPr/>
            </a:pPr>
            <a:endParaRPr lang="de-CH" sz="2800" b="1" dirty="0">
              <a:latin typeface="Calibri"/>
              <a:ea typeface="Calibri"/>
              <a:cs typeface="Calibri"/>
            </a:endParaRPr>
          </a:p>
          <a:p>
            <a:pPr>
              <a:defRPr/>
            </a:pPr>
            <a:endParaRPr lang="de-CH" sz="2800" b="1" dirty="0">
              <a:latin typeface="Calibri"/>
              <a:ea typeface="Calibri"/>
              <a:cs typeface="Calibri"/>
            </a:endParaRPr>
          </a:p>
          <a:p>
            <a:pPr>
              <a:defRPr/>
            </a:pPr>
            <a:r>
              <a:rPr lang="de-CH" sz="2800" dirty="0">
                <a:latin typeface="Calibri"/>
                <a:ea typeface="Calibri"/>
                <a:cs typeface="Calibri"/>
              </a:rPr>
              <a:t>Messung:</a:t>
            </a:r>
            <a:endParaRPr dirty="0"/>
          </a:p>
          <a:p>
            <a:pPr>
              <a:defRPr/>
            </a:pPr>
            <a:r>
              <a:rPr lang="de-CH" sz="2800" dirty="0">
                <a:latin typeface="Calibri"/>
                <a:ea typeface="Calibri"/>
                <a:cs typeface="Calibri"/>
              </a:rPr>
              <a:t>Gezählt wurden alle Bewohnenden mit einem Dekubitus Grad 2-4 und nicht zuordenbar, der im Pflegeheim entstanden ist. </a:t>
            </a:r>
            <a:endParaRPr dirty="0"/>
          </a:p>
          <a:p>
            <a:pPr>
              <a:defRPr/>
            </a:pPr>
            <a:endParaRPr lang="de-CH" b="1" dirty="0"/>
          </a:p>
        </p:txBody>
      </p:sp>
      <p:grpSp>
        <p:nvGrpSpPr>
          <p:cNvPr id="4" name="Gruppieren 3"/>
          <p:cNvGrpSpPr>
            <a:grpSpLocks noChangeAspect="1"/>
          </p:cNvGrpSpPr>
          <p:nvPr/>
        </p:nvGrpSpPr>
        <p:grpSpPr bwMode="auto">
          <a:xfrm>
            <a:off x="10395967" y="237649"/>
            <a:ext cx="1440000" cy="1440000"/>
            <a:chOff x="10395967" y="237649"/>
            <a:chExt cx="1440000" cy="1440000"/>
          </a:xfrm>
          <a:solidFill>
            <a:srgbClr val="516731"/>
          </a:solidFill>
        </p:grpSpPr>
        <p:sp>
          <p:nvSpPr>
            <p:cNvPr id="5" name="Oval 4"/>
            <p:cNvSpPr>
              <a:spLocks noChangeAspect="1"/>
            </p:cNvSpPr>
            <p:nvPr/>
          </p:nvSpPr>
          <p:spPr bwMode="auto">
            <a:xfrm>
              <a:off x="10395967" y="237649"/>
              <a:ext cx="1440000" cy="1440000"/>
            </a:xfrm>
            <a:prstGeom prst="ellipse">
              <a:avLst/>
            </a:prstGeom>
            <a:grp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Grafik 6" descr="Balkendiagramm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443909" y="268375"/>
              <a:ext cx="1344115" cy="1344115"/>
            </a:xfrm>
            <a:prstGeom prst="rect">
              <a:avLst/>
            </a:prstGeom>
          </p:spPr>
        </p:pic>
      </p:grpSp>
      <p:sp>
        <p:nvSpPr>
          <p:cNvPr id="7" name="Rechteck 6">
            <a:extLst>
              <a:ext uri="{FF2B5EF4-FFF2-40B4-BE49-F238E27FC236}">
                <a16:creationId xmlns:a16="http://schemas.microsoft.com/office/drawing/2014/main" id="{836FA91B-176B-0A49-90D6-125E0E1DFC1E}"/>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dirty="0" err="1"/>
              <a:t>Dekubitusprävalenz</a:t>
            </a:r>
            <a:r>
              <a:rPr lang="de-CH" sz="4500" dirty="0"/>
              <a:t> in Heimen</a:t>
            </a:r>
            <a:endParaRPr dirty="0"/>
          </a:p>
        </p:txBody>
      </p:sp>
      <p:grpSp>
        <p:nvGrpSpPr>
          <p:cNvPr id="10" name="Gruppieren 9"/>
          <p:cNvGrpSpPr/>
          <p:nvPr/>
        </p:nvGrpSpPr>
        <p:grpSpPr bwMode="auto">
          <a:xfrm>
            <a:off x="409351" y="1717963"/>
            <a:ext cx="5457983" cy="4785195"/>
            <a:chOff x="409575" y="1557337"/>
            <a:chExt cx="3600000" cy="5070339"/>
          </a:xfrm>
        </p:grpSpPr>
        <p:sp>
          <p:nvSpPr>
            <p:cNvPr id="11" name="Rechteck 10"/>
            <p:cNvSpPr/>
            <p:nvPr/>
          </p:nvSpPr>
          <p:spPr bwMode="auto">
            <a:xfrm>
              <a:off x="409575" y="1557337"/>
              <a:ext cx="3600000" cy="742505"/>
            </a:xfrm>
            <a:prstGeom prst="round1Rect">
              <a:avLst>
                <a:gd name="adj" fmla="val 16667"/>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251999" tIns="108000" rIns="108000" bIns="108000" rtlCol="0" anchor="t" anchorCtr="0">
              <a:spAutoFit/>
            </a:bodyPr>
            <a:lstStyle/>
            <a:p>
              <a:pPr marL="0" marR="0" lvl="0" indent="0" algn="l" defTabSz="914400">
                <a:lnSpc>
                  <a:spcPct val="100000"/>
                </a:lnSpc>
                <a:spcBef>
                  <a:spcPts val="0"/>
                </a:spcBef>
                <a:spcAft>
                  <a:spcPts val="0"/>
                </a:spcAft>
                <a:buClrTx/>
                <a:buSzTx/>
                <a:buFontTx/>
                <a:buNone/>
                <a:defRPr/>
              </a:pPr>
              <a:r>
                <a:rPr lang="de-CH" sz="3000" b="1" dirty="0">
                  <a:solidFill>
                    <a:srgbClr val="000000"/>
                  </a:solidFill>
                  <a:latin typeface="Calibri"/>
                  <a:ea typeface="Calibri"/>
                  <a:cs typeface="Calibri"/>
                </a:rPr>
                <a:t>International</a:t>
              </a:r>
              <a:endParaRPr lang="de-CH" sz="3000" b="1" u="none" strike="noStrike" cap="none" spc="0" dirty="0">
                <a:ln>
                  <a:noFill/>
                </a:ln>
                <a:solidFill>
                  <a:srgbClr val="000000"/>
                </a:solidFill>
                <a:latin typeface="Calibri"/>
                <a:ea typeface="Calibri"/>
                <a:cs typeface="Calibri"/>
              </a:endParaRPr>
            </a:p>
          </p:txBody>
        </p:sp>
        <p:sp>
          <p:nvSpPr>
            <p:cNvPr id="12" name="Rechteck 11"/>
            <p:cNvSpPr/>
            <p:nvPr/>
          </p:nvSpPr>
          <p:spPr bwMode="auto">
            <a:xfrm>
              <a:off x="409575" y="2307597"/>
              <a:ext cx="3600000" cy="432008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r>
                <a:rPr lang="de-CH" sz="2000" dirty="0">
                  <a:solidFill>
                    <a:schemeClr val="tx1"/>
                  </a:solidFill>
                  <a:latin typeface="Calibri"/>
                  <a:ea typeface="Calibri"/>
                  <a:cs typeface="Calibri"/>
                </a:rPr>
                <a:t>International wird berichtet</a:t>
              </a:r>
              <a:r>
                <a:rPr lang="de-CH" sz="1200" dirty="0">
                  <a:solidFill>
                    <a:schemeClr val="tx1"/>
                  </a:solidFill>
                  <a:latin typeface="Calibri"/>
                  <a:ea typeface="Calibri"/>
                  <a:cs typeface="Calibri"/>
                </a:rPr>
                <a:t> </a:t>
              </a:r>
              <a:r>
                <a:rPr lang="de-CH" sz="2000" dirty="0">
                  <a:solidFill>
                    <a:schemeClr val="tx1"/>
                  </a:solidFill>
                  <a:latin typeface="Calibri"/>
                  <a:ea typeface="Calibri"/>
                  <a:cs typeface="Calibri"/>
                </a:rPr>
                <a:t>von</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Einer </a:t>
              </a:r>
              <a:r>
                <a:rPr lang="de-CH" sz="2000" dirty="0" err="1">
                  <a:solidFill>
                    <a:schemeClr val="tx1"/>
                  </a:solidFill>
                  <a:latin typeface="Calibri"/>
                  <a:ea typeface="Calibri"/>
                  <a:cs typeface="Calibri"/>
                </a:rPr>
                <a:t>Dekubitusprävalenz</a:t>
              </a:r>
              <a:r>
                <a:rPr lang="de-CH" sz="2000" dirty="0">
                  <a:solidFill>
                    <a:schemeClr val="tx1"/>
                  </a:solidFill>
                  <a:latin typeface="Calibri"/>
                  <a:ea typeface="Calibri"/>
                  <a:cs typeface="Calibri"/>
                </a:rPr>
                <a:t> von 7.2 % ab Grad 2 in Pflegeheimen</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Am häufigsten gemeldete Dekubitus waren die Grade 1 und 2 </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Die Ferse (34.1 %) und das Kreuzbein (27.2 %) waren die häufigsten Stellen für Dekubitus </a:t>
              </a:r>
              <a:r>
                <a:rPr lang="de-CH" sz="1050" b="0" i="0" u="none" strike="noStrike" cap="none" spc="0" dirty="0">
                  <a:ln>
                    <a:noFill/>
                  </a:ln>
                  <a:solidFill>
                    <a:srgbClr val="000000"/>
                  </a:solidFill>
                  <a:latin typeface="Calibri"/>
                  <a:ea typeface="Calibri"/>
                  <a:cs typeface="Calibri"/>
                </a:rPr>
                <a:t>(</a:t>
              </a:r>
              <a:r>
                <a:rPr lang="de-CH" sz="1050" b="0" i="0" u="none" strike="noStrike" cap="none" spc="0" dirty="0" err="1">
                  <a:ln>
                    <a:noFill/>
                  </a:ln>
                  <a:solidFill>
                    <a:srgbClr val="000000"/>
                  </a:solidFill>
                  <a:latin typeface="Calibri"/>
                  <a:ea typeface="Calibri"/>
                  <a:cs typeface="Calibri"/>
                </a:rPr>
                <a:t>Sugathapala</a:t>
              </a:r>
              <a:r>
                <a:rPr lang="de-CH" sz="1050" b="0" i="0" u="none" strike="noStrike" cap="none" spc="0" dirty="0">
                  <a:ln>
                    <a:noFill/>
                  </a:ln>
                  <a:solidFill>
                    <a:srgbClr val="000000"/>
                  </a:solidFill>
                  <a:latin typeface="Calibri"/>
                  <a:ea typeface="Calibri"/>
                  <a:cs typeface="Calibri"/>
                </a:rPr>
                <a:t> et. al., 2023)</a:t>
              </a:r>
              <a:endParaRPr lang="de-CH" sz="1600" dirty="0">
                <a:solidFill>
                  <a:schemeClr val="tx1"/>
                </a:solidFill>
                <a:latin typeface="Calibri"/>
                <a:ea typeface="Calibri"/>
                <a:cs typeface="Calibri"/>
              </a:endParaRPr>
            </a:p>
          </p:txBody>
        </p:sp>
      </p:grpSp>
      <p:grpSp>
        <p:nvGrpSpPr>
          <p:cNvPr id="13" name="Gruppieren 12"/>
          <p:cNvGrpSpPr/>
          <p:nvPr/>
        </p:nvGrpSpPr>
        <p:grpSpPr bwMode="auto">
          <a:xfrm>
            <a:off x="6240462" y="1717963"/>
            <a:ext cx="5542187" cy="4801654"/>
            <a:chOff x="4296000" y="1557337"/>
            <a:chExt cx="3600000" cy="4966023"/>
          </a:xfrm>
        </p:grpSpPr>
        <p:sp>
          <p:nvSpPr>
            <p:cNvPr id="14" name="Rechteck 13"/>
            <p:cNvSpPr/>
            <p:nvPr/>
          </p:nvSpPr>
          <p:spPr bwMode="auto">
            <a:xfrm>
              <a:off x="4296000" y="1557337"/>
              <a:ext cx="3600000" cy="703044"/>
            </a:xfrm>
            <a:prstGeom prst="round1Rect">
              <a:avLst>
                <a:gd name="adj" fmla="val 16667"/>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de-CH" sz="3000" b="1">
                  <a:solidFill>
                    <a:srgbClr val="000000"/>
                  </a:solidFill>
                  <a:latin typeface="Calibri"/>
                  <a:ea typeface="Calibri"/>
                  <a:cs typeface="Calibri"/>
                </a:rPr>
                <a:t>In der Schweiz</a:t>
              </a:r>
              <a:endParaRPr/>
            </a:p>
          </p:txBody>
        </p:sp>
        <p:sp>
          <p:nvSpPr>
            <p:cNvPr id="15" name="Rechteck 14"/>
            <p:cNvSpPr/>
            <p:nvPr/>
          </p:nvSpPr>
          <p:spPr bwMode="auto">
            <a:xfrm>
              <a:off x="4296000" y="2255202"/>
              <a:ext cx="3600000" cy="426815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r>
                <a:rPr lang="de-CH" sz="2000" dirty="0">
                  <a:solidFill>
                    <a:schemeClr val="tx1"/>
                  </a:solidFill>
                  <a:latin typeface="Calibri"/>
                  <a:ea typeface="Calibri"/>
                  <a:cs typeface="Calibri"/>
                </a:rPr>
                <a:t>In einer schweizweiten Studie zeigten </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2.7 % der Bewohnenden einen Dekubitus Grad 2 oder höher, </a:t>
              </a:r>
              <a:endParaRPr dirty="0"/>
            </a:p>
            <a:p>
              <a:pPr marL="800100" lvl="1" indent="-342900">
                <a:spcAft>
                  <a:spcPts val="1200"/>
                </a:spcAft>
                <a:buFont typeface="Calibri Light"/>
                <a:buChar char="̶"/>
                <a:defRPr/>
              </a:pPr>
              <a:r>
                <a:rPr lang="de-CH" sz="2000" dirty="0">
                  <a:solidFill>
                    <a:schemeClr val="tx1"/>
                  </a:solidFill>
                  <a:latin typeface="Calibri"/>
                  <a:ea typeface="Calibri"/>
                  <a:cs typeface="Calibri"/>
                </a:rPr>
                <a:t>wobei 40 % der Dekubitus ausserhalb des Heims entstanden waren </a:t>
              </a:r>
              <a:r>
                <a:rPr lang="de-CH" sz="1000" b="0" i="0" u="none" strike="noStrike" cap="none" spc="0" dirty="0">
                  <a:ln>
                    <a:noFill/>
                  </a:ln>
                  <a:solidFill>
                    <a:srgbClr val="000000"/>
                  </a:solidFill>
                  <a:latin typeface="Calibri"/>
                  <a:ea typeface="Calibri"/>
                  <a:cs typeface="Calibri"/>
                </a:rPr>
                <a:t>(Zúñiga et. al., 2013)</a:t>
              </a:r>
              <a:endParaRPr lang="de-CH" sz="2000" dirty="0">
                <a:solidFill>
                  <a:schemeClr val="tx1"/>
                </a:solidFill>
                <a:latin typeface="Calibri"/>
                <a:ea typeface="Calibri"/>
                <a:cs typeface="Calibri"/>
              </a:endParaRPr>
            </a:p>
            <a:p>
              <a:pPr>
                <a:spcAft>
                  <a:spcPts val="300"/>
                </a:spcAft>
                <a:defRPr/>
              </a:pPr>
              <a:r>
                <a:rPr lang="de-CH" sz="2000" dirty="0">
                  <a:solidFill>
                    <a:schemeClr val="tx1"/>
                  </a:solidFill>
                  <a:latin typeface="Calibri"/>
                  <a:ea typeface="Calibri"/>
                  <a:cs typeface="Calibri"/>
                </a:rPr>
                <a:t>In einer Genfer Pflegeheimstudie</a:t>
              </a:r>
              <a:r>
                <a:rPr lang="de-CH" sz="1200" dirty="0">
                  <a:solidFill>
                    <a:schemeClr val="tx1"/>
                  </a:solidFill>
                  <a:latin typeface="Calibri"/>
                  <a:ea typeface="Calibri"/>
                  <a:cs typeface="Calibri"/>
                </a:rPr>
                <a:t> </a:t>
              </a:r>
              <a:r>
                <a:rPr lang="de-CH" sz="2000" dirty="0">
                  <a:solidFill>
                    <a:schemeClr val="tx1"/>
                  </a:solidFill>
                  <a:latin typeface="Calibri"/>
                  <a:ea typeface="Calibri"/>
                  <a:cs typeface="Calibri"/>
                </a:rPr>
                <a:t>lag die </a:t>
              </a:r>
              <a:r>
                <a:rPr lang="de-CH" sz="2000" dirty="0" err="1">
                  <a:solidFill>
                    <a:schemeClr val="tx1"/>
                  </a:solidFill>
                  <a:latin typeface="Calibri"/>
                  <a:ea typeface="Calibri"/>
                  <a:cs typeface="Calibri"/>
                </a:rPr>
                <a:t>Dekubitusprävalenz</a:t>
              </a:r>
              <a:r>
                <a:rPr lang="de-CH" sz="2000" dirty="0">
                  <a:solidFill>
                    <a:schemeClr val="tx1"/>
                  </a:solidFill>
                  <a:latin typeface="Calibri"/>
                  <a:ea typeface="Calibri"/>
                  <a:cs typeface="Calibri"/>
                </a:rPr>
                <a:t> bei 5.7 % </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77.2 % dieser Dekubitus entwickelten sich  in Pflegeheimen</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15.2 % während eines Spitalaufenthalts und </a:t>
              </a:r>
              <a:endParaRPr dirty="0"/>
            </a:p>
            <a:p>
              <a:pPr marL="800100" lvl="1" indent="-342900">
                <a:spcAft>
                  <a:spcPts val="300"/>
                </a:spcAft>
                <a:buFont typeface="Calibri Light"/>
                <a:buChar char="̶"/>
                <a:defRPr/>
              </a:pPr>
              <a:r>
                <a:rPr lang="de-CH" sz="2000" dirty="0">
                  <a:solidFill>
                    <a:schemeClr val="tx1"/>
                  </a:solidFill>
                  <a:latin typeface="Calibri"/>
                  <a:ea typeface="Calibri"/>
                  <a:cs typeface="Calibri"/>
                </a:rPr>
                <a:t>7.6 % zu Hause </a:t>
              </a:r>
              <a:r>
                <a:rPr lang="de-CH" sz="1000" b="0" i="0" u="none" strike="noStrike" cap="none" spc="0" dirty="0">
                  <a:ln>
                    <a:noFill/>
                  </a:ln>
                  <a:solidFill>
                    <a:srgbClr val="000000"/>
                  </a:solidFill>
                  <a:latin typeface="Calibri"/>
                  <a:ea typeface="Calibri"/>
                  <a:cs typeface="Calibri"/>
                </a:rPr>
                <a:t>(Courvoisier et. al., 2018) </a:t>
              </a:r>
              <a:endParaRPr lang="de-CH" sz="1000" dirty="0">
                <a:solidFill>
                  <a:schemeClr val="tx1"/>
                </a:solidFill>
                <a:latin typeface="Calibri"/>
                <a:ea typeface="Calibri"/>
                <a:cs typeface="Calibri"/>
              </a:endParaRPr>
            </a:p>
          </p:txBody>
        </p:sp>
      </p:grpSp>
      <p:grpSp>
        <p:nvGrpSpPr>
          <p:cNvPr id="5" name="Gruppieren 4"/>
          <p:cNvGrpSpPr>
            <a:grpSpLocks noChangeAspect="1"/>
          </p:cNvGrpSpPr>
          <p:nvPr/>
        </p:nvGrpSpPr>
        <p:grpSpPr bwMode="auto">
          <a:xfrm>
            <a:off x="10395967" y="237649"/>
            <a:ext cx="1440000" cy="1440000"/>
            <a:chOff x="10395967" y="237649"/>
            <a:chExt cx="1440000" cy="1440000"/>
          </a:xfrm>
        </p:grpSpPr>
        <p:sp>
          <p:nvSpPr>
            <p:cNvPr id="3" name="Oval 2"/>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4" name="Grafik 6" descr="Balkendiagramm mit einfarbiger Füllung"/>
            <p:cNvPicPr>
              <a:picLocks noChangeAspect="1"/>
            </p:cNvPicPr>
            <p:nvPr/>
          </p:nvPicPr>
          <p:blipFill>
            <a:blip r:embed="rId3"/>
            <a:stretch/>
          </p:blipFill>
          <p:spPr bwMode="auto">
            <a:xfrm>
              <a:off x="10443909" y="268375"/>
              <a:ext cx="1344115" cy="1344115"/>
            </a:xfrm>
            <a:prstGeom prst="rect">
              <a:avLst/>
            </a:prstGeom>
          </p:spPr>
        </p:pic>
      </p:grpSp>
      <p:sp>
        <p:nvSpPr>
          <p:cNvPr id="16" name="Rechteck 15">
            <a:extLst>
              <a:ext uri="{FF2B5EF4-FFF2-40B4-BE49-F238E27FC236}">
                <a16:creationId xmlns:a16="http://schemas.microsoft.com/office/drawing/2014/main" id="{08B0B652-D0F2-5E41-84E6-0F89FCCA3379}"/>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Rechteck 8"/>
          <p:cNvSpPr/>
          <p:nvPr/>
        </p:nvSpPr>
        <p:spPr bwMode="auto">
          <a:xfrm>
            <a:off x="4507708" y="3407500"/>
            <a:ext cx="2880000" cy="844810"/>
          </a:xfrm>
          <a:prstGeom prst="rect">
            <a:avLst/>
          </a:prstGeom>
          <a:solidFill>
            <a:schemeClr val="accent1"/>
          </a:solidFill>
          <a:ln w="6350">
            <a:solidFill>
              <a:schemeClr val="accent1"/>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lgn="ctr">
              <a:defRPr/>
            </a:pPr>
            <a:r>
              <a:rPr lang="de-CH" b="1">
                <a:solidFill>
                  <a:schemeClr val="bg1"/>
                </a:solidFill>
                <a:latin typeface="Calibri"/>
                <a:ea typeface="Calibri"/>
                <a:cs typeface="Calibri"/>
              </a:rPr>
              <a:t>Auswirkungen von Dekubitus</a:t>
            </a:r>
            <a:endParaRPr/>
          </a:p>
        </p:txBody>
      </p:sp>
      <p:sp>
        <p:nvSpPr>
          <p:cNvPr id="10"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16</a:t>
            </a:fld>
            <a:endParaRPr lang="de-CH" sz="800">
              <a:ea typeface="Roboto"/>
            </a:endParaRPr>
          </a:p>
        </p:txBody>
      </p:sp>
      <p:sp>
        <p:nvSpPr>
          <p:cNvPr id="25" name="Rechteck 24"/>
          <p:cNvSpPr/>
          <p:nvPr/>
        </p:nvSpPr>
        <p:spPr bwMode="auto">
          <a:xfrm>
            <a:off x="3750204" y="5249732"/>
            <a:ext cx="2295965"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Stress, Angst, Ärger &amp; Depressionen </a:t>
            </a:r>
            <a:r>
              <a:rPr lang="de-DE">
                <a:solidFill>
                  <a:schemeClr val="tx1"/>
                </a:solidFill>
                <a:latin typeface="Calibri"/>
                <a:ea typeface="Calibri"/>
                <a:cs typeface="Calibri"/>
              </a:rPr>
              <a:t>↑</a:t>
            </a:r>
            <a:endParaRPr/>
          </a:p>
        </p:txBody>
      </p:sp>
      <p:sp>
        <p:nvSpPr>
          <p:cNvPr id="29" name="Rechteck 28"/>
          <p:cNvSpPr/>
          <p:nvPr/>
        </p:nvSpPr>
        <p:spPr bwMode="auto">
          <a:xfrm>
            <a:off x="6597534" y="5322703"/>
            <a:ext cx="2295965"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Pflegekosten ↑</a:t>
            </a:r>
            <a:endParaRPr/>
          </a:p>
        </p:txBody>
      </p:sp>
      <p:sp>
        <p:nvSpPr>
          <p:cNvPr id="30" name="Rechteck 29"/>
          <p:cNvSpPr/>
          <p:nvPr/>
        </p:nvSpPr>
        <p:spPr bwMode="auto">
          <a:xfrm>
            <a:off x="9726911" y="3371454"/>
            <a:ext cx="2299136"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Gefühle wie Scham &amp; Peinlichkeit ↑</a:t>
            </a:r>
            <a:endParaRPr/>
          </a:p>
        </p:txBody>
      </p:sp>
      <p:sp>
        <p:nvSpPr>
          <p:cNvPr id="31" name="Rechteck 30"/>
          <p:cNvSpPr/>
          <p:nvPr/>
        </p:nvSpPr>
        <p:spPr bwMode="auto">
          <a:xfrm>
            <a:off x="198618" y="3728230"/>
            <a:ext cx="2437730"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Autonomie &amp; Unabhängigkeit ↓ </a:t>
            </a:r>
            <a:endParaRPr/>
          </a:p>
        </p:txBody>
      </p:sp>
      <p:sp>
        <p:nvSpPr>
          <p:cNvPr id="32" name="Rechteck 31"/>
          <p:cNvSpPr/>
          <p:nvPr/>
        </p:nvSpPr>
        <p:spPr bwMode="auto">
          <a:xfrm>
            <a:off x="1625182" y="1356622"/>
            <a:ext cx="4478611"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dirty="0">
                <a:solidFill>
                  <a:schemeClr val="tx1"/>
                </a:solidFill>
                <a:latin typeface="Calibri"/>
                <a:ea typeface="Calibri"/>
                <a:cs typeface="Calibri"/>
              </a:rPr>
              <a:t>Psychische Belastung von Bewohnende &amp; Angehörige, Pflege- &amp; Betreuungsteams ↑</a:t>
            </a:r>
            <a:endParaRPr dirty="0"/>
          </a:p>
        </p:txBody>
      </p:sp>
      <p:sp>
        <p:nvSpPr>
          <p:cNvPr id="33" name="Rechteck 32"/>
          <p:cNvSpPr/>
          <p:nvPr/>
        </p:nvSpPr>
        <p:spPr bwMode="auto">
          <a:xfrm>
            <a:off x="6486453" y="1057202"/>
            <a:ext cx="3365644"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Spitalaufenthaltsdauer &amp; Häufigkeit Rückkehr ins Spital ↑</a:t>
            </a:r>
            <a:endParaRPr/>
          </a:p>
        </p:txBody>
      </p:sp>
      <p:sp>
        <p:nvSpPr>
          <p:cNvPr id="34" name="Rechteck 33"/>
          <p:cNvSpPr/>
          <p:nvPr/>
        </p:nvSpPr>
        <p:spPr bwMode="auto">
          <a:xfrm>
            <a:off x="997925" y="4937291"/>
            <a:ext cx="2437729"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Mobilität ↓ </a:t>
            </a:r>
            <a:endParaRPr/>
          </a:p>
        </p:txBody>
      </p:sp>
      <p:sp>
        <p:nvSpPr>
          <p:cNvPr id="35" name="Rechteck 34"/>
          <p:cNvSpPr/>
          <p:nvPr/>
        </p:nvSpPr>
        <p:spPr bwMode="auto">
          <a:xfrm>
            <a:off x="330554" y="2412634"/>
            <a:ext cx="2092003"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dirty="0">
                <a:solidFill>
                  <a:schemeClr val="tx1"/>
                </a:solidFill>
                <a:latin typeface="Calibri"/>
                <a:ea typeface="Calibri"/>
                <a:cs typeface="Calibri"/>
              </a:rPr>
              <a:t>Schmerzen und Unwohlsein ↑ </a:t>
            </a:r>
            <a:endParaRPr dirty="0"/>
          </a:p>
        </p:txBody>
      </p:sp>
      <p:sp>
        <p:nvSpPr>
          <p:cNvPr id="36" name="Rechteck 35"/>
          <p:cNvSpPr/>
          <p:nvPr/>
        </p:nvSpPr>
        <p:spPr bwMode="auto">
          <a:xfrm>
            <a:off x="9002229" y="4591409"/>
            <a:ext cx="2559866"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a:solidFill>
                  <a:schemeClr val="tx1"/>
                </a:solidFill>
                <a:latin typeface="Calibri"/>
                <a:ea typeface="Calibri"/>
                <a:cs typeface="Calibri"/>
              </a:rPr>
              <a:t>Soziale Interaktionen ↓ </a:t>
            </a:r>
            <a:endParaRPr/>
          </a:p>
        </p:txBody>
      </p:sp>
      <p:sp>
        <p:nvSpPr>
          <p:cNvPr id="37" name="Rechteck 36"/>
          <p:cNvSpPr/>
          <p:nvPr/>
        </p:nvSpPr>
        <p:spPr bwMode="auto">
          <a:xfrm>
            <a:off x="8934595" y="2179848"/>
            <a:ext cx="2627500"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defRPr/>
            </a:pPr>
            <a:r>
              <a:rPr lang="de-CH">
                <a:solidFill>
                  <a:schemeClr val="tx1"/>
                </a:solidFill>
                <a:latin typeface="Calibri"/>
                <a:ea typeface="Calibri"/>
                <a:cs typeface="Calibri"/>
              </a:rPr>
              <a:t>Lebensqualität &amp; Wohlbefinden ↓  </a:t>
            </a:r>
            <a:endParaRPr/>
          </a:p>
        </p:txBody>
      </p:sp>
      <p:cxnSp>
        <p:nvCxnSpPr>
          <p:cNvPr id="39" name="Gerade Verbindung 38"/>
          <p:cNvCxnSpPr/>
          <p:nvPr/>
        </p:nvCxnSpPr>
        <p:spPr bwMode="auto">
          <a:xfrm>
            <a:off x="2422557" y="2813539"/>
            <a:ext cx="2067412" cy="64961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p:nvPr/>
        </p:nvCxnSpPr>
        <p:spPr bwMode="auto">
          <a:xfrm>
            <a:off x="3889088" y="2179932"/>
            <a:ext cx="1348729" cy="126824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p:nvCxnSpPr>
        <p:spPr bwMode="auto">
          <a:xfrm flipH="1">
            <a:off x="6797817" y="1880512"/>
            <a:ext cx="1371458" cy="152991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p:nvCxnSpPr>
        <p:spPr bwMode="auto">
          <a:xfrm flipH="1">
            <a:off x="7369969" y="2556904"/>
            <a:ext cx="1564626" cy="89127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a:endCxn id="9" idx="3"/>
          </p:cNvCxnSpPr>
          <p:nvPr/>
        </p:nvCxnSpPr>
        <p:spPr bwMode="auto">
          <a:xfrm flipH="1">
            <a:off x="7387708" y="3772359"/>
            <a:ext cx="2339203" cy="575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a:endCxn id="9" idx="1"/>
          </p:cNvCxnSpPr>
          <p:nvPr/>
        </p:nvCxnSpPr>
        <p:spPr bwMode="auto">
          <a:xfrm flipV="1">
            <a:off x="2636348" y="3829905"/>
            <a:ext cx="1871360" cy="29923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auto">
          <a:xfrm flipV="1">
            <a:off x="3435654" y="4217382"/>
            <a:ext cx="1127798" cy="93523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p:nvCxnSpPr>
        <p:spPr bwMode="auto">
          <a:xfrm flipV="1">
            <a:off x="4898187" y="4217382"/>
            <a:ext cx="679261" cy="101085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p:nvCxnSpPr>
        <p:spPr bwMode="auto">
          <a:xfrm flipH="1" flipV="1">
            <a:off x="6927698" y="4217382"/>
            <a:ext cx="817819" cy="108382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p:nvCxnSpPr>
        <p:spPr bwMode="auto">
          <a:xfrm flipH="1" flipV="1">
            <a:off x="7369969" y="4188185"/>
            <a:ext cx="1632260" cy="66563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tel 1"/>
          <p:cNvSpPr>
            <a:spLocks noGrp="1"/>
          </p:cNvSpPr>
          <p:nvPr>
            <p:ph type="title"/>
          </p:nvPr>
        </p:nvSpPr>
        <p:spPr bwMode="auto">
          <a:xfrm>
            <a:off x="328040" y="287723"/>
            <a:ext cx="11370406" cy="828000"/>
          </a:xfrm>
        </p:spPr>
        <p:txBody>
          <a:bodyPr/>
          <a:lstStyle/>
          <a:p>
            <a:pPr>
              <a:defRPr/>
            </a:pPr>
            <a:r>
              <a:rPr lang="de-CH" sz="4500">
                <a:ea typeface="Calibri"/>
              </a:rPr>
              <a:t>Warum wird Dekubitus als MQI gemessen?</a:t>
            </a:r>
            <a:endParaRPr/>
          </a:p>
        </p:txBody>
      </p:sp>
      <p:sp>
        <p:nvSpPr>
          <p:cNvPr id="6" name="Textfeld 5"/>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26" name="Rechteck 25">
            <a:extLst>
              <a:ext uri="{FF2B5EF4-FFF2-40B4-BE49-F238E27FC236}">
                <a16:creationId xmlns:a16="http://schemas.microsoft.com/office/drawing/2014/main" id="{7F58404E-243B-2C44-BA9B-EF2E6CF0D58F}"/>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dirty="0"/>
              <a:t>Was ist unser Ziel?</a:t>
            </a:r>
            <a:endParaRPr dirty="0"/>
          </a:p>
        </p:txBody>
      </p:sp>
      <p:sp>
        <p:nvSpPr>
          <p:cNvPr id="3" name="Inhaltsplatzhalter 2"/>
          <p:cNvSpPr>
            <a:spLocks noGrp="1"/>
          </p:cNvSpPr>
          <p:nvPr>
            <p:ph idx="1"/>
          </p:nvPr>
        </p:nvSpPr>
        <p:spPr bwMode="auto">
          <a:xfrm>
            <a:off x="409575" y="1790795"/>
            <a:ext cx="11314419" cy="4560438"/>
          </a:xfrm>
        </p:spPr>
        <p:txBody>
          <a:bodyPr/>
          <a:lstStyle/>
          <a:p>
            <a:pPr marL="0" indent="0" algn="ctr">
              <a:lnSpc>
                <a:spcPct val="150000"/>
              </a:lnSpc>
              <a:buNone/>
              <a:defRPr/>
            </a:pPr>
            <a:r>
              <a:rPr lang="de-DE" sz="4500" dirty="0">
                <a:latin typeface="Calibri"/>
                <a:ea typeface="Calibri"/>
                <a:cs typeface="Calibri"/>
              </a:rPr>
              <a:t>Wir wollen der Entstehung von Dekubitus vorbeugen, indem wir Risiken einschätzen, frühzeitig gefährdete Hautstellen erkennen und präventive </a:t>
            </a:r>
            <a:r>
              <a:rPr lang="de-DE" sz="4500" dirty="0" err="1">
                <a:latin typeface="Calibri"/>
                <a:ea typeface="Calibri"/>
                <a:cs typeface="Calibri"/>
              </a:rPr>
              <a:t>Massnahmen</a:t>
            </a:r>
            <a:r>
              <a:rPr lang="de-DE" sz="4500" dirty="0">
                <a:latin typeface="Calibri"/>
                <a:ea typeface="Calibri"/>
                <a:cs typeface="Calibri"/>
              </a:rPr>
              <a:t> einleiten. </a:t>
            </a:r>
            <a:endParaRPr dirty="0"/>
          </a:p>
        </p:txBody>
      </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fik 2" descr="Volltreffer mit einfarbiger Füllung"/>
          <p:cNvPicPr>
            <a:picLocks noChangeAspect="1"/>
          </p:cNvPicPr>
          <p:nvPr/>
        </p:nvPicPr>
        <p:blipFill>
          <a:blip r:embed="rId3"/>
          <a:stretch/>
        </p:blipFill>
        <p:spPr bwMode="auto">
          <a:xfrm>
            <a:off x="10610436" y="400870"/>
            <a:ext cx="1113558" cy="1113558"/>
          </a:xfrm>
          <a:prstGeom prst="rect">
            <a:avLst/>
          </a:prstGeom>
        </p:spPr>
      </p:pic>
      <p:sp>
        <p:nvSpPr>
          <p:cNvPr id="6" name="Rechteck 5">
            <a:extLst>
              <a:ext uri="{FF2B5EF4-FFF2-40B4-BE49-F238E27FC236}">
                <a16:creationId xmlns:a16="http://schemas.microsoft.com/office/drawing/2014/main" id="{37E3D3FB-BA9A-AD43-9604-7A292F2C0978}"/>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en-GB"/>
              <a:t>Wie wird der MQI Dekubitus erfasst?</a:t>
            </a:r>
            <a:endParaRPr/>
          </a:p>
        </p:txBody>
      </p:sp>
      <p:sp>
        <p:nvSpPr>
          <p:cNvPr id="3" name="Rechteck 2">
            <a:extLst>
              <a:ext uri="{FF2B5EF4-FFF2-40B4-BE49-F238E27FC236}">
                <a16:creationId xmlns:a16="http://schemas.microsoft.com/office/drawing/2014/main" id="{ECB8AB41-0166-A24F-B860-64398C7B707F}"/>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Wie wird Dekubitus als MQI erfasst? </a:t>
            </a:r>
            <a:endParaRPr/>
          </a:p>
        </p:txBody>
      </p:sp>
      <p:sp>
        <p:nvSpPr>
          <p:cNvPr id="3" name="Inhaltsplatzhalter 2"/>
          <p:cNvSpPr>
            <a:spLocks noGrp="1"/>
          </p:cNvSpPr>
          <p:nvPr>
            <p:ph idx="1"/>
          </p:nvPr>
        </p:nvSpPr>
        <p:spPr bwMode="auto">
          <a:xfrm>
            <a:off x="1315614" y="1796878"/>
            <a:ext cx="10408380" cy="3276927"/>
          </a:xfrm>
        </p:spPr>
        <p:txBody>
          <a:bodyPr/>
          <a:lstStyle/>
          <a:p>
            <a:pPr>
              <a:defRPr/>
            </a:pPr>
            <a:r>
              <a:rPr lang="de-CH" sz="2800" b="1">
                <a:latin typeface="Calibri"/>
                <a:ea typeface="Calibri"/>
                <a:cs typeface="Calibri"/>
              </a:rPr>
              <a:t>Der prozentuale Anteil an Bewohnenden, bei denen aktuell ein Dekubitus Grad 2-4 oder nicht zuordenbar vorliegt. </a:t>
            </a:r>
            <a:endParaRPr/>
          </a:p>
          <a:p>
            <a:pPr>
              <a:defRPr/>
            </a:pPr>
            <a:endParaRPr lang="de-CH" sz="2800">
              <a:latin typeface="Calibri"/>
              <a:ea typeface="Calibri"/>
              <a:cs typeface="Calibri"/>
            </a:endParaRPr>
          </a:p>
          <a:p>
            <a:pPr>
              <a:defRPr/>
            </a:pPr>
            <a:r>
              <a:rPr lang="de-CH" sz="2800">
                <a:latin typeface="Calibri"/>
                <a:ea typeface="Calibri"/>
                <a:cs typeface="Calibri"/>
              </a:rPr>
              <a:t>Auf die Frage bei der Bedarfserhebung, ob aktuell ein Dekubitus Grad 2-4 oder nicht zuordenbar vorliegt, gibt es folgende Antwortoptionen:</a:t>
            </a:r>
            <a:endParaRPr/>
          </a:p>
          <a:p>
            <a:pPr>
              <a:defRPr/>
            </a:pPr>
            <a:endParaRPr lang="de-CH" sz="2800"/>
          </a:p>
          <a:p>
            <a:pPr>
              <a:defRPr/>
            </a:pPr>
            <a:endParaRPr lang="de-CH" sz="2800"/>
          </a:p>
        </p:txBody>
      </p:sp>
      <p:graphicFrame>
        <p:nvGraphicFramePr>
          <p:cNvPr id="4" name="Diagramme 2"/>
          <p:cNvGraphicFramePr>
            <a:graphicFrameLocks/>
          </p:cNvGraphicFramePr>
          <p:nvPr/>
        </p:nvGraphicFramePr>
        <p:xfrm>
          <a:off x="1294099" y="4139178"/>
          <a:ext cx="10362876" cy="1805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0" name="Picture 9" descr="A white circle with a black background and a magnifying glass&#10;&#10;AI-generated content may be incorrect."/>
          <p:cNvPicPr>
            <a:picLocks noChangeAspect="1"/>
          </p:cNvPicPr>
          <p:nvPr/>
        </p:nvPicPr>
        <p:blipFill>
          <a:blip r:embed="rId8"/>
          <a:stretch/>
        </p:blipFill>
        <p:spPr bwMode="auto">
          <a:xfrm>
            <a:off x="10524490" y="406952"/>
            <a:ext cx="1155759" cy="1155759"/>
          </a:xfrm>
          <a:prstGeom prst="rect">
            <a:avLst/>
          </a:prstGeom>
        </p:spPr>
      </p:pic>
      <p:sp>
        <p:nvSpPr>
          <p:cNvPr id="6" name="Textfeld 5"/>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8" name="Rechteck 7">
            <a:extLst>
              <a:ext uri="{FF2B5EF4-FFF2-40B4-BE49-F238E27FC236}">
                <a16:creationId xmlns:a16="http://schemas.microsoft.com/office/drawing/2014/main" id="{6BA2696A-589A-AF4C-9E5A-7074CAE0AAD7}"/>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Was gilt bei der Erfassung zu beachten? </a:t>
            </a:r>
            <a:endParaRPr/>
          </a:p>
        </p:txBody>
      </p:sp>
      <p:sp>
        <p:nvSpPr>
          <p:cNvPr id="3" name="Inhaltsplatzhalter 2"/>
          <p:cNvSpPr>
            <a:spLocks noGrp="1"/>
          </p:cNvSpPr>
          <p:nvPr>
            <p:ph idx="1"/>
          </p:nvPr>
        </p:nvSpPr>
        <p:spPr bwMode="auto">
          <a:xfrm>
            <a:off x="1315614" y="1947133"/>
            <a:ext cx="10408380" cy="4404101"/>
          </a:xfrm>
        </p:spPr>
        <p:txBody>
          <a:bodyPr/>
          <a:lstStyle/>
          <a:p>
            <a:pPr marL="457200" indent="-457200">
              <a:buFont typeface="Symbol"/>
              <a:buChar char="-"/>
              <a:defRPr/>
            </a:pPr>
            <a:r>
              <a:rPr lang="de-CH" sz="2800">
                <a:latin typeface="Calibri"/>
                <a:ea typeface="Calibri"/>
                <a:cs typeface="Calibri"/>
              </a:rPr>
              <a:t>Überprüft die Bewohnerdokumentation. Sind beim Bewohnenden</a:t>
            </a:r>
            <a:endParaRPr/>
          </a:p>
          <a:p>
            <a:pPr marL="1033200" lvl="2" indent="-457200">
              <a:buFont typeface="Wingdings"/>
              <a:buChar char="Ø"/>
              <a:defRPr/>
            </a:pPr>
            <a:r>
              <a:rPr lang="de-CH" sz="2800">
                <a:latin typeface="Calibri"/>
                <a:ea typeface="Calibri"/>
                <a:cs typeface="Calibri"/>
              </a:rPr>
              <a:t>aktuell vorliegende Dekubitus dokumentiert? </a:t>
            </a:r>
            <a:endParaRPr/>
          </a:p>
          <a:p>
            <a:pPr marL="1033200" lvl="2" indent="-457200">
              <a:buFont typeface="Wingdings"/>
              <a:buChar char="Ø"/>
              <a:defRPr/>
            </a:pPr>
            <a:r>
              <a:rPr lang="de-CH" sz="2800">
                <a:latin typeface="Calibri"/>
                <a:ea typeface="Calibri"/>
                <a:cs typeface="Calibri"/>
              </a:rPr>
              <a:t>Entstehungsort beschrieben? (im Heim, zuhause, Spital…) </a:t>
            </a:r>
            <a:endParaRPr/>
          </a:p>
          <a:p>
            <a:pPr marL="1033200" lvl="2" indent="-457200">
              <a:buFont typeface="Wingdings"/>
              <a:buChar char="Ø"/>
              <a:defRPr/>
            </a:pPr>
            <a:r>
              <a:rPr lang="de-CH" sz="2800">
                <a:latin typeface="Calibri"/>
                <a:ea typeface="Calibri"/>
                <a:cs typeface="Calibri"/>
              </a:rPr>
              <a:t>Dekubitusgrad dokumentiert? </a:t>
            </a:r>
            <a:endParaRPr/>
          </a:p>
          <a:p>
            <a:pPr marL="1033200" lvl="2" indent="-457200">
              <a:buFont typeface="Wingdings"/>
              <a:buChar char="Ø"/>
              <a:defRPr/>
            </a:pPr>
            <a:endParaRPr lang="de-CH" sz="2800">
              <a:latin typeface="Calibri"/>
              <a:ea typeface="Calibri"/>
              <a:cs typeface="Calibri"/>
            </a:endParaRPr>
          </a:p>
          <a:p>
            <a:pPr marL="457200" indent="-457200">
              <a:buFont typeface="Symbol"/>
              <a:buChar char="-"/>
              <a:defRPr/>
            </a:pPr>
            <a:r>
              <a:rPr lang="de-CH" sz="2800">
                <a:latin typeface="Calibri"/>
                <a:ea typeface="Calibri"/>
                <a:cs typeface="Calibri"/>
              </a:rPr>
              <a:t>Der Dekubitus wird </a:t>
            </a:r>
            <a:r>
              <a:rPr lang="de-CH" sz="2800" b="1">
                <a:latin typeface="Calibri"/>
                <a:ea typeface="Calibri"/>
                <a:cs typeface="Calibri"/>
              </a:rPr>
              <a:t>nur für den MQI gezählt</a:t>
            </a:r>
            <a:r>
              <a:rPr lang="de-CH" sz="2800">
                <a:latin typeface="Calibri"/>
                <a:ea typeface="Calibri"/>
                <a:cs typeface="Calibri"/>
              </a:rPr>
              <a:t>, wenn er im Heim entstanden und Grad 2-4 oder nicht zuordenbar ist</a:t>
            </a:r>
            <a:endParaRPr/>
          </a:p>
          <a:p>
            <a:pPr marL="1033200" lvl="2" indent="-457200">
              <a:buFont typeface="Wingdings"/>
              <a:buChar char="Ø"/>
              <a:defRPr/>
            </a:pPr>
            <a:r>
              <a:rPr lang="de-CH" sz="2800">
                <a:latin typeface="Calibri"/>
                <a:ea typeface="Calibri"/>
                <a:cs typeface="Calibri"/>
              </a:rPr>
              <a:t>Bei einem Ein- oder Übertritt zeitnah ein Hautassessment durchführen, um bereits bestehende Dekubitus zu identifizieren</a:t>
            </a:r>
            <a:endParaRPr/>
          </a:p>
        </p:txBody>
      </p:sp>
      <p:sp>
        <p:nvSpPr>
          <p:cNvPr id="4" name="Oval 3"/>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5" name="Picture 4" descr="A white circle with a black background and a magnifying glass&#10;&#10;AI-generated content may be incorrect."/>
          <p:cNvPicPr>
            <a:picLocks noChangeAspect="1"/>
          </p:cNvPicPr>
          <p:nvPr/>
        </p:nvPicPr>
        <p:blipFill>
          <a:blip r:embed="rId3"/>
          <a:stretch/>
        </p:blipFill>
        <p:spPr bwMode="auto">
          <a:xfrm>
            <a:off x="10524490" y="406952"/>
            <a:ext cx="1155759" cy="1155759"/>
          </a:xfrm>
          <a:prstGeom prst="rect">
            <a:avLst/>
          </a:prstGeom>
        </p:spPr>
      </p:pic>
      <p:sp>
        <p:nvSpPr>
          <p:cNvPr id="6" name="Textfeld 5"/>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7" name="Rechteck 6">
            <a:extLst>
              <a:ext uri="{FF2B5EF4-FFF2-40B4-BE49-F238E27FC236}">
                <a16:creationId xmlns:a16="http://schemas.microsoft.com/office/drawing/2014/main" id="{E452887F-9104-5E41-B503-10ECEFD713A6}"/>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Risikoadjustierung beim MQI Dekubitus</a:t>
            </a:r>
            <a:endParaRPr/>
          </a:p>
        </p:txBody>
      </p:sp>
      <p:sp>
        <p:nvSpPr>
          <p:cNvPr id="3" name="Inhaltsplatzhalter 2"/>
          <p:cNvSpPr>
            <a:spLocks noGrp="1"/>
          </p:cNvSpPr>
          <p:nvPr>
            <p:ph idx="1"/>
          </p:nvPr>
        </p:nvSpPr>
        <p:spPr bwMode="auto">
          <a:xfrm>
            <a:off x="1315614" y="2140772"/>
            <a:ext cx="10408380" cy="3723768"/>
          </a:xfrm>
        </p:spPr>
        <p:txBody>
          <a:bodyPr/>
          <a:lstStyle/>
          <a:p>
            <a:pPr>
              <a:defRPr/>
            </a:pPr>
            <a:r>
              <a:rPr lang="de-CH" sz="2800">
                <a:latin typeface="Calibri"/>
                <a:ea typeface="Calibri"/>
                <a:cs typeface="Calibri"/>
              </a:rPr>
              <a:t>Der MQI wird aktuell nicht national rapportiert durch das Bundesamt für Gesundheit (BAG). </a:t>
            </a:r>
            <a:endParaRPr/>
          </a:p>
          <a:p>
            <a:pPr>
              <a:defRPr/>
            </a:pPr>
            <a:r>
              <a:rPr lang="de-CH" sz="2800">
                <a:latin typeface="Calibri"/>
                <a:ea typeface="Calibri"/>
                <a:cs typeface="Calibri"/>
              </a:rPr>
              <a:t>Sollte er öffentlich rapportiert werden, werden für einen fairen Vergleich der Pflegeheime bei der MQI-Berechnung folgende Merkmale zusätzlich berücksichtigt:</a:t>
            </a:r>
            <a:endParaRPr/>
          </a:p>
          <a:p>
            <a:pPr>
              <a:defRPr/>
            </a:pPr>
            <a:endParaRPr lang="de-CH" sz="2800">
              <a:latin typeface="Calibri"/>
              <a:ea typeface="Calibri"/>
              <a:cs typeface="Calibri"/>
            </a:endParaRPr>
          </a:p>
          <a:p>
            <a:pPr marL="457200" indent="-457200">
              <a:buFont typeface="Symbol"/>
              <a:buChar char="-"/>
              <a:defRPr/>
            </a:pPr>
            <a:r>
              <a:rPr lang="de-CH" sz="2800">
                <a:latin typeface="Calibri"/>
                <a:ea typeface="Calibri"/>
                <a:cs typeface="Calibri"/>
              </a:rPr>
              <a:t>Pflegestufe </a:t>
            </a:r>
            <a:endParaRPr/>
          </a:p>
          <a:p>
            <a:pPr marL="457200" indent="-457200">
              <a:buFont typeface="Symbol"/>
              <a:buChar char="-"/>
              <a:defRPr/>
            </a:pPr>
            <a:r>
              <a:rPr lang="de-CH" sz="2800">
                <a:latin typeface="Calibri"/>
                <a:ea typeface="Calibri"/>
                <a:cs typeface="Calibri"/>
              </a:rPr>
              <a:t>interRAI Cognitive Performance Scale (CPS) </a:t>
            </a:r>
            <a:r>
              <a:rPr lang="de-CH" sz="1000">
                <a:latin typeface="Calibri"/>
                <a:ea typeface="Calibri"/>
                <a:cs typeface="Calibri"/>
              </a:rPr>
              <a:t>(Morris et al., 1994)</a:t>
            </a:r>
            <a:endParaRPr/>
          </a:p>
        </p:txBody>
      </p:sp>
      <p:sp>
        <p:nvSpPr>
          <p:cNvPr id="5" name="Oval 4"/>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Picture 5" descr="A white circle with a black background and a magnifying glass&#10;&#10;AI-generated content may be incorrect."/>
          <p:cNvPicPr>
            <a:picLocks noChangeAspect="1"/>
          </p:cNvPicPr>
          <p:nvPr/>
        </p:nvPicPr>
        <p:blipFill>
          <a:blip r:embed="rId3"/>
          <a:stretch/>
        </p:blipFill>
        <p:spPr bwMode="auto">
          <a:xfrm>
            <a:off x="10524490" y="406952"/>
            <a:ext cx="1155759" cy="1155759"/>
          </a:xfrm>
          <a:prstGeom prst="rect">
            <a:avLst/>
          </a:prstGeom>
        </p:spPr>
      </p:pic>
      <p:sp>
        <p:nvSpPr>
          <p:cNvPr id="4" name="Textfeld 3"/>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7" name="Rechteck 6">
            <a:extLst>
              <a:ext uri="{FF2B5EF4-FFF2-40B4-BE49-F238E27FC236}">
                <a16:creationId xmlns:a16="http://schemas.microsoft.com/office/drawing/2014/main" id="{5EBFDD8F-E414-E642-9649-8D93ED6149AF}"/>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16731"/>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Habt ihr Fragen?</a:t>
            </a:r>
            <a:endParaRPr/>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pic>
        <p:nvPicPr>
          <p:cNvPr id="6" name="Grafik 5" descr="Gedankenblase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2"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algn="l" defTabSz="914400" rtl="0">
              <a:defRPr/>
            </a:pPr>
            <a:endParaRPr lang="de-CH" sz="800" dirty="0">
              <a:solidFill>
                <a:schemeClr val="bg1"/>
              </a:solidFill>
              <a:latin typeface="Calibri"/>
              <a:ea typeface="Roboto"/>
              <a:cs typeface="Calibri"/>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22</a:t>
            </a:fld>
            <a:endParaRPr lang="de-CH" sz="800">
              <a:solidFill>
                <a:schemeClr val="bg1"/>
              </a:solidFill>
              <a:ea typeface="Roboto"/>
            </a:endParaRPr>
          </a:p>
        </p:txBody>
      </p:sp>
      <p:sp>
        <p:nvSpPr>
          <p:cNvPr id="8" name="Rechteck 7">
            <a:extLst>
              <a:ext uri="{FF2B5EF4-FFF2-40B4-BE49-F238E27FC236}">
                <a16:creationId xmlns:a16="http://schemas.microsoft.com/office/drawing/2014/main" id="{3D7DB24C-631F-B746-AA61-84247785DB03}"/>
              </a:ext>
            </a:extLst>
          </p:cNvPr>
          <p:cNvSpPr/>
          <p:nvPr/>
        </p:nvSpPr>
        <p:spPr bwMode="auto">
          <a:xfrm>
            <a:off x="468000" y="6588000"/>
            <a:ext cx="3671999" cy="215444"/>
          </a:xfrm>
          <a:prstGeom prst="rect">
            <a:avLst/>
          </a:prstGeom>
        </p:spPr>
        <p:txBody>
          <a:bodyPr>
            <a:spAutoFit/>
          </a:bodyPr>
          <a:lstStyle/>
          <a:p>
            <a:pPr rtl="0"/>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en-GB"/>
              <a:t>Übungsbeispiele</a:t>
            </a:r>
            <a:endParaRPr/>
          </a:p>
        </p:txBody>
      </p:sp>
      <p:sp>
        <p:nvSpPr>
          <p:cNvPr id="3" name="Rechteck 2">
            <a:extLst>
              <a:ext uri="{FF2B5EF4-FFF2-40B4-BE49-F238E27FC236}">
                <a16:creationId xmlns:a16="http://schemas.microsoft.com/office/drawing/2014/main" id="{FAC34522-1570-D942-A700-9CCD42818621}"/>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Übungsbeispiel 1</a:t>
            </a:r>
            <a:endParaRPr/>
          </a:p>
        </p:txBody>
      </p:sp>
      <p:sp>
        <p:nvSpPr>
          <p:cNvPr id="3" name="Inhaltsplatzhalter 2"/>
          <p:cNvSpPr>
            <a:spLocks noGrp="1"/>
          </p:cNvSpPr>
          <p:nvPr>
            <p:ph idx="1"/>
          </p:nvPr>
        </p:nvSpPr>
        <p:spPr bwMode="auto">
          <a:xfrm>
            <a:off x="356033" y="1430842"/>
            <a:ext cx="11395954" cy="4422681"/>
          </a:xfrm>
        </p:spPr>
        <p:txBody>
          <a:bodyPr/>
          <a:lstStyle/>
          <a:p>
            <a:pPr>
              <a:defRPr/>
            </a:pPr>
            <a:r>
              <a:rPr lang="de-CH" b="1" dirty="0">
                <a:latin typeface="Calibri"/>
                <a:ea typeface="Calibri"/>
                <a:cs typeface="Calibri"/>
              </a:rPr>
              <a:t>Überprüfen von Hautstellen bei risikogefährdeten Bewohnenden</a:t>
            </a:r>
            <a:endParaRPr dirty="0"/>
          </a:p>
          <a:p>
            <a:pPr>
              <a:defRPr/>
            </a:pPr>
            <a:endParaRPr lang="de-CH" dirty="0">
              <a:latin typeface="Calibri"/>
              <a:ea typeface="Calibri"/>
              <a:cs typeface="Calibri"/>
            </a:endParaRPr>
          </a:p>
          <a:p>
            <a:pPr>
              <a:defRPr/>
            </a:pPr>
            <a:r>
              <a:rPr lang="de-CH" sz="2800" b="1" dirty="0">
                <a:latin typeface="Calibri"/>
                <a:ea typeface="Calibri"/>
                <a:cs typeface="Calibri"/>
              </a:rPr>
              <a:t>Findet euch in Kleingruppen zusammen </a:t>
            </a:r>
            <a:r>
              <a:rPr lang="de-DE" sz="2800" b="1" dirty="0">
                <a:latin typeface="Calibri"/>
                <a:ea typeface="Calibri"/>
                <a:cs typeface="Calibri"/>
              </a:rPr>
              <a:t>und besprecht die folgenden Fragen: </a:t>
            </a:r>
            <a:endParaRPr dirty="0"/>
          </a:p>
          <a:p>
            <a:pPr>
              <a:defRPr/>
            </a:pPr>
            <a:r>
              <a:rPr lang="de-CH" sz="2800" dirty="0">
                <a:latin typeface="Calibri"/>
                <a:ea typeface="Calibri"/>
                <a:cs typeface="Calibri"/>
              </a:rPr>
              <a:t> </a:t>
            </a:r>
            <a:endParaRPr dirty="0"/>
          </a:p>
          <a:p>
            <a:pPr marL="514350" indent="-514350">
              <a:buFont typeface="+mj-lt"/>
              <a:buAutoNum type="arabicPeriod"/>
              <a:defRPr/>
            </a:pPr>
            <a:r>
              <a:rPr lang="de-CH" sz="2800" dirty="0">
                <a:latin typeface="Calibri"/>
                <a:ea typeface="Calibri"/>
                <a:cs typeface="Calibri"/>
              </a:rPr>
              <a:t>Welche Körperstellen sollten bei risikogefährdeten  Bewohnenden in unterschiedlichen Sitzpositionen (am Bettrand, im Stuhl, im Rollstuhl etc.) täglich überprüft werden? </a:t>
            </a:r>
          </a:p>
          <a:p>
            <a:pPr marL="514350" indent="-514350">
              <a:buFont typeface="+mj-lt"/>
              <a:buAutoNum type="arabicPeriod"/>
              <a:defRPr/>
            </a:pPr>
            <a:endParaRPr lang="de-CH" sz="2800" dirty="0">
              <a:latin typeface="Calibri"/>
              <a:ea typeface="Calibri"/>
              <a:cs typeface="Calibri"/>
            </a:endParaRPr>
          </a:p>
          <a:p>
            <a:pPr marL="514350" indent="-514350">
              <a:buFont typeface="+mj-lt"/>
              <a:buAutoNum type="arabicPeriod"/>
              <a:defRPr/>
            </a:pPr>
            <a:r>
              <a:rPr lang="de-CH" sz="2800" dirty="0">
                <a:latin typeface="Calibri"/>
                <a:ea typeface="Calibri"/>
                <a:cs typeface="Calibri"/>
              </a:rPr>
              <a:t>Wann überprüft ihr und wie geht ihr hier vor?</a:t>
            </a:r>
            <a:endParaRPr dirty="0"/>
          </a:p>
          <a:p>
            <a:pPr marL="514350" indent="-514350">
              <a:buFont typeface="+mj-lt"/>
              <a:buAutoNum type="arabicPeriod"/>
              <a:defRPr/>
            </a:pPr>
            <a:endParaRPr lang="de-CH" sz="2800" dirty="0">
              <a:latin typeface="Calibri"/>
              <a:ea typeface="Calibri"/>
              <a:cs typeface="Calibri"/>
            </a:endParaRPr>
          </a:p>
          <a:p>
            <a:pPr marL="514350" indent="-514350">
              <a:buFont typeface="+mj-lt"/>
              <a:buAutoNum type="arabicPeriod"/>
              <a:defRPr/>
            </a:pPr>
            <a:r>
              <a:rPr lang="de-CH" sz="2800" dirty="0">
                <a:latin typeface="Calibri"/>
                <a:ea typeface="Calibri"/>
                <a:cs typeface="Calibri"/>
              </a:rPr>
              <a:t>Was unternehmt ihr, wenn ihr Hautveränderungen an diesen Stellen vorfindet?</a:t>
            </a:r>
            <a:endParaRPr dirty="0"/>
          </a:p>
          <a:p>
            <a:pPr>
              <a:defRPr/>
            </a:pPr>
            <a:endParaRPr lang="de-CH" sz="2800" dirty="0"/>
          </a:p>
        </p:txBody>
      </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phic 7" descr="Chat with solid fill"/>
          <p:cNvPicPr>
            <a:picLocks noChangeAspect="1"/>
          </p:cNvPicPr>
          <p:nvPr/>
        </p:nvPicPr>
        <p:blipFill>
          <a:blip r:embed="rId3"/>
          <a:stretch/>
        </p:blipFill>
        <p:spPr bwMode="auto">
          <a:xfrm>
            <a:off x="10542619" y="384301"/>
            <a:ext cx="1146695" cy="1146695"/>
          </a:xfrm>
          <a:prstGeom prst="rect">
            <a:avLst/>
          </a:prstGeom>
        </p:spPr>
      </p:pic>
      <p:sp>
        <p:nvSpPr>
          <p:cNvPr id="6" name="Rechteck 5">
            <a:extLst>
              <a:ext uri="{FF2B5EF4-FFF2-40B4-BE49-F238E27FC236}">
                <a16:creationId xmlns:a16="http://schemas.microsoft.com/office/drawing/2014/main" id="{A25F84EA-E433-0041-929D-FD8CE7A4880D}"/>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Übungsbeispiel 2</a:t>
            </a:r>
            <a:endParaRPr/>
          </a:p>
        </p:txBody>
      </p:sp>
      <p:sp>
        <p:nvSpPr>
          <p:cNvPr id="3" name="Inhaltsplatzhalter 2"/>
          <p:cNvSpPr>
            <a:spLocks noGrp="1"/>
          </p:cNvSpPr>
          <p:nvPr>
            <p:ph idx="1"/>
          </p:nvPr>
        </p:nvSpPr>
        <p:spPr bwMode="auto">
          <a:xfrm>
            <a:off x="328040" y="1849968"/>
            <a:ext cx="9695405" cy="658982"/>
          </a:xfrm>
        </p:spPr>
        <p:txBody>
          <a:bodyPr/>
          <a:lstStyle/>
          <a:p>
            <a:pPr>
              <a:defRPr/>
            </a:pPr>
            <a:r>
              <a:rPr lang="de-CH" b="1">
                <a:latin typeface="Calibri"/>
                <a:ea typeface="Calibri"/>
                <a:cs typeface="Calibri"/>
              </a:rPr>
              <a:t>Welches Bild zeigt Dekubitus Grad 2?</a:t>
            </a:r>
            <a:endParaRPr lang="de-CH">
              <a:latin typeface="Calibri"/>
              <a:ea typeface="Calibri"/>
              <a:cs typeface="Calibri"/>
            </a:endParaRPr>
          </a:p>
        </p:txBody>
      </p:sp>
      <p:grpSp>
        <p:nvGrpSpPr>
          <p:cNvPr id="10" name="Gruppieren 9"/>
          <p:cNvGrpSpPr/>
          <p:nvPr/>
        </p:nvGrpSpPr>
        <p:grpSpPr bwMode="auto">
          <a:xfrm>
            <a:off x="409575" y="2672863"/>
            <a:ext cx="3600000" cy="3737462"/>
            <a:chOff x="409575" y="1557337"/>
            <a:chExt cx="3600000" cy="4852987"/>
          </a:xfrm>
        </p:grpSpPr>
        <p:sp>
          <p:nvSpPr>
            <p:cNvPr id="11" name="Rechteck 10"/>
            <p:cNvSpPr/>
            <p:nvPr/>
          </p:nvSpPr>
          <p:spPr bwMode="auto">
            <a:xfrm>
              <a:off x="409575" y="1557337"/>
              <a:ext cx="3600000" cy="642884"/>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251999" tIns="108000" rIns="108000" bIns="108000" rtlCol="0" anchor="t" anchorCtr="0">
              <a:spAutoFit/>
            </a:bodyPr>
            <a:lstStyle/>
            <a:p>
              <a:pPr marL="0" marR="0" lvl="0" indent="0" algn="l" defTabSz="914400">
                <a:lnSpc>
                  <a:spcPct val="100000"/>
                </a:lnSpc>
                <a:spcBef>
                  <a:spcPts val="0"/>
                </a:spcBef>
                <a:spcAft>
                  <a:spcPts val="0"/>
                </a:spcAft>
                <a:buClrTx/>
                <a:buSzTx/>
                <a:buFontTx/>
                <a:buNone/>
                <a:defRPr/>
              </a:pPr>
              <a:r>
                <a:rPr lang="de-CH" b="1">
                  <a:solidFill>
                    <a:srgbClr val="000000"/>
                  </a:solidFill>
                  <a:latin typeface="Calibri"/>
                  <a:ea typeface="Roboto"/>
                  <a:cs typeface="Calibri"/>
                </a:rPr>
                <a:t>BILD 1</a:t>
              </a:r>
              <a:endParaRPr lang="de-CH" b="1" u="none" strike="noStrike" cap="none" spc="0">
                <a:ln>
                  <a:noFill/>
                </a:ln>
                <a:solidFill>
                  <a:srgbClr val="000000"/>
                </a:solidFill>
                <a:latin typeface="Calibri"/>
                <a:ea typeface="Roboto"/>
                <a:cs typeface="Calibri"/>
              </a:endParaRPr>
            </a:p>
          </p:txBody>
        </p:sp>
        <p:sp>
          <p:nvSpPr>
            <p:cNvPr id="12" name="Rechteck 11"/>
            <p:cNvSpPr/>
            <p:nvPr/>
          </p:nvSpPr>
          <p:spPr bwMode="auto">
            <a:xfrm>
              <a:off x="409575"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endParaRPr lang="de-CH" sz="1600">
                <a:solidFill>
                  <a:schemeClr val="tx1"/>
                </a:solidFill>
                <a:latin typeface="Calibri"/>
                <a:ea typeface="Roboto"/>
              </a:endParaRPr>
            </a:p>
          </p:txBody>
        </p:sp>
      </p:grpSp>
      <p:grpSp>
        <p:nvGrpSpPr>
          <p:cNvPr id="13" name="Gruppieren 12"/>
          <p:cNvGrpSpPr/>
          <p:nvPr/>
        </p:nvGrpSpPr>
        <p:grpSpPr bwMode="auto">
          <a:xfrm>
            <a:off x="4295999" y="2672861"/>
            <a:ext cx="3600000" cy="3737463"/>
            <a:chOff x="4296000" y="1557337"/>
            <a:chExt cx="3600000" cy="4852988"/>
          </a:xfrm>
        </p:grpSpPr>
        <p:sp>
          <p:nvSpPr>
            <p:cNvPr id="14" name="Rechteck 13"/>
            <p:cNvSpPr/>
            <p:nvPr/>
          </p:nvSpPr>
          <p:spPr bwMode="auto">
            <a:xfrm>
              <a:off x="4296000" y="1557337"/>
              <a:ext cx="3600000" cy="642882"/>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de-CH" b="1">
                  <a:solidFill>
                    <a:srgbClr val="000000"/>
                  </a:solidFill>
                  <a:latin typeface="Calibri"/>
                  <a:ea typeface="Roboto"/>
                  <a:cs typeface="Calibri"/>
                </a:rPr>
                <a:t>BILD 2</a:t>
              </a:r>
              <a:endParaRPr/>
            </a:p>
          </p:txBody>
        </p:sp>
        <p:sp>
          <p:nvSpPr>
            <p:cNvPr id="15" name="Rechteck 14"/>
            <p:cNvSpPr/>
            <p:nvPr/>
          </p:nvSpPr>
          <p:spPr bwMode="auto">
            <a:xfrm>
              <a:off x="4296000"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endParaRPr lang="de-CH" sz="1600">
                <a:solidFill>
                  <a:schemeClr val="tx1"/>
                </a:solidFill>
                <a:latin typeface="Calibri"/>
                <a:ea typeface="Roboto"/>
              </a:endParaRPr>
            </a:p>
          </p:txBody>
        </p:sp>
      </p:grpSp>
      <p:grpSp>
        <p:nvGrpSpPr>
          <p:cNvPr id="16" name="Gruppieren 15"/>
          <p:cNvGrpSpPr/>
          <p:nvPr/>
        </p:nvGrpSpPr>
        <p:grpSpPr bwMode="auto">
          <a:xfrm>
            <a:off x="8182424" y="2672861"/>
            <a:ext cx="3600000" cy="3737463"/>
            <a:chOff x="8182424" y="1557337"/>
            <a:chExt cx="3600000" cy="4852988"/>
          </a:xfrm>
        </p:grpSpPr>
        <p:sp>
          <p:nvSpPr>
            <p:cNvPr id="17" name="Rechteck 16"/>
            <p:cNvSpPr/>
            <p:nvPr/>
          </p:nvSpPr>
          <p:spPr bwMode="auto">
            <a:xfrm>
              <a:off x="8182424" y="1557337"/>
              <a:ext cx="3600000" cy="642882"/>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de-CH" b="1">
                  <a:solidFill>
                    <a:srgbClr val="000000"/>
                  </a:solidFill>
                  <a:latin typeface="Calibri"/>
                  <a:ea typeface="Roboto"/>
                  <a:cs typeface="Calibri"/>
                </a:rPr>
                <a:t>BILD 3</a:t>
              </a:r>
              <a:endParaRPr/>
            </a:p>
          </p:txBody>
        </p:sp>
        <p:sp>
          <p:nvSpPr>
            <p:cNvPr id="18" name="Rechteck 17"/>
            <p:cNvSpPr/>
            <p:nvPr/>
          </p:nvSpPr>
          <p:spPr bwMode="auto">
            <a:xfrm>
              <a:off x="8182424"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marL="285750" indent="-285750">
                <a:spcAft>
                  <a:spcPts val="300"/>
                </a:spcAft>
                <a:buFont typeface="Symbol"/>
                <a:buChar char="-"/>
                <a:defRPr/>
              </a:pPr>
              <a:endParaRPr lang="de-CH" sz="1600">
                <a:solidFill>
                  <a:schemeClr val="tx1"/>
                </a:solidFill>
                <a:latin typeface="Calibri"/>
                <a:ea typeface="Roboto"/>
              </a:endParaRPr>
            </a:p>
          </p:txBody>
        </p:sp>
      </p:gr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phic 7" descr="Chat with solid fill"/>
          <p:cNvPicPr>
            <a:picLocks noChangeAspect="1"/>
          </p:cNvPicPr>
          <p:nvPr/>
        </p:nvPicPr>
        <p:blipFill>
          <a:blip r:embed="rId3"/>
          <a:stretch/>
        </p:blipFill>
        <p:spPr bwMode="auto">
          <a:xfrm>
            <a:off x="10542619" y="384301"/>
            <a:ext cx="1146695" cy="1146695"/>
          </a:xfrm>
          <a:prstGeom prst="rect">
            <a:avLst/>
          </a:prstGeom>
        </p:spPr>
      </p:pic>
      <p:sp>
        <p:nvSpPr>
          <p:cNvPr id="4" name="TextBox 8"/>
          <p:cNvSpPr txBox="1"/>
          <p:nvPr/>
        </p:nvSpPr>
        <p:spPr bwMode="auto">
          <a:xfrm>
            <a:off x="8325449" y="6379026"/>
            <a:ext cx="3516208" cy="246221"/>
          </a:xfrm>
          <a:prstGeom prst="rect">
            <a:avLst/>
          </a:prstGeom>
          <a:noFill/>
        </p:spPr>
        <p:txBody>
          <a:bodyPr wrap="square" rtlCol="0">
            <a:spAutoFit/>
          </a:bodyPr>
          <a:lstStyle/>
          <a:p>
            <a:pPr>
              <a:defRPr/>
            </a:pPr>
            <a:r>
              <a:rPr lang="de-DE" sz="1000"/>
              <a:t>(Bildquelle: Kantonsspital Baden, unveröffentlichte Bilder, 2025)</a:t>
            </a:r>
            <a:endParaRPr lang="en-US" sz="1000"/>
          </a:p>
        </p:txBody>
      </p:sp>
      <p:pic>
        <p:nvPicPr>
          <p:cNvPr id="5" name="Picture 4" descr="P1030049"/>
          <p:cNvPicPr>
            <a:picLocks noChangeAspect="1" noChangeArrowheads="1"/>
          </p:cNvPicPr>
          <p:nvPr/>
        </p:nvPicPr>
        <p:blipFill>
          <a:blip r:embed="rId4"/>
          <a:stretch/>
        </p:blipFill>
        <p:spPr bwMode="auto">
          <a:xfrm>
            <a:off x="4414067" y="3611219"/>
            <a:ext cx="3363865" cy="2369257"/>
          </a:xfrm>
          <a:prstGeom prst="rect">
            <a:avLst/>
          </a:prstGeom>
          <a:noFill/>
          <a:ln>
            <a:noFill/>
          </a:ln>
        </p:spPr>
      </p:pic>
      <p:pic>
        <p:nvPicPr>
          <p:cNvPr id="24" name="Grafik 23"/>
          <p:cNvPicPr>
            <a:picLocks noChangeAspect="1"/>
          </p:cNvPicPr>
          <p:nvPr/>
        </p:nvPicPr>
        <p:blipFill>
          <a:blip r:embed="rId5"/>
          <a:stretch/>
        </p:blipFill>
        <p:spPr bwMode="auto">
          <a:xfrm>
            <a:off x="8325449" y="3593519"/>
            <a:ext cx="3363865" cy="2386957"/>
          </a:xfrm>
          <a:prstGeom prst="rect">
            <a:avLst/>
          </a:prstGeom>
        </p:spPr>
      </p:pic>
      <p:pic>
        <p:nvPicPr>
          <p:cNvPr id="9" name="Picture 8" descr="A close up of a foot&#10;&#10;AI-generated content may be incorrect."/>
          <p:cNvPicPr>
            <a:picLocks noChangeAspect="1"/>
          </p:cNvPicPr>
          <p:nvPr/>
        </p:nvPicPr>
        <p:blipFill>
          <a:blip r:embed="rId6"/>
          <a:stretch/>
        </p:blipFill>
        <p:spPr bwMode="auto">
          <a:xfrm>
            <a:off x="502686" y="3611219"/>
            <a:ext cx="3417380" cy="2369257"/>
          </a:xfrm>
          <a:prstGeom prst="rect">
            <a:avLst/>
          </a:prstGeom>
        </p:spPr>
      </p:pic>
      <p:sp>
        <p:nvSpPr>
          <p:cNvPr id="19" name="Rechteck 18">
            <a:extLst>
              <a:ext uri="{FF2B5EF4-FFF2-40B4-BE49-F238E27FC236}">
                <a16:creationId xmlns:a16="http://schemas.microsoft.com/office/drawing/2014/main" id="{1C3B0A75-071B-A049-91D3-905CDC5F2E73}"/>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1367294"/>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CH"/>
              <a:t>Was weist auf einen Dekubitus Grad 1 hin? </a:t>
            </a:r>
            <a:r>
              <a:rPr lang="de-CH" sz="1400"/>
              <a:t>(Mehrfachantworten)</a:t>
            </a:r>
            <a:endParaRPr lang="de-CH"/>
          </a:p>
        </p:txBody>
      </p:sp>
      <p:grpSp>
        <p:nvGrpSpPr>
          <p:cNvPr id="21" name="Gruppieren 20"/>
          <p:cNvGrpSpPr/>
          <p:nvPr/>
        </p:nvGrpSpPr>
        <p:grpSpPr bwMode="auto">
          <a:xfrm>
            <a:off x="398957" y="2001362"/>
            <a:ext cx="11373382" cy="1009846"/>
            <a:chOff x="398957" y="1829620"/>
            <a:chExt cx="11373382" cy="1009846"/>
          </a:xfrm>
        </p:grpSpPr>
        <p:grpSp>
          <p:nvGrpSpPr>
            <p:cNvPr id="3" name="Gruppieren 2"/>
            <p:cNvGrpSpPr/>
            <p:nvPr/>
          </p:nvGrpSpPr>
          <p:grpSpPr bwMode="auto">
            <a:xfrm>
              <a:off x="398957" y="1829620"/>
              <a:ext cx="11373382" cy="1009846"/>
              <a:chOff x="398957" y="1829620"/>
              <a:chExt cx="11373382" cy="1009846"/>
            </a:xfrm>
          </p:grpSpPr>
          <p:sp>
            <p:nvSpPr>
              <p:cNvPr id="22" name="Inhaltsplatzhalter 2"/>
              <p:cNvSpPr txBox="1"/>
              <p:nvPr/>
            </p:nvSpPr>
            <p:spPr bwMode="auto">
              <a:xfrm>
                <a:off x="828339" y="1829620"/>
                <a:ext cx="10944000" cy="100984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a:latin typeface="Calibri"/>
                    <a:ea typeface="Calibri"/>
                    <a:cs typeface="Calibri"/>
                  </a:rPr>
                  <a:t>Die Haut ist lokal gerötet im Bereich der rechten Ferse und es hat sich eine Blase gebildet.</a:t>
                </a:r>
                <a:br>
                  <a:rPr lang="de-CH" sz="2100">
                    <a:latin typeface="Calibri"/>
                    <a:ea typeface="Calibri"/>
                    <a:cs typeface="Calibri"/>
                  </a:rPr>
                </a:br>
                <a:endParaRPr lang="de-CH" sz="2100">
                  <a:latin typeface="Calibri"/>
                  <a:ea typeface="Calibri"/>
                  <a:cs typeface="Calibri"/>
                </a:endParaRPr>
              </a:p>
            </p:txBody>
          </p:sp>
          <p:sp>
            <p:nvSpPr>
              <p:cNvPr id="34"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13" name="Textfeld 12"/>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de-CH" sz="4000">
                  <a:latin typeface="Calibri"/>
                  <a:ea typeface="Calibri"/>
                  <a:cs typeface="Calibri"/>
                </a:rPr>
                <a:t>A</a:t>
              </a:r>
              <a:endParaRPr/>
            </a:p>
          </p:txBody>
        </p:sp>
      </p:grpSp>
      <p:grpSp>
        <p:nvGrpSpPr>
          <p:cNvPr id="23" name="Gruppieren 22"/>
          <p:cNvGrpSpPr/>
          <p:nvPr/>
        </p:nvGrpSpPr>
        <p:grpSpPr bwMode="auto">
          <a:xfrm>
            <a:off x="398957" y="3129268"/>
            <a:ext cx="11373382" cy="1009846"/>
            <a:chOff x="398957" y="1829620"/>
            <a:chExt cx="11373382" cy="1009846"/>
          </a:xfrm>
        </p:grpSpPr>
        <p:grpSp>
          <p:nvGrpSpPr>
            <p:cNvPr id="24" name="Gruppieren 23"/>
            <p:cNvGrpSpPr/>
            <p:nvPr/>
          </p:nvGrpSpPr>
          <p:grpSpPr bwMode="auto">
            <a:xfrm>
              <a:off x="398957" y="1829620"/>
              <a:ext cx="11373382" cy="1009846"/>
              <a:chOff x="398957" y="1829620"/>
              <a:chExt cx="11373382" cy="1009846"/>
            </a:xfrm>
          </p:grpSpPr>
          <p:sp>
            <p:nvSpPr>
              <p:cNvPr id="26" name="Inhaltsplatzhalter 2"/>
              <p:cNvSpPr txBox="1"/>
              <p:nvPr/>
            </p:nvSpPr>
            <p:spPr bwMode="auto">
              <a:xfrm>
                <a:off x="828339" y="1829620"/>
                <a:ext cx="10944000" cy="100984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a:latin typeface="Calibri"/>
                    <a:ea typeface="Calibri"/>
                    <a:cs typeface="Calibri"/>
                  </a:rPr>
                  <a:t>Die Haut ist lokal gerötet, intakt und die aufliegende rechte Ferse schmerzt.</a:t>
                </a:r>
                <a:br>
                  <a:rPr lang="de-CH" sz="2100">
                    <a:latin typeface="Calibri"/>
                    <a:ea typeface="Calibri"/>
                    <a:cs typeface="Calibri"/>
                  </a:rPr>
                </a:br>
                <a:endParaRPr lang="de-CH" sz="2100">
                  <a:latin typeface="Calibri"/>
                  <a:ea typeface="Calibri"/>
                  <a:cs typeface="Calibri"/>
                </a:endParaRPr>
              </a:p>
            </p:txBody>
          </p:sp>
          <p:sp>
            <p:nvSpPr>
              <p:cNvPr id="27"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25" name="Textfeld 24"/>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de-CH" sz="4000">
                  <a:latin typeface="Calibri"/>
                  <a:ea typeface="Calibri"/>
                  <a:cs typeface="Calibri"/>
                </a:rPr>
                <a:t>B</a:t>
              </a:r>
              <a:endParaRPr/>
            </a:p>
          </p:txBody>
        </p:sp>
      </p:grpSp>
      <p:grpSp>
        <p:nvGrpSpPr>
          <p:cNvPr id="28" name="Gruppieren 27"/>
          <p:cNvGrpSpPr/>
          <p:nvPr/>
        </p:nvGrpSpPr>
        <p:grpSpPr bwMode="auto">
          <a:xfrm>
            <a:off x="398957" y="4256729"/>
            <a:ext cx="11373382" cy="1009846"/>
            <a:chOff x="398957" y="1829620"/>
            <a:chExt cx="11373382" cy="1009846"/>
          </a:xfrm>
        </p:grpSpPr>
        <p:grpSp>
          <p:nvGrpSpPr>
            <p:cNvPr id="29" name="Gruppieren 28"/>
            <p:cNvGrpSpPr/>
            <p:nvPr/>
          </p:nvGrpSpPr>
          <p:grpSpPr bwMode="auto">
            <a:xfrm>
              <a:off x="398957" y="1829620"/>
              <a:ext cx="11373382" cy="1009846"/>
              <a:chOff x="398957" y="1829620"/>
              <a:chExt cx="11373382" cy="1009846"/>
            </a:xfrm>
          </p:grpSpPr>
          <p:sp>
            <p:nvSpPr>
              <p:cNvPr id="31" name="Inhaltsplatzhalter 2"/>
              <p:cNvSpPr txBox="1"/>
              <p:nvPr/>
            </p:nvSpPr>
            <p:spPr bwMode="auto">
              <a:xfrm>
                <a:off x="828339" y="1829620"/>
                <a:ext cx="10944000" cy="100984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a:latin typeface="Calibri"/>
                    <a:ea typeface="Calibri"/>
                    <a:cs typeface="Calibri"/>
                  </a:rPr>
                  <a:t>Sie drücken eine Minute mit dem Finger auf die gerötete Stelle, lassen los und sehen keine Rötung mehr an dieser Stelle.</a:t>
                </a:r>
                <a:endParaRPr/>
              </a:p>
            </p:txBody>
          </p:sp>
          <p:sp>
            <p:nvSpPr>
              <p:cNvPr id="32"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30" name="Textfeld 29"/>
            <p:cNvSpPr txBox="1"/>
            <p:nvPr/>
          </p:nvSpPr>
          <p:spPr bwMode="auto">
            <a:xfrm>
              <a:off x="564652" y="2026765"/>
              <a:ext cx="534366" cy="615553"/>
            </a:xfrm>
            <a:prstGeom prst="rect">
              <a:avLst/>
            </a:prstGeom>
            <a:noFill/>
            <a:ln>
              <a:noFill/>
            </a:ln>
          </p:spPr>
          <p:txBody>
            <a:bodyPr wrap="square" lIns="0" tIns="0" rIns="0" bIns="0" rtlCol="0" anchor="ctr">
              <a:spAutoFit/>
            </a:bodyPr>
            <a:lstStyle/>
            <a:p>
              <a:pPr algn="ctr">
                <a:defRPr/>
              </a:pPr>
              <a:r>
                <a:rPr lang="de-CH" sz="4000">
                  <a:latin typeface="Calibri"/>
                  <a:ea typeface="Calibri"/>
                  <a:cs typeface="Calibri"/>
                </a:rPr>
                <a:t>C</a:t>
              </a:r>
              <a:endParaRPr/>
            </a:p>
          </p:txBody>
        </p:sp>
      </p:grpSp>
      <p:grpSp>
        <p:nvGrpSpPr>
          <p:cNvPr id="33" name="Gruppieren 32"/>
          <p:cNvGrpSpPr/>
          <p:nvPr/>
        </p:nvGrpSpPr>
        <p:grpSpPr bwMode="auto">
          <a:xfrm>
            <a:off x="398957" y="5365243"/>
            <a:ext cx="11373382" cy="1009846"/>
            <a:chOff x="398957" y="1829620"/>
            <a:chExt cx="11373382" cy="1009846"/>
          </a:xfrm>
        </p:grpSpPr>
        <p:grpSp>
          <p:nvGrpSpPr>
            <p:cNvPr id="35" name="Gruppieren 34"/>
            <p:cNvGrpSpPr/>
            <p:nvPr/>
          </p:nvGrpSpPr>
          <p:grpSpPr bwMode="auto">
            <a:xfrm>
              <a:off x="398957" y="1829620"/>
              <a:ext cx="11373382" cy="1009846"/>
              <a:chOff x="398957" y="1829620"/>
              <a:chExt cx="11373382" cy="1009846"/>
            </a:xfrm>
          </p:grpSpPr>
          <p:sp>
            <p:nvSpPr>
              <p:cNvPr id="39" name="Inhaltsplatzhalter 2"/>
              <p:cNvSpPr txBox="1"/>
              <p:nvPr/>
            </p:nvSpPr>
            <p:spPr bwMode="auto">
              <a:xfrm>
                <a:off x="828339" y="1829620"/>
                <a:ext cx="10944000" cy="100984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a:latin typeface="Calibri"/>
                    <a:ea typeface="Calibri"/>
                    <a:cs typeface="Calibri"/>
                  </a:rPr>
                  <a:t>Sie drücken eine Minute mit dem Finger auf die gerötete Stelle und lassen los, die Rötung bleibt bestehen.</a:t>
                </a:r>
                <a:endParaRPr/>
              </a:p>
            </p:txBody>
          </p:sp>
          <p:sp>
            <p:nvSpPr>
              <p:cNvPr id="40"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38" name="Textfeld 37"/>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de-CH" sz="4000">
                  <a:latin typeface="Calibri"/>
                  <a:ea typeface="Calibri"/>
                  <a:cs typeface="Calibri"/>
                </a:rPr>
                <a:t>D</a:t>
              </a:r>
              <a:endParaRPr/>
            </a:p>
          </p:txBody>
        </p:sp>
      </p:grpSp>
      <p:sp>
        <p:nvSpPr>
          <p:cNvPr id="43" name="Titel 1"/>
          <p:cNvSpPr>
            <a:spLocks noGrp="1"/>
          </p:cNvSpPr>
          <p:nvPr>
            <p:ph type="title"/>
          </p:nvPr>
        </p:nvSpPr>
        <p:spPr bwMode="auto">
          <a:xfrm>
            <a:off x="328040" y="287723"/>
            <a:ext cx="11370406" cy="828000"/>
          </a:xfrm>
        </p:spPr>
        <p:txBody>
          <a:bodyPr/>
          <a:lstStyle/>
          <a:p>
            <a:pPr>
              <a:defRPr/>
            </a:pPr>
            <a:r>
              <a:rPr lang="de-CH" sz="4500"/>
              <a:t>Übungsbeispiel 3</a:t>
            </a:r>
            <a:endParaRPr/>
          </a:p>
        </p:txBody>
      </p:sp>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sp>
        <p:nvSpPr>
          <p:cNvPr id="36" name="Rechteck 35">
            <a:extLst>
              <a:ext uri="{FF2B5EF4-FFF2-40B4-BE49-F238E27FC236}">
                <a16:creationId xmlns:a16="http://schemas.microsoft.com/office/drawing/2014/main" id="{E3BC49A8-5C6E-2E4F-8342-C493A5BE8E85}"/>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Übungsbeispiel 4</a:t>
            </a:r>
            <a:endParaRPr/>
          </a:p>
        </p:txBody>
      </p:sp>
      <p:sp>
        <p:nvSpPr>
          <p:cNvPr id="8" name="Rechteck 3"/>
          <p:cNvSpPr/>
          <p:nvPr/>
        </p:nvSpPr>
        <p:spPr bwMode="auto">
          <a:xfrm>
            <a:off x="409572" y="2882694"/>
            <a:ext cx="11370404" cy="3089271"/>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lIns="144000" tIns="144000" rIns="144000" bIns="144000" rtlCol="0" anchor="ctr" anchorCtr="0">
            <a:spAutoFit/>
          </a:bodyPr>
          <a:lstStyle/>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Hautabschürfung mit rosafarbenem Wundbett</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Nicht wegdrückbare lokale Rötung der Haut</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Tiefenschädigung von Haut und Gewebe</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Blase oder Bluterguss</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Verlust aller Hautschichten</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Teilverlust der Haut</a:t>
            </a:r>
            <a:endParaRPr/>
          </a:p>
          <a:p>
            <a:pPr marL="0" marR="0" lvl="0" indent="0"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 Gelbe zähe Beläge</a:t>
            </a:r>
            <a:endParaRPr/>
          </a:p>
        </p:txBody>
      </p:sp>
      <p:sp>
        <p:nvSpPr>
          <p:cNvPr id="9" name="Eine Ecke des Rechtecks abrunden 5"/>
          <p:cNvSpPr/>
          <p:nvPr/>
        </p:nvSpPr>
        <p:spPr bwMode="auto">
          <a:xfrm>
            <a:off x="409572" y="1875500"/>
            <a:ext cx="11370404" cy="1051059"/>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spcAft>
                <a:spcPts val="600"/>
              </a:spcAft>
              <a:defRPr/>
            </a:pPr>
            <a:r>
              <a:rPr lang="de-CH" sz="3000" b="1">
                <a:latin typeface="Calibri"/>
                <a:ea typeface="Roboto"/>
                <a:cs typeface="Calibri"/>
              </a:rPr>
              <a:t>Was weist auf Dekubitus Grad 2 hin? </a:t>
            </a:r>
            <a:r>
              <a:rPr lang="de-CH" sz="1400" b="1">
                <a:latin typeface="Calibri"/>
                <a:ea typeface="Roboto"/>
                <a:cs typeface="Calibri"/>
              </a:rPr>
              <a:t>(Mehrfachantworten) </a:t>
            </a:r>
            <a:endParaRPr/>
          </a:p>
        </p:txBody>
      </p:sp>
      <p:sp>
        <p:nvSpPr>
          <p:cNvPr id="22" name="Oval 2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23" name="Graphic 22" descr="Chat with solid fill"/>
          <p:cNvPicPr>
            <a:picLocks noChangeAspect="1"/>
          </p:cNvPicPr>
          <p:nvPr/>
        </p:nvPicPr>
        <p:blipFill>
          <a:blip r:embed="rId3"/>
          <a:stretch/>
        </p:blipFill>
        <p:spPr bwMode="auto">
          <a:xfrm>
            <a:off x="10542619" y="384301"/>
            <a:ext cx="1146695" cy="1146695"/>
          </a:xfrm>
          <a:prstGeom prst="rect">
            <a:avLst/>
          </a:prstGeom>
        </p:spPr>
      </p:pic>
      <p:sp>
        <p:nvSpPr>
          <p:cNvPr id="7" name="Rechteck 6">
            <a:extLst>
              <a:ext uri="{FF2B5EF4-FFF2-40B4-BE49-F238E27FC236}">
                <a16:creationId xmlns:a16="http://schemas.microsoft.com/office/drawing/2014/main" id="{83DEB14D-EF09-5F43-A1B4-2B68D9C2A6C8}"/>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1367294"/>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CH"/>
              <a:t>Welcher Dekubitus Grad liegt hier vor?</a:t>
            </a:r>
            <a:endParaRPr/>
          </a:p>
        </p:txBody>
      </p:sp>
      <p:grpSp>
        <p:nvGrpSpPr>
          <p:cNvPr id="21" name="Gruppieren 20"/>
          <p:cNvGrpSpPr/>
          <p:nvPr/>
        </p:nvGrpSpPr>
        <p:grpSpPr bwMode="auto">
          <a:xfrm>
            <a:off x="398957" y="1990781"/>
            <a:ext cx="5841507" cy="736903"/>
            <a:chOff x="398957" y="1884543"/>
            <a:chExt cx="6002063" cy="900000"/>
          </a:xfrm>
        </p:grpSpPr>
        <p:grpSp>
          <p:nvGrpSpPr>
            <p:cNvPr id="3" name="Gruppieren 2"/>
            <p:cNvGrpSpPr/>
            <p:nvPr/>
          </p:nvGrpSpPr>
          <p:grpSpPr bwMode="auto">
            <a:xfrm>
              <a:off x="398957" y="1884543"/>
              <a:ext cx="6002063" cy="900000"/>
              <a:chOff x="398957" y="1884543"/>
              <a:chExt cx="6002063" cy="900000"/>
            </a:xfrm>
          </p:grpSpPr>
          <p:sp>
            <p:nvSpPr>
              <p:cNvPr id="22" name="Inhaltsplatzhalter 2"/>
              <p:cNvSpPr txBox="1"/>
              <p:nvPr/>
            </p:nvSpPr>
            <p:spPr bwMode="auto">
              <a:xfrm>
                <a:off x="828340" y="1887019"/>
                <a:ext cx="557267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a:latin typeface="Calibri"/>
                    <a:ea typeface="Calibri"/>
                    <a:cs typeface="Calibri"/>
                  </a:rPr>
                  <a:t>Grad 1</a:t>
                </a:r>
                <a:endParaRPr/>
              </a:p>
            </p:txBody>
          </p:sp>
          <p:sp>
            <p:nvSpPr>
              <p:cNvPr id="34"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a:ea typeface="Calibri"/>
                  <a:cs typeface="Calibri"/>
                </a:endParaRPr>
              </a:p>
            </p:txBody>
          </p:sp>
        </p:grpSp>
        <p:sp>
          <p:nvSpPr>
            <p:cNvPr id="13" name="Textfeld 12"/>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de-CH" sz="2400">
                  <a:latin typeface="Calibri"/>
                  <a:ea typeface="Calibri"/>
                  <a:cs typeface="Calibri"/>
                </a:rPr>
                <a:t>A</a:t>
              </a:r>
              <a:endParaRPr/>
            </a:p>
          </p:txBody>
        </p:sp>
      </p:grpSp>
      <p:grpSp>
        <p:nvGrpSpPr>
          <p:cNvPr id="23" name="Gruppieren 22"/>
          <p:cNvGrpSpPr/>
          <p:nvPr/>
        </p:nvGrpSpPr>
        <p:grpSpPr bwMode="auto">
          <a:xfrm>
            <a:off x="386997" y="2906244"/>
            <a:ext cx="5853467" cy="736903"/>
            <a:chOff x="398957" y="1884543"/>
            <a:chExt cx="6014351" cy="900000"/>
          </a:xfrm>
        </p:grpSpPr>
        <p:grpSp>
          <p:nvGrpSpPr>
            <p:cNvPr id="24" name="Gruppieren 23"/>
            <p:cNvGrpSpPr/>
            <p:nvPr/>
          </p:nvGrpSpPr>
          <p:grpSpPr bwMode="auto">
            <a:xfrm>
              <a:off x="398957" y="1884543"/>
              <a:ext cx="6014351" cy="900000"/>
              <a:chOff x="398957" y="1884543"/>
              <a:chExt cx="6014351" cy="900000"/>
            </a:xfrm>
          </p:grpSpPr>
          <p:sp>
            <p:nvSpPr>
              <p:cNvPr id="26" name="Inhaltsplatzhalter 2"/>
              <p:cNvSpPr txBox="1"/>
              <p:nvPr/>
            </p:nvSpPr>
            <p:spPr bwMode="auto">
              <a:xfrm>
                <a:off x="828339" y="1887019"/>
                <a:ext cx="558496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a:latin typeface="Calibri"/>
                    <a:ea typeface="Calibri"/>
                    <a:cs typeface="Calibri"/>
                  </a:rPr>
                  <a:t>Grad 2</a:t>
                </a:r>
                <a:endParaRPr/>
              </a:p>
            </p:txBody>
          </p:sp>
          <p:sp>
            <p:nvSpPr>
              <p:cNvPr id="27"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a:ea typeface="Calibri"/>
                  <a:cs typeface="Calibri"/>
                </a:endParaRPr>
              </a:p>
            </p:txBody>
          </p:sp>
        </p:grpSp>
        <p:sp>
          <p:nvSpPr>
            <p:cNvPr id="25" name="Textfeld 24"/>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de-CH" sz="2400">
                  <a:latin typeface="Calibri"/>
                  <a:ea typeface="Calibri"/>
                  <a:cs typeface="Calibri"/>
                </a:rPr>
                <a:t>B</a:t>
              </a:r>
              <a:endParaRPr/>
            </a:p>
          </p:txBody>
        </p:sp>
      </p:grpSp>
      <p:grpSp>
        <p:nvGrpSpPr>
          <p:cNvPr id="28" name="Gruppieren 27"/>
          <p:cNvGrpSpPr/>
          <p:nvPr/>
        </p:nvGrpSpPr>
        <p:grpSpPr bwMode="auto">
          <a:xfrm>
            <a:off x="398957" y="3827100"/>
            <a:ext cx="5841507" cy="736903"/>
            <a:chOff x="398957" y="1884543"/>
            <a:chExt cx="6002063" cy="900000"/>
          </a:xfrm>
        </p:grpSpPr>
        <p:grpSp>
          <p:nvGrpSpPr>
            <p:cNvPr id="29" name="Gruppieren 28"/>
            <p:cNvGrpSpPr/>
            <p:nvPr/>
          </p:nvGrpSpPr>
          <p:grpSpPr bwMode="auto">
            <a:xfrm>
              <a:off x="398957" y="1884543"/>
              <a:ext cx="6002063" cy="900000"/>
              <a:chOff x="398957" y="1884543"/>
              <a:chExt cx="6002063" cy="900000"/>
            </a:xfrm>
          </p:grpSpPr>
          <p:sp>
            <p:nvSpPr>
              <p:cNvPr id="31" name="Inhaltsplatzhalter 2"/>
              <p:cNvSpPr txBox="1"/>
              <p:nvPr/>
            </p:nvSpPr>
            <p:spPr bwMode="auto">
              <a:xfrm>
                <a:off x="828340" y="1887019"/>
                <a:ext cx="557267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dirty="0">
                    <a:latin typeface="Calibri"/>
                    <a:ea typeface="Calibri"/>
                    <a:cs typeface="Calibri"/>
                  </a:rPr>
                  <a:t>Grad 3</a:t>
                </a:r>
                <a:endParaRPr dirty="0"/>
              </a:p>
            </p:txBody>
          </p:sp>
          <p:sp>
            <p:nvSpPr>
              <p:cNvPr id="32"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a:ea typeface="Calibri"/>
                  <a:cs typeface="Calibri"/>
                </a:endParaRPr>
              </a:p>
            </p:txBody>
          </p:sp>
        </p:grpSp>
        <p:sp>
          <p:nvSpPr>
            <p:cNvPr id="30" name="Textfeld 29"/>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de-CH" sz="2400">
                  <a:latin typeface="Calibri"/>
                  <a:ea typeface="Calibri"/>
                  <a:cs typeface="Calibri"/>
                </a:rPr>
                <a:t>C</a:t>
              </a:r>
              <a:endParaRPr/>
            </a:p>
          </p:txBody>
        </p:sp>
      </p:grpSp>
      <p:grpSp>
        <p:nvGrpSpPr>
          <p:cNvPr id="33" name="Gruppieren 32"/>
          <p:cNvGrpSpPr/>
          <p:nvPr/>
        </p:nvGrpSpPr>
        <p:grpSpPr bwMode="auto">
          <a:xfrm>
            <a:off x="398957" y="4754967"/>
            <a:ext cx="5853467" cy="736903"/>
            <a:chOff x="398957" y="1884543"/>
            <a:chExt cx="6014351" cy="900000"/>
          </a:xfrm>
        </p:grpSpPr>
        <p:grpSp>
          <p:nvGrpSpPr>
            <p:cNvPr id="35" name="Gruppieren 34"/>
            <p:cNvGrpSpPr/>
            <p:nvPr/>
          </p:nvGrpSpPr>
          <p:grpSpPr bwMode="auto">
            <a:xfrm>
              <a:off x="398957" y="1884543"/>
              <a:ext cx="6014351" cy="900000"/>
              <a:chOff x="398957" y="1884543"/>
              <a:chExt cx="6014351" cy="900000"/>
            </a:xfrm>
          </p:grpSpPr>
          <p:sp>
            <p:nvSpPr>
              <p:cNvPr id="39" name="Inhaltsplatzhalter 2"/>
              <p:cNvSpPr txBox="1"/>
              <p:nvPr/>
            </p:nvSpPr>
            <p:spPr bwMode="auto">
              <a:xfrm>
                <a:off x="828339" y="1887019"/>
                <a:ext cx="558496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a:latin typeface="Calibri"/>
                    <a:ea typeface="Calibri"/>
                    <a:cs typeface="Calibri"/>
                  </a:rPr>
                  <a:t>Grad 4</a:t>
                </a:r>
                <a:endParaRPr/>
              </a:p>
            </p:txBody>
          </p:sp>
          <p:sp>
            <p:nvSpPr>
              <p:cNvPr id="40"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a:ea typeface="Calibri"/>
                  <a:cs typeface="Calibri"/>
                </a:endParaRPr>
              </a:p>
            </p:txBody>
          </p:sp>
        </p:grpSp>
        <p:sp>
          <p:nvSpPr>
            <p:cNvPr id="38" name="Textfeld 37"/>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de-CH" sz="2400">
                  <a:latin typeface="Calibri"/>
                  <a:ea typeface="Calibri"/>
                  <a:cs typeface="Calibri"/>
                </a:rPr>
                <a:t>D</a:t>
              </a:r>
              <a:endParaRPr/>
            </a:p>
          </p:txBody>
        </p:sp>
      </p:grpSp>
      <p:sp>
        <p:nvSpPr>
          <p:cNvPr id="43" name="Titel 1"/>
          <p:cNvSpPr>
            <a:spLocks noGrp="1"/>
          </p:cNvSpPr>
          <p:nvPr>
            <p:ph type="title"/>
          </p:nvPr>
        </p:nvSpPr>
        <p:spPr bwMode="auto">
          <a:xfrm>
            <a:off x="328040" y="287723"/>
            <a:ext cx="11370406" cy="828000"/>
          </a:xfrm>
        </p:spPr>
        <p:txBody>
          <a:bodyPr/>
          <a:lstStyle/>
          <a:p>
            <a:pPr>
              <a:defRPr/>
            </a:pPr>
            <a:r>
              <a:rPr lang="de-CH" sz="4500"/>
              <a:t>Übungsbeispiel 5</a:t>
            </a:r>
            <a:endParaRPr/>
          </a:p>
        </p:txBody>
      </p:sp>
      <p:grpSp>
        <p:nvGrpSpPr>
          <p:cNvPr id="12" name="Gruppieren 11"/>
          <p:cNvGrpSpPr/>
          <p:nvPr/>
        </p:nvGrpSpPr>
        <p:grpSpPr bwMode="auto">
          <a:xfrm>
            <a:off x="386997" y="5672726"/>
            <a:ext cx="5853467" cy="736903"/>
            <a:chOff x="398957" y="1884543"/>
            <a:chExt cx="6014351" cy="900000"/>
          </a:xfrm>
        </p:grpSpPr>
        <p:grpSp>
          <p:nvGrpSpPr>
            <p:cNvPr id="15" name="Gruppieren 14"/>
            <p:cNvGrpSpPr/>
            <p:nvPr/>
          </p:nvGrpSpPr>
          <p:grpSpPr bwMode="auto">
            <a:xfrm>
              <a:off x="398957" y="1884543"/>
              <a:ext cx="6014351" cy="900000"/>
              <a:chOff x="398957" y="1884543"/>
              <a:chExt cx="6014351" cy="900000"/>
            </a:xfrm>
          </p:grpSpPr>
          <p:sp>
            <p:nvSpPr>
              <p:cNvPr id="17" name="Inhaltsplatzhalter 2"/>
              <p:cNvSpPr txBox="1"/>
              <p:nvPr/>
            </p:nvSpPr>
            <p:spPr bwMode="auto">
              <a:xfrm>
                <a:off x="828340" y="1887019"/>
                <a:ext cx="5584968"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a:latin typeface="Calibri"/>
                    <a:ea typeface="Calibri"/>
                    <a:cs typeface="Calibri"/>
                  </a:rPr>
                  <a:t>nicht zuordenbar</a:t>
                </a:r>
                <a:endParaRPr/>
              </a:p>
            </p:txBody>
          </p:sp>
          <p:sp>
            <p:nvSpPr>
              <p:cNvPr id="18"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a:ea typeface="Calibri"/>
                  <a:cs typeface="Calibri"/>
                </a:endParaRPr>
              </a:p>
            </p:txBody>
          </p:sp>
        </p:grpSp>
        <p:sp>
          <p:nvSpPr>
            <p:cNvPr id="16" name="Textfeld 15"/>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de-CH" sz="2400">
                  <a:latin typeface="Calibri"/>
                  <a:ea typeface="Calibri"/>
                  <a:cs typeface="Calibri"/>
                </a:rPr>
                <a:t>E</a:t>
              </a:r>
              <a:endParaRPr/>
            </a:p>
          </p:txBody>
        </p:sp>
      </p:grpSp>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pic>
        <p:nvPicPr>
          <p:cNvPr id="7" name="Grafik 6"/>
          <p:cNvPicPr>
            <a:picLocks noChangeAspect="1"/>
          </p:cNvPicPr>
          <p:nvPr/>
        </p:nvPicPr>
        <p:blipFill>
          <a:blip r:embed="rId4"/>
          <a:stretch/>
        </p:blipFill>
        <p:spPr bwMode="auto">
          <a:xfrm>
            <a:off x="6636481" y="1990781"/>
            <a:ext cx="5143500" cy="4448014"/>
          </a:xfrm>
          <a:prstGeom prst="rect">
            <a:avLst/>
          </a:prstGeom>
        </p:spPr>
      </p:pic>
      <p:sp>
        <p:nvSpPr>
          <p:cNvPr id="36" name="TextBox 8"/>
          <p:cNvSpPr txBox="1"/>
          <p:nvPr/>
        </p:nvSpPr>
        <p:spPr bwMode="auto">
          <a:xfrm>
            <a:off x="6636481" y="6451719"/>
            <a:ext cx="4416790" cy="276999"/>
          </a:xfrm>
          <a:prstGeom prst="rect">
            <a:avLst/>
          </a:prstGeom>
          <a:noFill/>
        </p:spPr>
        <p:txBody>
          <a:bodyPr wrap="square" rtlCol="0">
            <a:spAutoFit/>
          </a:bodyPr>
          <a:lstStyle/>
          <a:p>
            <a:pPr>
              <a:defRPr/>
            </a:pPr>
            <a:r>
              <a:rPr lang="de-DE" sz="1200"/>
              <a:t>Bildquelle: Kantonsspital Baden, unveröffentlichtes Bild, 2025</a:t>
            </a:r>
            <a:endParaRPr lang="en-US" sz="1200"/>
          </a:p>
        </p:txBody>
      </p:sp>
      <p:sp>
        <p:nvSpPr>
          <p:cNvPr id="37" name="Rechteck 36">
            <a:extLst>
              <a:ext uri="{FF2B5EF4-FFF2-40B4-BE49-F238E27FC236}">
                <a16:creationId xmlns:a16="http://schemas.microsoft.com/office/drawing/2014/main" id="{09877EED-908F-534F-AED9-460CDA2DD98D}"/>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Übungsbeispiel 6</a:t>
            </a:r>
            <a:endParaRPr/>
          </a:p>
        </p:txBody>
      </p:sp>
      <p:sp>
        <p:nvSpPr>
          <p:cNvPr id="3" name="Rechteck 3"/>
          <p:cNvSpPr/>
          <p:nvPr/>
        </p:nvSpPr>
        <p:spPr bwMode="auto">
          <a:xfrm>
            <a:off x="409572" y="2882694"/>
            <a:ext cx="11370404" cy="3089271"/>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lIns="144000" tIns="144000" rIns="144000" bIns="144000" rtlCol="0" anchor="ctr" anchorCtr="0">
            <a:spAutoFit/>
          </a:bodyPr>
          <a:lstStyle/>
          <a:p>
            <a:pPr marL="401638" marR="0" lvl="0" indent="-401638"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Wenn Haut- und Gewebeverlust nicht eruiert werden können, z. B. zeigt sich die Haut livide, rötlich braun, die Verletzung lokal, intakte Haut, Gewebe darunter schmerzhaft, breiig, matschig, kälter oder wärmer. Keine messbare Wundtiefe. </a:t>
            </a:r>
            <a:endParaRPr/>
          </a:p>
          <a:p>
            <a:pPr marL="0" marR="0" lvl="0" indent="0" algn="l" defTabSz="914400">
              <a:lnSpc>
                <a:spcPct val="109000"/>
              </a:lnSpc>
              <a:spcBef>
                <a:spcPts val="0"/>
              </a:spcBef>
              <a:spcAft>
                <a:spcPts val="0"/>
              </a:spcAft>
              <a:buClrTx/>
              <a:buSzTx/>
              <a:buFont typeface="Wingdings"/>
              <a:buChar char="q"/>
              <a:defRPr/>
            </a:pPr>
            <a:endParaRPr lang="de-CH" sz="2400" b="0" i="0" u="none" strike="noStrike" cap="none" spc="-10">
              <a:ln>
                <a:noFill/>
              </a:ln>
              <a:solidFill>
                <a:srgbClr val="000000"/>
              </a:solidFill>
              <a:latin typeface="Calibri"/>
              <a:ea typeface="Calibri"/>
              <a:cs typeface="Calibri"/>
            </a:endParaRPr>
          </a:p>
          <a:p>
            <a:pPr marL="401638" marR="0" lvl="0" indent="-401638" algn="l" defTabSz="914400">
              <a:lnSpc>
                <a:spcPct val="109000"/>
              </a:lnSpc>
              <a:spcBef>
                <a:spcPts val="0"/>
              </a:spcBef>
              <a:spcAft>
                <a:spcPts val="0"/>
              </a:spcAft>
              <a:buClrTx/>
              <a:buSzTx/>
              <a:buFont typeface="Wingdings"/>
              <a:buChar char="q"/>
              <a:defRPr/>
            </a:pPr>
            <a:r>
              <a:rPr lang="de-CH" sz="2400" b="0" i="0" u="none" strike="noStrike" cap="none" spc="-10">
                <a:ln>
                  <a:noFill/>
                </a:ln>
                <a:solidFill>
                  <a:srgbClr val="000000"/>
                </a:solidFill>
                <a:latin typeface="Calibri"/>
                <a:ea typeface="Calibri"/>
                <a:cs typeface="Calibri"/>
              </a:rPr>
              <a:t>Wenn ein totaler Gewebeverlust mit freiliegenden Knochen, Sehnen und Muskeln und der Verlust aller Hautschichten zu sehen ist. Die Wundtiefe ist messbar. Beläge und Schorf sichtbar. </a:t>
            </a:r>
            <a:endParaRPr/>
          </a:p>
        </p:txBody>
      </p:sp>
      <p:sp>
        <p:nvSpPr>
          <p:cNvPr id="4" name="Eine Ecke des Rechtecks abrunden 5"/>
          <p:cNvSpPr/>
          <p:nvPr/>
        </p:nvSpPr>
        <p:spPr bwMode="auto">
          <a:xfrm>
            <a:off x="409572" y="1875500"/>
            <a:ext cx="11370404" cy="1051059"/>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spcAft>
                <a:spcPts val="600"/>
              </a:spcAft>
              <a:defRPr/>
            </a:pPr>
            <a:r>
              <a:rPr lang="de-CH" sz="3000" b="1">
                <a:latin typeface="Calibri"/>
                <a:ea typeface="Roboto"/>
                <a:cs typeface="Calibri"/>
              </a:rPr>
              <a:t>Wann ist ein Dekubitus nicht zuordenbar?</a:t>
            </a:r>
            <a:endParaRPr lang="de-CH" sz="1400" b="1">
              <a:latin typeface="Calibri"/>
              <a:ea typeface="Roboto"/>
              <a:cs typeface="Calibri"/>
            </a:endParaRPr>
          </a:p>
        </p:txBody>
      </p:sp>
      <p:sp>
        <p:nvSpPr>
          <p:cNvPr id="5" name="Oval 4"/>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sp>
        <p:nvSpPr>
          <p:cNvPr id="7" name="Rechteck 6">
            <a:extLst>
              <a:ext uri="{FF2B5EF4-FFF2-40B4-BE49-F238E27FC236}">
                <a16:creationId xmlns:a16="http://schemas.microsoft.com/office/drawing/2014/main" id="{BB9EAD78-3A0D-C04E-ABD8-7AE3F7567F12}"/>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Habt ihr Fragen?</a:t>
            </a:r>
            <a:endParaRPr/>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pic>
        <p:nvPicPr>
          <p:cNvPr id="6" name="Grafik 5" descr="Gedankenblase mit einfarbiger Füllung"/>
          <p:cNvPicPr>
            <a:picLocks noChangeAspect="1"/>
          </p:cNvPicPr>
          <p:nvPr/>
        </p:nvPicPr>
        <p:blipFill>
          <a:blip r:embed="rId3"/>
          <a:stretch/>
        </p:blipFill>
        <p:spPr bwMode="auto">
          <a:xfrm>
            <a:off x="1001920" y="2408759"/>
            <a:ext cx="1576721" cy="1576721"/>
          </a:xfrm>
          <a:prstGeom prst="rect">
            <a:avLst/>
          </a:prstGeom>
        </p:spPr>
      </p:pic>
      <p:sp>
        <p:nvSpPr>
          <p:cNvPr id="2"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algn="l" defTabSz="914400" rtl="0">
              <a:defRPr/>
            </a:pPr>
            <a:endParaRPr lang="de-CH" sz="800" dirty="0">
              <a:solidFill>
                <a:schemeClr val="bg1"/>
              </a:solidFill>
              <a:latin typeface="Calibri"/>
              <a:ea typeface="Roboto"/>
              <a:cs typeface="Calibri"/>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30</a:t>
            </a:fld>
            <a:endParaRPr lang="de-CH" sz="800">
              <a:solidFill>
                <a:schemeClr val="bg1"/>
              </a:solidFill>
              <a:ea typeface="Roboto"/>
            </a:endParaRPr>
          </a:p>
        </p:txBody>
      </p:sp>
      <p:sp>
        <p:nvSpPr>
          <p:cNvPr id="8" name="Rechteck 7">
            <a:extLst>
              <a:ext uri="{FF2B5EF4-FFF2-40B4-BE49-F238E27FC236}">
                <a16:creationId xmlns:a16="http://schemas.microsoft.com/office/drawing/2014/main" id="{3164F8B3-C7DC-7D4F-898A-5AAE91593D39}"/>
              </a:ext>
            </a:extLst>
          </p:cNvPr>
          <p:cNvSpPr/>
          <p:nvPr/>
        </p:nvSpPr>
        <p:spPr bwMode="auto">
          <a:xfrm>
            <a:off x="468000" y="6588000"/>
            <a:ext cx="3671999" cy="215444"/>
          </a:xfrm>
          <a:prstGeom prst="rect">
            <a:avLst/>
          </a:prstGeom>
        </p:spPr>
        <p:txBody>
          <a:bodyPr>
            <a:spAutoFit/>
          </a:bodyPr>
          <a:lstStyle/>
          <a:p>
            <a:pPr rtl="0"/>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bwMode="auto">
        <a:xfrm>
          <a:off x="0" y="0"/>
          <a:ext cx="0" cy="0"/>
          <a:chOff x="0" y="0"/>
          <a:chExt cx="0" cy="0"/>
        </a:xfrm>
      </p:grpSpPr>
      <p:sp>
        <p:nvSpPr>
          <p:cNvPr id="2053534334" name="Untertitel 6"/>
          <p:cNvSpPr txBox="1"/>
          <p:nvPr/>
        </p:nvSpPr>
        <p:spPr bwMode="auto">
          <a:xfrm>
            <a:off x="4070350" y="371475"/>
            <a:ext cx="8121650" cy="5651499"/>
          </a:xfrm>
          <a:prstGeom prst="rect">
            <a:avLst/>
          </a:prstGeom>
        </p:spPr>
        <p:txBody>
          <a:bodyPr vert="horz" lIns="0" tIns="0" rIns="0" bIns="0" rtlCol="0" anchor="ctr">
            <a:noAutofit/>
          </a:bodyPr>
          <a:lstStyle>
            <a:lvl1pPr marL="0" indent="0" algn="l" defTabSz="914400">
              <a:lnSpc>
                <a:spcPct val="109000"/>
              </a:lnSpc>
              <a:spcBef>
                <a:spcPts val="0"/>
              </a:spcBef>
              <a:buFont typeface="+mj-lt"/>
              <a:buNone/>
              <a:defRPr sz="2100" b="0" i="0" spc="-9">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a:spcAft>
                <a:spcPts val="2399"/>
              </a:spcAft>
              <a:defRPr/>
            </a:pPr>
            <a:r>
              <a:rPr lang="de-CH" sz="6000" b="1">
                <a:solidFill>
                  <a:schemeClr val="bg1"/>
                </a:solidFill>
                <a:latin typeface="Calibri"/>
                <a:cs typeface="Calibri"/>
              </a:rPr>
              <a:t>quality@senesuisse.ch</a:t>
            </a:r>
            <a:endParaRPr/>
          </a:p>
        </p:txBody>
      </p:sp>
      <p:sp>
        <p:nvSpPr>
          <p:cNvPr id="1973788422" name="Oval 3"/>
          <p:cNvSpPr/>
          <p:nvPr/>
        </p:nvSpPr>
        <p:spPr bwMode="auto">
          <a:xfrm>
            <a:off x="409574" y="1816412"/>
            <a:ext cx="2761412" cy="2761411"/>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sp>
        <p:nvSpPr>
          <p:cNvPr id="597129252" name="Textfeld 4"/>
          <p:cNvSpPr txBox="1"/>
          <p:nvPr/>
        </p:nvSpPr>
        <p:spPr bwMode="auto">
          <a:xfrm rot="21204709">
            <a:off x="320977" y="2550787"/>
            <a:ext cx="2938604" cy="1292661"/>
          </a:xfrm>
          <a:prstGeom prst="rect">
            <a:avLst/>
          </a:prstGeom>
          <a:noFill/>
        </p:spPr>
        <p:txBody>
          <a:bodyPr wrap="square" lIns="0" tIns="0" rIns="0" bIns="0" anchor="ctr" anchorCtr="0">
            <a:spAutoFit/>
          </a:bodyPr>
          <a:lstStyle/>
          <a:p>
            <a:pPr algn="ctr">
              <a:defRPr/>
            </a:pPr>
            <a:r>
              <a:rPr lang="de-DE" sz="2800">
                <a:latin typeface="Calibri"/>
                <a:ea typeface="Roboto"/>
              </a:rPr>
              <a:t>Fragen? </a:t>
            </a:r>
            <a:br>
              <a:rPr lang="de-DE" sz="2800">
                <a:latin typeface="Calibri"/>
                <a:ea typeface="Roboto"/>
              </a:rPr>
            </a:br>
            <a:r>
              <a:rPr lang="de-DE" sz="2800">
                <a:latin typeface="Calibri"/>
                <a:ea typeface="Roboto"/>
              </a:rPr>
              <a:t>Bemerkungen? </a:t>
            </a:r>
            <a:br>
              <a:rPr lang="de-DE" sz="2800">
                <a:latin typeface="Calibri"/>
                <a:ea typeface="Roboto"/>
              </a:rPr>
            </a:br>
            <a:r>
              <a:rPr lang="de-DE" sz="2800">
                <a:latin typeface="Calibri"/>
                <a:ea typeface="Roboto"/>
              </a:rPr>
              <a:t>Hinweise?</a:t>
            </a:r>
            <a:endParaRPr/>
          </a:p>
        </p:txBody>
      </p:sp>
      <p:sp>
        <p:nvSpPr>
          <p:cNvPr id="5" name="Rechteck 4">
            <a:extLst>
              <a:ext uri="{FF2B5EF4-FFF2-40B4-BE49-F238E27FC236}">
                <a16:creationId xmlns:a16="http://schemas.microsoft.com/office/drawing/2014/main" id="{72E27F5D-D995-964B-B4E3-E90571C6E4DA}"/>
              </a:ext>
            </a:extLst>
          </p:cNvPr>
          <p:cNvSpPr/>
          <p:nvPr/>
        </p:nvSpPr>
        <p:spPr bwMode="auto">
          <a:xfrm>
            <a:off x="468000" y="6588000"/>
            <a:ext cx="3671999" cy="215444"/>
          </a:xfrm>
          <a:prstGeom prst="rect">
            <a:avLst/>
          </a:prstGeom>
        </p:spPr>
        <p:txBody>
          <a:bodyPr>
            <a:spAutoFit/>
          </a:bodyPr>
          <a:lstStyle/>
          <a:p>
            <a:pPr rtl="0"/>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Herzlichen Dank.</a:t>
            </a:r>
            <a:endParaRPr/>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pic>
        <p:nvPicPr>
          <p:cNvPr id="3" name="Grafik 2" descr="Bogen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955963" y="2412228"/>
            <a:ext cx="1662545" cy="1662545"/>
          </a:xfrm>
          <a:prstGeom prst="rect">
            <a:avLst/>
          </a:prstGeom>
        </p:spPr>
      </p:pic>
      <p:sp>
        <p:nvSpPr>
          <p:cNvPr id="2"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algn="l" defTabSz="914400" rtl="0">
              <a:defRPr/>
            </a:pPr>
            <a:endParaRPr lang="de-CH" sz="800" dirty="0">
              <a:solidFill>
                <a:schemeClr val="bg1"/>
              </a:solidFill>
              <a:latin typeface="Calibri"/>
              <a:ea typeface="Roboto"/>
              <a:cs typeface="Calibri"/>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32</a:t>
            </a:fld>
            <a:endParaRPr lang="de-CH" sz="800">
              <a:solidFill>
                <a:schemeClr val="bg1"/>
              </a:solidFill>
              <a:ea typeface="Roboto"/>
            </a:endParaRPr>
          </a:p>
        </p:txBody>
      </p:sp>
      <p:sp>
        <p:nvSpPr>
          <p:cNvPr id="8" name="Rechteck 7">
            <a:extLst>
              <a:ext uri="{FF2B5EF4-FFF2-40B4-BE49-F238E27FC236}">
                <a16:creationId xmlns:a16="http://schemas.microsoft.com/office/drawing/2014/main" id="{EE7E69FF-30CF-3141-9006-79392B5EBD63}"/>
              </a:ext>
            </a:extLst>
          </p:cNvPr>
          <p:cNvSpPr/>
          <p:nvPr/>
        </p:nvSpPr>
        <p:spPr bwMode="auto">
          <a:xfrm>
            <a:off x="468000" y="6588000"/>
            <a:ext cx="3671999" cy="215444"/>
          </a:xfrm>
          <a:prstGeom prst="rect">
            <a:avLst/>
          </a:prstGeom>
        </p:spPr>
        <p:txBody>
          <a:bodyPr>
            <a:spAutoFit/>
          </a:bodyPr>
          <a:lstStyle/>
          <a:p>
            <a:pPr rtl="0"/>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Quellen</a:t>
            </a:r>
            <a:endParaRPr/>
          </a:p>
        </p:txBody>
      </p:sp>
      <p:sp>
        <p:nvSpPr>
          <p:cNvPr id="4" name="Textfeld 3"/>
          <p:cNvSpPr txBox="1"/>
          <p:nvPr/>
        </p:nvSpPr>
        <p:spPr bwMode="auto">
          <a:xfrm>
            <a:off x="464930" y="1074509"/>
            <a:ext cx="11096625" cy="4708981"/>
          </a:xfrm>
          <a:prstGeom prst="rect">
            <a:avLst/>
          </a:prstGeom>
          <a:noFill/>
        </p:spPr>
        <p:txBody>
          <a:bodyPr wrap="square" lIns="0" tIns="0" rIns="0" bIns="0" rtlCol="0">
            <a:spAutoFit/>
          </a:bodyPr>
          <a:lstStyle/>
          <a:p>
            <a:pPr marL="927100" indent="-952500">
              <a:defRPr/>
            </a:pPr>
            <a:r>
              <a:rPr lang="de-CH" dirty="0">
                <a:latin typeface="Calibri"/>
                <a:ea typeface="Calibri"/>
                <a:cs typeface="Calibri"/>
              </a:rPr>
              <a:t>ARTISET, CURAVIVA, </a:t>
            </a:r>
            <a:r>
              <a:rPr lang="de-CH" dirty="0" err="1">
                <a:latin typeface="Calibri"/>
                <a:ea typeface="Calibri"/>
                <a:cs typeface="Calibri"/>
              </a:rPr>
              <a:t>senesuisse</a:t>
            </a:r>
            <a:r>
              <a:rPr lang="de-CH" dirty="0">
                <a:latin typeface="Calibri"/>
                <a:ea typeface="Calibri"/>
                <a:cs typeface="Calibri"/>
              </a:rPr>
              <a:t>. Faktenblatt: Medizinischer Qualitätsindikator «Dekubitus» für die stationäre Langzeitpflege. ARTISET, CURAVIVA, </a:t>
            </a:r>
            <a:r>
              <a:rPr lang="de-CH" dirty="0" err="1">
                <a:latin typeface="Calibri"/>
                <a:ea typeface="Calibri"/>
                <a:cs typeface="Calibri"/>
              </a:rPr>
              <a:t>senesuisse</a:t>
            </a:r>
            <a:r>
              <a:rPr lang="de-CH" dirty="0">
                <a:latin typeface="Calibri"/>
                <a:ea typeface="Calibri"/>
                <a:cs typeface="Calibri"/>
              </a:rPr>
              <a:t>; 2025. </a:t>
            </a:r>
            <a:r>
              <a:rPr lang="de-CH" sz="1800" dirty="0">
                <a:latin typeface="Calibri"/>
                <a:ea typeface="Calibri"/>
                <a:cs typeface="Calibri"/>
              </a:rPr>
              <a:t>Online: </a:t>
            </a:r>
            <a:r>
              <a:rPr lang="de-CH" sz="1800" u="sng" dirty="0">
                <a:latin typeface="Calibri"/>
                <a:ea typeface="Calibri"/>
                <a:cs typeface="Calibri"/>
                <a:hlinkClick r:id="rId3" tooltip="http://www.artiset.ch/pflegequalitaet"/>
              </a:rPr>
              <a:t>www.artiset.ch/pflegequalitaet</a:t>
            </a:r>
            <a:r>
              <a:rPr lang="de-CH" sz="1800" dirty="0">
                <a:latin typeface="Calibri"/>
                <a:ea typeface="Calibri"/>
                <a:cs typeface="Calibri"/>
              </a:rPr>
              <a:t> </a:t>
            </a:r>
            <a:endParaRPr lang="de-CH" dirty="0">
              <a:latin typeface="Calibri"/>
              <a:ea typeface="Calibri"/>
              <a:cs typeface="Calibri"/>
            </a:endParaRPr>
          </a:p>
          <a:p>
            <a:pPr marL="432000" indent="-457200">
              <a:defRPr/>
            </a:pPr>
            <a:r>
              <a:rPr lang="en-US" sz="1800" dirty="0">
                <a:latin typeface="Calibri"/>
                <a:ea typeface="Calibri"/>
                <a:cs typeface="Calibri"/>
              </a:rPr>
              <a:t>Courvoisier DS, Righi L, </a:t>
            </a:r>
            <a:r>
              <a:rPr lang="en-US" sz="1800" dirty="0" err="1">
                <a:latin typeface="Calibri"/>
                <a:ea typeface="Calibri"/>
                <a:cs typeface="Calibri"/>
              </a:rPr>
              <a:t>Béné</a:t>
            </a:r>
            <a:r>
              <a:rPr lang="en-US" sz="1800" dirty="0">
                <a:latin typeface="Calibri"/>
                <a:ea typeface="Calibri"/>
                <a:cs typeface="Calibri"/>
              </a:rPr>
              <a:t> N, Rae AC, Chopard P. Variation in pressure ulcer prevalence and prevention in nursing homes: A multicenter study. Appl Nurs Res. 2018;42:45-50.</a:t>
            </a:r>
            <a:endParaRPr dirty="0"/>
          </a:p>
          <a:p>
            <a:pPr marL="432000" indent="-457200">
              <a:defRPr/>
            </a:pPr>
            <a:r>
              <a:rPr lang="de-CH" sz="1800" dirty="0">
                <a:latin typeface="Calibri"/>
                <a:ea typeface="Calibri"/>
                <a:cs typeface="Calibri"/>
              </a:rPr>
              <a:t>European </a:t>
            </a:r>
            <a:r>
              <a:rPr lang="de-CH" sz="1800" dirty="0" err="1">
                <a:latin typeface="Calibri"/>
                <a:ea typeface="Calibri"/>
                <a:cs typeface="Calibri"/>
              </a:rPr>
              <a:t>Pressure</a:t>
            </a:r>
            <a:r>
              <a:rPr lang="de-CH" sz="1800" dirty="0">
                <a:latin typeface="Calibri"/>
                <a:ea typeface="Calibri"/>
                <a:cs typeface="Calibri"/>
              </a:rPr>
              <a:t> </a:t>
            </a:r>
            <a:r>
              <a:rPr lang="de-CH" sz="1800" dirty="0" err="1">
                <a:latin typeface="Calibri"/>
                <a:ea typeface="Calibri"/>
                <a:cs typeface="Calibri"/>
              </a:rPr>
              <a:t>Ulcer</a:t>
            </a:r>
            <a:r>
              <a:rPr lang="de-CH" sz="1800" dirty="0">
                <a:latin typeface="Calibri"/>
                <a:ea typeface="Calibri"/>
                <a:cs typeface="Calibri"/>
              </a:rPr>
              <a:t> Advisory Panel (EPUAP), National </a:t>
            </a:r>
            <a:r>
              <a:rPr lang="de-CH" sz="1800" dirty="0" err="1">
                <a:latin typeface="Calibri"/>
                <a:ea typeface="Calibri"/>
                <a:cs typeface="Calibri"/>
              </a:rPr>
              <a:t>Pressure</a:t>
            </a:r>
            <a:r>
              <a:rPr lang="de-CH" sz="1800" dirty="0">
                <a:latin typeface="Calibri"/>
                <a:ea typeface="Calibri"/>
                <a:cs typeface="Calibri"/>
              </a:rPr>
              <a:t> </a:t>
            </a:r>
            <a:r>
              <a:rPr lang="de-CH" sz="1800" dirty="0" err="1">
                <a:latin typeface="Calibri"/>
                <a:ea typeface="Calibri"/>
                <a:cs typeface="Calibri"/>
              </a:rPr>
              <a:t>Injury</a:t>
            </a:r>
            <a:r>
              <a:rPr lang="de-CH" sz="1800" dirty="0">
                <a:latin typeface="Calibri"/>
                <a:ea typeface="Calibri"/>
                <a:cs typeface="Calibri"/>
              </a:rPr>
              <a:t> Advisory Panel (NPIAP), Pan Pacific </a:t>
            </a:r>
            <a:r>
              <a:rPr lang="de-CH" sz="1800" dirty="0" err="1">
                <a:latin typeface="Calibri"/>
                <a:ea typeface="Calibri"/>
                <a:cs typeface="Calibri"/>
              </a:rPr>
              <a:t>Pressure</a:t>
            </a:r>
            <a:r>
              <a:rPr lang="de-CH" sz="1800" dirty="0">
                <a:latin typeface="Calibri"/>
                <a:ea typeface="Calibri"/>
                <a:cs typeface="Calibri"/>
              </a:rPr>
              <a:t> </a:t>
            </a:r>
            <a:r>
              <a:rPr lang="de-CH" sz="1800" dirty="0" err="1">
                <a:latin typeface="Calibri"/>
                <a:ea typeface="Calibri"/>
                <a:cs typeface="Calibri"/>
              </a:rPr>
              <a:t>Injury</a:t>
            </a:r>
            <a:r>
              <a:rPr lang="de-CH" sz="1800" dirty="0">
                <a:latin typeface="Calibri"/>
                <a:ea typeface="Calibri"/>
                <a:cs typeface="Calibri"/>
              </a:rPr>
              <a:t> Alliance (PPPIA). </a:t>
            </a:r>
            <a:r>
              <a:rPr lang="de-CH" sz="1800" dirty="0" err="1">
                <a:latin typeface="Calibri"/>
                <a:ea typeface="Calibri"/>
                <a:cs typeface="Calibri"/>
              </a:rPr>
              <a:t>Prevention</a:t>
            </a:r>
            <a:r>
              <a:rPr lang="de-CH" sz="1800" dirty="0">
                <a:latin typeface="Calibri"/>
                <a:ea typeface="Calibri"/>
                <a:cs typeface="Calibri"/>
              </a:rPr>
              <a:t> and Treatment </a:t>
            </a:r>
            <a:r>
              <a:rPr lang="de-CH" sz="1800" dirty="0" err="1">
                <a:latin typeface="Calibri"/>
                <a:ea typeface="Calibri"/>
                <a:cs typeface="Calibri"/>
              </a:rPr>
              <a:t>of</a:t>
            </a:r>
            <a:r>
              <a:rPr lang="de-CH" sz="1800" dirty="0">
                <a:latin typeface="Calibri"/>
                <a:ea typeface="Calibri"/>
                <a:cs typeface="Calibri"/>
              </a:rPr>
              <a:t> </a:t>
            </a:r>
            <a:r>
              <a:rPr lang="de-CH" sz="1800" dirty="0" err="1">
                <a:latin typeface="Calibri"/>
                <a:ea typeface="Calibri"/>
                <a:cs typeface="Calibri"/>
              </a:rPr>
              <a:t>Pressure</a:t>
            </a:r>
            <a:r>
              <a:rPr lang="de-CH" sz="1800" dirty="0">
                <a:latin typeface="Calibri"/>
                <a:ea typeface="Calibri"/>
                <a:cs typeface="Calibri"/>
              </a:rPr>
              <a:t> </a:t>
            </a:r>
            <a:r>
              <a:rPr lang="de-CH" sz="1800" dirty="0" err="1">
                <a:latin typeface="Calibri"/>
                <a:ea typeface="Calibri"/>
                <a:cs typeface="Calibri"/>
              </a:rPr>
              <a:t>Ulcers</a:t>
            </a:r>
            <a:r>
              <a:rPr lang="de-CH" sz="1800" dirty="0">
                <a:latin typeface="Calibri"/>
                <a:ea typeface="Calibri"/>
                <a:cs typeface="Calibri"/>
              </a:rPr>
              <a:t>/</a:t>
            </a:r>
            <a:r>
              <a:rPr lang="de-CH" sz="1800" dirty="0" err="1">
                <a:latin typeface="Calibri"/>
                <a:ea typeface="Calibri"/>
                <a:cs typeface="Calibri"/>
              </a:rPr>
              <a:t>Injuries</a:t>
            </a:r>
            <a:r>
              <a:rPr lang="de-CH" sz="1800" dirty="0">
                <a:latin typeface="Calibri"/>
                <a:ea typeface="Calibri"/>
                <a:cs typeface="Calibri"/>
              </a:rPr>
              <a:t>: Quick Reference Guide. </a:t>
            </a:r>
            <a:r>
              <a:rPr lang="de-DE" sz="1800" dirty="0">
                <a:latin typeface="Calibri"/>
                <a:ea typeface="Calibri"/>
                <a:cs typeface="Calibri"/>
              </a:rPr>
              <a:t>2019</a:t>
            </a:r>
            <a:endParaRPr lang="en-US" sz="1800" dirty="0">
              <a:latin typeface="Calibri"/>
              <a:ea typeface="Calibri"/>
              <a:cs typeface="Calibri"/>
            </a:endParaRPr>
          </a:p>
          <a:p>
            <a:pPr marL="432000" indent="-457200">
              <a:defRPr/>
            </a:pPr>
            <a:r>
              <a:rPr lang="de-CH" sz="1800" dirty="0">
                <a:latin typeface="Calibri"/>
                <a:ea typeface="Calibri"/>
                <a:cs typeface="Calibri"/>
              </a:rPr>
              <a:t>Morris JN, Fries BE, Mehr DR, Hawes C, Phillips C, Mor V, et al. MDS </a:t>
            </a:r>
            <a:r>
              <a:rPr lang="de-CH" sz="1800" dirty="0" err="1">
                <a:latin typeface="Calibri"/>
                <a:ea typeface="Calibri"/>
                <a:cs typeface="Calibri"/>
              </a:rPr>
              <a:t>Cognitive</a:t>
            </a:r>
            <a:r>
              <a:rPr lang="de-CH" sz="1800" dirty="0">
                <a:latin typeface="Calibri"/>
                <a:ea typeface="Calibri"/>
                <a:cs typeface="Calibri"/>
              </a:rPr>
              <a:t> Performance </a:t>
            </a:r>
            <a:r>
              <a:rPr lang="de-CH" sz="1800" dirty="0" err="1">
                <a:latin typeface="Calibri"/>
                <a:ea typeface="Calibri"/>
                <a:cs typeface="Calibri"/>
              </a:rPr>
              <a:t>Scale</a:t>
            </a:r>
            <a:r>
              <a:rPr lang="de-CH" sz="1800" dirty="0">
                <a:latin typeface="Calibri"/>
                <a:ea typeface="Calibri"/>
                <a:cs typeface="Calibri"/>
              </a:rPr>
              <a:t>©. Journal </a:t>
            </a:r>
            <a:r>
              <a:rPr lang="de-CH" sz="1800" dirty="0" err="1">
                <a:latin typeface="Calibri"/>
                <a:ea typeface="Calibri"/>
                <a:cs typeface="Calibri"/>
              </a:rPr>
              <a:t>of</a:t>
            </a:r>
            <a:r>
              <a:rPr lang="de-CH" sz="1800" dirty="0">
                <a:latin typeface="Calibri"/>
                <a:ea typeface="Calibri"/>
                <a:cs typeface="Calibri"/>
              </a:rPr>
              <a:t> </a:t>
            </a:r>
            <a:r>
              <a:rPr lang="de-CH" sz="1800" dirty="0" err="1">
                <a:latin typeface="Calibri"/>
                <a:ea typeface="Calibri"/>
                <a:cs typeface="Calibri"/>
              </a:rPr>
              <a:t>Gerontology</a:t>
            </a:r>
            <a:r>
              <a:rPr lang="de-CH" sz="1800" dirty="0">
                <a:latin typeface="Calibri"/>
                <a:ea typeface="Calibri"/>
                <a:cs typeface="Calibri"/>
              </a:rPr>
              <a:t>. 1994;49(4):M174-M82.</a:t>
            </a:r>
            <a:endParaRPr dirty="0"/>
          </a:p>
          <a:p>
            <a:pPr marL="432000" indent="-457200">
              <a:defRPr/>
            </a:pPr>
            <a:r>
              <a:rPr lang="en-US" sz="1800" dirty="0" err="1">
                <a:latin typeface="Calibri"/>
                <a:ea typeface="Calibri"/>
                <a:cs typeface="Calibri"/>
              </a:rPr>
              <a:t>Sugathapala</a:t>
            </a:r>
            <a:r>
              <a:rPr lang="en-US" sz="1800" dirty="0">
                <a:latin typeface="Calibri"/>
                <a:ea typeface="Calibri"/>
                <a:cs typeface="Calibri"/>
              </a:rPr>
              <a:t> R, Latimer S, Balasuriya A, </a:t>
            </a:r>
            <a:r>
              <a:rPr lang="en-US" sz="1800" dirty="0" err="1">
                <a:latin typeface="Calibri"/>
                <a:ea typeface="Calibri"/>
                <a:cs typeface="Calibri"/>
              </a:rPr>
              <a:t>Chaboyer</a:t>
            </a:r>
            <a:r>
              <a:rPr lang="en-US" sz="1800" dirty="0">
                <a:latin typeface="Calibri"/>
                <a:ea typeface="Calibri"/>
                <a:cs typeface="Calibri"/>
              </a:rPr>
              <a:t> W, </a:t>
            </a:r>
            <a:r>
              <a:rPr lang="en-US" sz="1800" dirty="0" err="1">
                <a:latin typeface="Calibri"/>
                <a:ea typeface="Calibri"/>
                <a:cs typeface="Calibri"/>
              </a:rPr>
              <a:t>Thalib</a:t>
            </a:r>
            <a:r>
              <a:rPr lang="en-US" sz="1800" dirty="0">
                <a:latin typeface="Calibri"/>
                <a:ea typeface="Calibri"/>
                <a:cs typeface="Calibri"/>
              </a:rPr>
              <a:t> L, Gillespie BM. Prevalence and incidence of pressure injuries among older people living in nursing homes: A systematic review and meta-analysis. Int J Nurs Stud. 2023;148:104605.</a:t>
            </a:r>
            <a:endParaRPr dirty="0"/>
          </a:p>
          <a:p>
            <a:pPr marL="432000" indent="-457200">
              <a:defRPr/>
            </a:pPr>
            <a:r>
              <a:rPr lang="en-US" sz="1800" dirty="0">
                <a:latin typeface="Calibri"/>
                <a:ea typeface="Calibri"/>
                <a:cs typeface="Calibri"/>
              </a:rPr>
              <a:t>Zúñiga F, </a:t>
            </a:r>
            <a:r>
              <a:rPr lang="en-US" sz="1800" dirty="0" err="1">
                <a:latin typeface="Calibri"/>
                <a:ea typeface="Calibri"/>
                <a:cs typeface="Calibri"/>
              </a:rPr>
              <a:t>Ausserhofer</a:t>
            </a:r>
            <a:r>
              <a:rPr lang="en-US" sz="1800" dirty="0">
                <a:latin typeface="Calibri"/>
                <a:ea typeface="Calibri"/>
                <a:cs typeface="Calibri"/>
              </a:rPr>
              <a:t> D, </a:t>
            </a:r>
            <a:r>
              <a:rPr lang="en-US" sz="1800" dirty="0" err="1">
                <a:latin typeface="Calibri"/>
                <a:ea typeface="Calibri"/>
                <a:cs typeface="Calibri"/>
              </a:rPr>
              <a:t>Serdaly</a:t>
            </a:r>
            <a:r>
              <a:rPr lang="en-US" sz="1800" dirty="0">
                <a:latin typeface="Calibri"/>
                <a:ea typeface="Calibri"/>
                <a:cs typeface="Calibri"/>
              </a:rPr>
              <a:t> C, Bassal C, De </a:t>
            </a:r>
            <a:r>
              <a:rPr lang="en-US" sz="1800" dirty="0" err="1">
                <a:latin typeface="Calibri"/>
                <a:ea typeface="Calibri"/>
                <a:cs typeface="Calibri"/>
              </a:rPr>
              <a:t>Geest</a:t>
            </a:r>
            <a:r>
              <a:rPr lang="en-US" sz="1800" dirty="0">
                <a:latin typeface="Calibri"/>
                <a:ea typeface="Calibri"/>
                <a:cs typeface="Calibri"/>
              </a:rPr>
              <a:t> S, Schwendimann R. </a:t>
            </a:r>
            <a:r>
              <a:rPr lang="de-DE" sz="1800" dirty="0">
                <a:latin typeface="Calibri"/>
                <a:ea typeface="Calibri"/>
                <a:cs typeface="Calibri"/>
              </a:rPr>
              <a:t>Schlussbericht zur Befragung des Pflege- und Betreuungspersonal in Alters- und Pflegeinstitutionen der Schweiz. </a:t>
            </a:r>
            <a:r>
              <a:rPr lang="en-US" sz="1800" dirty="0">
                <a:latin typeface="Calibri"/>
                <a:ea typeface="Calibri"/>
                <a:cs typeface="Calibri"/>
              </a:rPr>
              <a:t>Universität Basel; 2013.</a:t>
            </a:r>
            <a:r>
              <a:rPr lang="de-CH" dirty="0">
                <a:latin typeface="Calibri"/>
                <a:ea typeface="Calibri"/>
                <a:cs typeface="Calibri"/>
              </a:rPr>
              <a:t> Herunterladbar unter</a:t>
            </a:r>
            <a:r>
              <a:rPr lang="fr-CH" sz="1800" dirty="0">
                <a:latin typeface="Calibri"/>
                <a:ea typeface="Calibri"/>
                <a:cs typeface="Calibri"/>
              </a:rPr>
              <a:t>: </a:t>
            </a:r>
            <a:r>
              <a:rPr lang="fr-CH" u="sng" dirty="0">
                <a:ea typeface="Calibri"/>
                <a:cs typeface="Calibri"/>
                <a:hlinkClick r:id="rId4" tooltip="https://shurp.unibas.ch/shurp-votraege-publikationen/"/>
              </a:rPr>
              <a:t>https://shurp.unibas.ch/shurp-votraege-publikationen/</a:t>
            </a:r>
            <a:r>
              <a:rPr lang="fr-CH" u="sng" dirty="0">
                <a:ea typeface="Calibri"/>
                <a:cs typeface="Calibri"/>
              </a:rPr>
              <a:t>.</a:t>
            </a:r>
            <a:endParaRPr dirty="0"/>
          </a:p>
          <a:p>
            <a:pPr indent="-457200">
              <a:defRPr/>
            </a:pPr>
            <a:endParaRPr lang="de-CH" dirty="0">
              <a:latin typeface="Calibri"/>
              <a:cs typeface="Calibri"/>
            </a:endParaRPr>
          </a:p>
          <a:p>
            <a:pPr indent="-457200">
              <a:defRPr/>
            </a:pPr>
            <a:endParaRPr lang="de-CH" dirty="0">
              <a:latin typeface="Calibri"/>
              <a:cs typeface="Calibri"/>
            </a:endParaRPr>
          </a:p>
        </p:txBody>
      </p:sp>
      <p:sp>
        <p:nvSpPr>
          <p:cNvPr id="5" name="Rechteck 4">
            <a:extLst>
              <a:ext uri="{FF2B5EF4-FFF2-40B4-BE49-F238E27FC236}">
                <a16:creationId xmlns:a16="http://schemas.microsoft.com/office/drawing/2014/main" id="{33ED7B4B-F240-8A4A-9524-E7F290C1BEEB}"/>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a:t>Bilder und Grafiken</a:t>
            </a:r>
            <a:endParaRPr/>
          </a:p>
        </p:txBody>
      </p:sp>
      <p:sp>
        <p:nvSpPr>
          <p:cNvPr id="4" name="Textfeld 3"/>
          <p:cNvSpPr txBox="1"/>
          <p:nvPr/>
        </p:nvSpPr>
        <p:spPr bwMode="auto">
          <a:xfrm>
            <a:off x="464930" y="1074509"/>
            <a:ext cx="11096625" cy="2215991"/>
          </a:xfrm>
          <a:prstGeom prst="rect">
            <a:avLst/>
          </a:prstGeom>
          <a:noFill/>
        </p:spPr>
        <p:txBody>
          <a:bodyPr wrap="square" lIns="0" tIns="0" rIns="0" bIns="0" rtlCol="0">
            <a:spAutoFit/>
          </a:bodyPr>
          <a:lstStyle/>
          <a:p>
            <a:pPr marL="457200" indent="-457200">
              <a:defRPr/>
            </a:pPr>
            <a:r>
              <a:rPr lang="fr-CH" dirty="0" err="1">
                <a:latin typeface="Calibri"/>
                <a:ea typeface="Calibri"/>
                <a:cs typeface="Calibri"/>
              </a:rPr>
              <a:t>European</a:t>
            </a:r>
            <a:r>
              <a:rPr lang="fr-CH" dirty="0">
                <a:latin typeface="Calibri"/>
                <a:ea typeface="Calibri"/>
                <a:cs typeface="Calibri"/>
              </a:rPr>
              <a:t> Pressure </a:t>
            </a:r>
            <a:r>
              <a:rPr lang="fr-CH" dirty="0" err="1">
                <a:latin typeface="Calibri"/>
                <a:ea typeface="Calibri"/>
                <a:cs typeface="Calibri"/>
              </a:rPr>
              <a:t>Ulcer</a:t>
            </a:r>
            <a:r>
              <a:rPr lang="fr-CH" dirty="0">
                <a:latin typeface="Calibri"/>
                <a:ea typeface="Calibri"/>
                <a:cs typeface="Calibri"/>
              </a:rPr>
              <a:t> Advisory Panel (EPUAP), National Pressure </a:t>
            </a:r>
            <a:r>
              <a:rPr lang="fr-CH" dirty="0" err="1">
                <a:latin typeface="Calibri"/>
                <a:ea typeface="Calibri"/>
                <a:cs typeface="Calibri"/>
              </a:rPr>
              <a:t>Injury</a:t>
            </a:r>
            <a:r>
              <a:rPr lang="fr-CH" dirty="0">
                <a:latin typeface="Calibri"/>
                <a:ea typeface="Calibri"/>
                <a:cs typeface="Calibri"/>
              </a:rPr>
              <a:t> Advisory Panel (NPIAP), Pan Pacific Pressure </a:t>
            </a:r>
            <a:r>
              <a:rPr lang="fr-CH" dirty="0" err="1">
                <a:latin typeface="Calibri"/>
                <a:ea typeface="Calibri"/>
                <a:cs typeface="Calibri"/>
              </a:rPr>
              <a:t>Injury</a:t>
            </a:r>
            <a:r>
              <a:rPr lang="fr-CH" dirty="0">
                <a:latin typeface="Calibri"/>
                <a:ea typeface="Calibri"/>
                <a:cs typeface="Calibri"/>
              </a:rPr>
              <a:t> Alliance (PPIA). Prevention and </a:t>
            </a:r>
            <a:r>
              <a:rPr lang="fr-CH" dirty="0" err="1">
                <a:latin typeface="Calibri"/>
                <a:ea typeface="Calibri"/>
                <a:cs typeface="Calibri"/>
              </a:rPr>
              <a:t>treatment</a:t>
            </a:r>
            <a:r>
              <a:rPr lang="fr-CH" dirty="0">
                <a:latin typeface="Calibri"/>
                <a:ea typeface="Calibri"/>
                <a:cs typeface="Calibri"/>
              </a:rPr>
              <a:t> of pressure </a:t>
            </a:r>
            <a:r>
              <a:rPr lang="fr-CH" dirty="0" err="1">
                <a:latin typeface="Calibri"/>
                <a:ea typeface="Calibri"/>
                <a:cs typeface="Calibri"/>
              </a:rPr>
              <a:t>ulcers</a:t>
            </a:r>
            <a:r>
              <a:rPr lang="fr-CH" dirty="0">
                <a:latin typeface="Calibri"/>
                <a:ea typeface="Calibri"/>
                <a:cs typeface="Calibri"/>
              </a:rPr>
              <a:t>/injuries: </a:t>
            </a:r>
            <a:r>
              <a:rPr lang="fr-CH" dirty="0" err="1">
                <a:latin typeface="Calibri"/>
                <a:ea typeface="Calibri"/>
                <a:cs typeface="Calibri"/>
              </a:rPr>
              <a:t>clinical</a:t>
            </a:r>
            <a:r>
              <a:rPr lang="fr-CH" dirty="0">
                <a:latin typeface="Calibri"/>
                <a:ea typeface="Calibri"/>
                <a:cs typeface="Calibri"/>
              </a:rPr>
              <a:t> practice guideline. The International Guideline. 4th </a:t>
            </a:r>
            <a:r>
              <a:rPr lang="fr-CH" dirty="0" err="1">
                <a:latin typeface="Calibri"/>
                <a:ea typeface="Calibri"/>
                <a:cs typeface="Calibri"/>
              </a:rPr>
              <a:t>ed</a:t>
            </a:r>
            <a:r>
              <a:rPr lang="fr-CH" dirty="0">
                <a:latin typeface="Calibri"/>
                <a:ea typeface="Calibri"/>
                <a:cs typeface="Calibri"/>
              </a:rPr>
              <a:t>. </a:t>
            </a:r>
            <a:r>
              <a:rPr lang="fr-CH" dirty="0" err="1">
                <a:latin typeface="Calibri"/>
                <a:ea typeface="Calibri"/>
                <a:cs typeface="Calibri"/>
              </a:rPr>
              <a:t>Haesler</a:t>
            </a:r>
            <a:r>
              <a:rPr lang="fr-CH" dirty="0">
                <a:latin typeface="Calibri"/>
                <a:ea typeface="Calibri"/>
                <a:cs typeface="Calibri"/>
              </a:rPr>
              <a:t> E, editor. 2025. </a:t>
            </a:r>
            <a:r>
              <a:rPr lang="fr-CH" dirty="0" err="1">
                <a:latin typeface="Calibri"/>
                <a:ea typeface="Calibri"/>
                <a:cs typeface="Calibri"/>
              </a:rPr>
              <a:t>Herunterladbar</a:t>
            </a:r>
            <a:r>
              <a:rPr lang="fr-CH" dirty="0">
                <a:latin typeface="Calibri"/>
                <a:ea typeface="Calibri"/>
                <a:cs typeface="Calibri"/>
              </a:rPr>
              <a:t> </a:t>
            </a:r>
            <a:r>
              <a:rPr lang="fr-CH" dirty="0" err="1">
                <a:latin typeface="Calibri"/>
                <a:ea typeface="Calibri"/>
                <a:cs typeface="Calibri"/>
              </a:rPr>
              <a:t>unter</a:t>
            </a:r>
            <a:r>
              <a:rPr lang="fr-CH" dirty="0">
                <a:latin typeface="Calibri"/>
                <a:ea typeface="Calibri"/>
                <a:cs typeface="Calibri"/>
              </a:rPr>
              <a:t>: </a:t>
            </a:r>
            <a:r>
              <a:rPr lang="fr-CH" u="sng" dirty="0">
                <a:ea typeface="Calibri"/>
                <a:cs typeface="Calibri"/>
                <a:hlinkClick r:id="rId3" tooltip="https://internationalguideline.com/"/>
              </a:rPr>
              <a:t>https://internationalguideline.com</a:t>
            </a:r>
            <a:r>
              <a:rPr lang="fr-CH" dirty="0">
                <a:latin typeface="Calibri"/>
                <a:ea typeface="Calibri"/>
                <a:cs typeface="Calibri"/>
              </a:rPr>
              <a:t>.</a:t>
            </a:r>
            <a:endParaRPr dirty="0"/>
          </a:p>
          <a:p>
            <a:pPr marL="457200" indent="-457200">
              <a:defRPr/>
            </a:pPr>
            <a:r>
              <a:rPr lang="fr-CH" dirty="0" err="1">
                <a:latin typeface="Calibri"/>
                <a:ea typeface="Calibri"/>
                <a:cs typeface="Calibri"/>
              </a:rPr>
              <a:t>Lamers</a:t>
            </a:r>
            <a:r>
              <a:rPr lang="fr-CH" dirty="0">
                <a:latin typeface="Calibri"/>
                <a:ea typeface="Calibri"/>
                <a:cs typeface="Calibri"/>
              </a:rPr>
              <a:t> J. </a:t>
            </a:r>
            <a:r>
              <a:rPr lang="fr-CH" dirty="0" err="1">
                <a:latin typeface="Calibri"/>
                <a:ea typeface="Calibri"/>
                <a:cs typeface="Calibri"/>
              </a:rPr>
              <a:t>Infografiken</a:t>
            </a:r>
            <a:r>
              <a:rPr lang="fr-CH" dirty="0">
                <a:latin typeface="Calibri"/>
                <a:ea typeface="Calibri"/>
                <a:cs typeface="Calibri"/>
              </a:rPr>
              <a:t> </a:t>
            </a:r>
            <a:r>
              <a:rPr lang="fr-CH" dirty="0" err="1">
                <a:latin typeface="Calibri"/>
                <a:ea typeface="Calibri"/>
                <a:cs typeface="Calibri"/>
              </a:rPr>
              <a:t>zu</a:t>
            </a:r>
            <a:r>
              <a:rPr lang="fr-CH" dirty="0">
                <a:latin typeface="Calibri"/>
                <a:ea typeface="Calibri"/>
                <a:cs typeface="Calibri"/>
              </a:rPr>
              <a:t> </a:t>
            </a:r>
            <a:r>
              <a:rPr lang="fr-CH" dirty="0" err="1">
                <a:latin typeface="Calibri"/>
                <a:ea typeface="Calibri"/>
                <a:cs typeface="Calibri"/>
              </a:rPr>
              <a:t>Dekubituskategorien</a:t>
            </a:r>
            <a:r>
              <a:rPr lang="fr-CH" dirty="0">
                <a:latin typeface="Calibri"/>
                <a:ea typeface="Calibri"/>
                <a:cs typeface="Calibri"/>
              </a:rPr>
              <a:t> I–IV, </a:t>
            </a:r>
            <a:r>
              <a:rPr lang="fr-CH" dirty="0" err="1">
                <a:latin typeface="Calibri"/>
                <a:ea typeface="Calibri"/>
                <a:cs typeface="Calibri"/>
              </a:rPr>
              <a:t>nicht</a:t>
            </a:r>
            <a:r>
              <a:rPr lang="fr-CH" dirty="0">
                <a:latin typeface="Calibri"/>
                <a:ea typeface="Calibri"/>
                <a:cs typeface="Calibri"/>
              </a:rPr>
              <a:t> </a:t>
            </a:r>
            <a:r>
              <a:rPr lang="fr-CH" dirty="0" err="1">
                <a:latin typeface="Calibri"/>
                <a:ea typeface="Calibri"/>
                <a:cs typeface="Calibri"/>
              </a:rPr>
              <a:t>klassifizierbar</a:t>
            </a:r>
            <a:r>
              <a:rPr lang="fr-CH" dirty="0">
                <a:latin typeface="Calibri"/>
                <a:ea typeface="Calibri"/>
                <a:cs typeface="Calibri"/>
              </a:rPr>
              <a:t>, </a:t>
            </a:r>
            <a:r>
              <a:rPr lang="fr-CH" dirty="0" err="1">
                <a:latin typeface="Calibri"/>
                <a:ea typeface="Calibri"/>
                <a:cs typeface="Calibri"/>
              </a:rPr>
              <a:t>vermutete</a:t>
            </a:r>
            <a:r>
              <a:rPr lang="fr-CH" dirty="0">
                <a:latin typeface="Calibri"/>
                <a:ea typeface="Calibri"/>
                <a:cs typeface="Calibri"/>
              </a:rPr>
              <a:t> </a:t>
            </a:r>
            <a:r>
              <a:rPr lang="fr-CH" dirty="0" err="1">
                <a:latin typeface="Calibri"/>
                <a:ea typeface="Calibri"/>
                <a:cs typeface="Calibri"/>
              </a:rPr>
              <a:t>tiefe</a:t>
            </a:r>
            <a:r>
              <a:rPr lang="fr-CH" dirty="0">
                <a:latin typeface="Calibri"/>
                <a:ea typeface="Calibri"/>
                <a:cs typeface="Calibri"/>
              </a:rPr>
              <a:t> </a:t>
            </a:r>
            <a:r>
              <a:rPr lang="fr-CH" dirty="0" err="1">
                <a:latin typeface="Calibri"/>
                <a:ea typeface="Calibri"/>
                <a:cs typeface="Calibri"/>
              </a:rPr>
              <a:t>Schädigung</a:t>
            </a:r>
            <a:r>
              <a:rPr lang="fr-CH" dirty="0">
                <a:latin typeface="Calibri"/>
                <a:ea typeface="Calibri"/>
                <a:cs typeface="Calibri"/>
              </a:rPr>
              <a:t>. Quedlinburg: Initiative </a:t>
            </a:r>
            <a:r>
              <a:rPr lang="fr-CH" dirty="0" err="1">
                <a:latin typeface="Calibri"/>
                <a:ea typeface="Calibri"/>
                <a:cs typeface="Calibri"/>
              </a:rPr>
              <a:t>Chronische</a:t>
            </a:r>
            <a:r>
              <a:rPr lang="fr-CH" dirty="0">
                <a:latin typeface="Calibri"/>
                <a:ea typeface="Calibri"/>
                <a:cs typeface="Calibri"/>
              </a:rPr>
              <a:t> </a:t>
            </a:r>
            <a:r>
              <a:rPr lang="fr-CH" dirty="0" err="1">
                <a:latin typeface="Calibri"/>
                <a:ea typeface="Calibri"/>
                <a:cs typeface="Calibri"/>
              </a:rPr>
              <a:t>Wunden</a:t>
            </a:r>
            <a:r>
              <a:rPr lang="fr-CH" dirty="0">
                <a:latin typeface="Calibri"/>
                <a:ea typeface="Calibri"/>
                <a:cs typeface="Calibri"/>
              </a:rPr>
              <a:t> e. V. (ICW); </a:t>
            </a:r>
            <a:r>
              <a:rPr lang="fr-CH" dirty="0" err="1">
                <a:latin typeface="Calibri"/>
                <a:ea typeface="Calibri"/>
                <a:cs typeface="Calibri"/>
              </a:rPr>
              <a:t>o.J</a:t>
            </a:r>
            <a:r>
              <a:rPr lang="fr-CH" dirty="0">
                <a:latin typeface="Calibri"/>
                <a:ea typeface="Calibri"/>
                <a:cs typeface="Calibri"/>
              </a:rPr>
              <a:t>..</a:t>
            </a:r>
            <a:endParaRPr dirty="0"/>
          </a:p>
          <a:p>
            <a:pPr marL="457200" indent="-457200">
              <a:defRPr/>
            </a:pPr>
            <a:r>
              <a:rPr lang="fr-CH" dirty="0" err="1">
                <a:latin typeface="Calibri"/>
                <a:ea typeface="Calibri"/>
                <a:cs typeface="Calibri"/>
              </a:rPr>
              <a:t>Kantonsspital</a:t>
            </a:r>
            <a:r>
              <a:rPr lang="fr-CH" dirty="0">
                <a:latin typeface="Calibri"/>
                <a:ea typeface="Calibri"/>
                <a:cs typeface="Calibri"/>
              </a:rPr>
              <a:t> Baden. </a:t>
            </a:r>
            <a:r>
              <a:rPr lang="fr-CH" dirty="0" err="1">
                <a:latin typeface="Calibri"/>
                <a:ea typeface="Calibri"/>
                <a:cs typeface="Calibri"/>
              </a:rPr>
              <a:t>Klinisches</a:t>
            </a:r>
            <a:r>
              <a:rPr lang="fr-CH" dirty="0">
                <a:latin typeface="Calibri"/>
                <a:ea typeface="Calibri"/>
                <a:cs typeface="Calibri"/>
              </a:rPr>
              <a:t> </a:t>
            </a:r>
            <a:r>
              <a:rPr lang="fr-CH" dirty="0" err="1">
                <a:latin typeface="Calibri"/>
                <a:ea typeface="Calibri"/>
                <a:cs typeface="Calibri"/>
              </a:rPr>
              <a:t>Bildmaterial</a:t>
            </a:r>
            <a:r>
              <a:rPr lang="fr-CH" dirty="0">
                <a:latin typeface="Calibri"/>
                <a:ea typeface="Calibri"/>
                <a:cs typeface="Calibri"/>
              </a:rPr>
              <a:t>: </a:t>
            </a:r>
            <a:r>
              <a:rPr lang="fr-CH" dirty="0" err="1">
                <a:latin typeface="Calibri"/>
                <a:ea typeface="Calibri"/>
                <a:cs typeface="Calibri"/>
              </a:rPr>
              <a:t>Dekubituskategorien</a:t>
            </a:r>
            <a:r>
              <a:rPr lang="fr-CH" dirty="0">
                <a:latin typeface="Calibri"/>
                <a:ea typeface="Calibri"/>
                <a:cs typeface="Calibri"/>
              </a:rPr>
              <a:t> I–IV, </a:t>
            </a:r>
            <a:r>
              <a:rPr lang="fr-CH" dirty="0" err="1">
                <a:latin typeface="Calibri"/>
                <a:ea typeface="Calibri"/>
                <a:cs typeface="Calibri"/>
              </a:rPr>
              <a:t>nicht</a:t>
            </a:r>
            <a:r>
              <a:rPr lang="fr-CH" dirty="0">
                <a:latin typeface="Calibri"/>
                <a:ea typeface="Calibri"/>
                <a:cs typeface="Calibri"/>
              </a:rPr>
              <a:t> </a:t>
            </a:r>
            <a:r>
              <a:rPr lang="fr-CH" dirty="0" err="1">
                <a:latin typeface="Calibri"/>
                <a:ea typeface="Calibri"/>
                <a:cs typeface="Calibri"/>
              </a:rPr>
              <a:t>klassifizierbar</a:t>
            </a:r>
            <a:r>
              <a:rPr lang="fr-CH" dirty="0">
                <a:latin typeface="Calibri"/>
                <a:ea typeface="Calibri"/>
                <a:cs typeface="Calibri"/>
              </a:rPr>
              <a:t>, </a:t>
            </a:r>
            <a:r>
              <a:rPr lang="fr-CH" dirty="0" err="1">
                <a:latin typeface="Calibri"/>
                <a:ea typeface="Calibri"/>
                <a:cs typeface="Calibri"/>
              </a:rPr>
              <a:t>vermutete</a:t>
            </a:r>
            <a:r>
              <a:rPr lang="fr-CH" dirty="0">
                <a:latin typeface="Calibri"/>
                <a:ea typeface="Calibri"/>
                <a:cs typeface="Calibri"/>
              </a:rPr>
              <a:t> </a:t>
            </a:r>
            <a:r>
              <a:rPr lang="fr-CH" dirty="0" err="1">
                <a:latin typeface="Calibri"/>
                <a:ea typeface="Calibri"/>
                <a:cs typeface="Calibri"/>
              </a:rPr>
              <a:t>tiefe</a:t>
            </a:r>
            <a:r>
              <a:rPr lang="fr-CH" dirty="0">
                <a:latin typeface="Calibri"/>
                <a:ea typeface="Calibri"/>
                <a:cs typeface="Calibri"/>
              </a:rPr>
              <a:t> </a:t>
            </a:r>
            <a:r>
              <a:rPr lang="fr-CH" dirty="0" err="1">
                <a:latin typeface="Calibri"/>
                <a:ea typeface="Calibri"/>
                <a:cs typeface="Calibri"/>
              </a:rPr>
              <a:t>Schädigung</a:t>
            </a:r>
            <a:r>
              <a:rPr lang="fr-CH" dirty="0">
                <a:latin typeface="Calibri"/>
                <a:ea typeface="Calibri"/>
                <a:cs typeface="Calibri"/>
              </a:rPr>
              <a:t>. </a:t>
            </a:r>
            <a:r>
              <a:rPr lang="fr-CH" dirty="0" err="1">
                <a:latin typeface="Calibri"/>
                <a:ea typeface="Calibri"/>
                <a:cs typeface="Calibri"/>
              </a:rPr>
              <a:t>Unveröffentlichte</a:t>
            </a:r>
            <a:r>
              <a:rPr lang="fr-CH" dirty="0">
                <a:latin typeface="Calibri"/>
                <a:ea typeface="Calibri"/>
                <a:cs typeface="Calibri"/>
              </a:rPr>
              <a:t> </a:t>
            </a:r>
            <a:r>
              <a:rPr lang="fr-CH" dirty="0" err="1">
                <a:latin typeface="Calibri"/>
                <a:ea typeface="Calibri"/>
                <a:cs typeface="Calibri"/>
              </a:rPr>
              <a:t>Bilder</a:t>
            </a:r>
            <a:r>
              <a:rPr lang="fr-CH" dirty="0">
                <a:latin typeface="Calibri"/>
                <a:ea typeface="Calibri"/>
                <a:cs typeface="Calibri"/>
              </a:rPr>
              <a:t>. Baden: </a:t>
            </a:r>
            <a:r>
              <a:rPr lang="fr-CH" dirty="0" err="1">
                <a:latin typeface="Calibri"/>
                <a:ea typeface="Calibri"/>
                <a:cs typeface="Calibri"/>
              </a:rPr>
              <a:t>Kantonsspital</a:t>
            </a:r>
            <a:r>
              <a:rPr lang="fr-CH" dirty="0">
                <a:latin typeface="Calibri"/>
                <a:ea typeface="Calibri"/>
                <a:cs typeface="Calibri"/>
              </a:rPr>
              <a:t> Baden; 2025.</a:t>
            </a:r>
            <a:endParaRPr dirty="0"/>
          </a:p>
          <a:p>
            <a:pPr indent="-457200">
              <a:defRPr/>
            </a:pPr>
            <a:endParaRPr lang="de-CH" dirty="0">
              <a:latin typeface="Calibri"/>
              <a:cs typeface="Calibri"/>
            </a:endParaRPr>
          </a:p>
        </p:txBody>
      </p:sp>
      <p:sp>
        <p:nvSpPr>
          <p:cNvPr id="5" name="Rechteck 4">
            <a:extLst>
              <a:ext uri="{FF2B5EF4-FFF2-40B4-BE49-F238E27FC236}">
                <a16:creationId xmlns:a16="http://schemas.microsoft.com/office/drawing/2014/main" id="{AB81E4D4-0737-9E42-AC54-A891676FED53}"/>
              </a:ext>
            </a:extLst>
          </p:cNvPr>
          <p:cNvSpPr/>
          <p:nvPr/>
        </p:nvSpPr>
        <p:spPr bwMode="auto">
          <a:xfrm>
            <a:off x="468000" y="6588000"/>
            <a:ext cx="3671999" cy="122400"/>
          </a:xfrm>
          <a:prstGeom prst="rect">
            <a:avLst/>
          </a:prstGeom>
        </p:spPr>
        <p:txBody>
          <a:bodyPr>
            <a:spAutoFit/>
          </a:bodyPr>
          <a:lstStyle/>
          <a:p>
            <a:pPr rtl="0"/>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theme/theme1.xml><?xml version="1.0" encoding="utf-8"?>
<a:theme xmlns:a="http://schemas.openxmlformats.org/drawingml/2006/main" name="NIP">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Bilder MQI">
  <a:themeElements>
    <a:clrScheme name="Custom 1">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77276AF4D3CF4479AEDC2ACC80768DD" ma:contentTypeVersion="14" ma:contentTypeDescription="Ein neues Dokument erstellen." ma:contentTypeScope="" ma:versionID="535ee4dd3e61ab49b1e975f7c008f0d4">
  <xsd:schema xmlns:xsd="http://www.w3.org/2001/XMLSchema" xmlns:xs="http://www.w3.org/2001/XMLSchema" xmlns:p="http://schemas.microsoft.com/office/2006/metadata/properties" xmlns:ns2="4d1319b1-fb4b-42b5-b9b1-7f9fc3ab77bd" xmlns:ns3="7e31401a-ab3d-43ec-9628-7de2b7e6d800" targetNamespace="http://schemas.microsoft.com/office/2006/metadata/properties" ma:root="true" ma:fieldsID="37fcd0575502b50777901c649f27762e" ns2:_="" ns3:_="">
    <xsd:import namespace="4d1319b1-fb4b-42b5-b9b1-7f9fc3ab77bd"/>
    <xsd:import namespace="7e31401a-ab3d-43ec-9628-7de2b7e6d80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1319b1-fb4b-42b5-b9b1-7f9fc3ab7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1401a-ab3d-43ec-9628-7de2b7e6d80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bbe56ea-8f55-4bfe-9dcf-f680d4652976}" ma:internalName="TaxCatchAll" ma:showField="CatchAllData" ma:web="7e31401a-ab3d-43ec-9628-7de2b7e6d80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e31401a-ab3d-43ec-9628-7de2b7e6d800" xsi:nil="true"/>
    <lcf76f155ced4ddcb4097134ff3c332f xmlns="4d1319b1-fb4b-42b5-b9b1-7f9fc3ab77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024477-9ABD-4A1F-B152-3ABED813B49A}">
  <ds:schemaRefs>
    <ds:schemaRef ds:uri="http://schemas.microsoft.com/sharepoint/v3/contenttype/forms"/>
  </ds:schemaRefs>
</ds:datastoreItem>
</file>

<file path=customXml/itemProps2.xml><?xml version="1.0" encoding="utf-8"?>
<ds:datastoreItem xmlns:ds="http://schemas.openxmlformats.org/officeDocument/2006/customXml" ds:itemID="{22939328-0333-4327-A16D-9F7FE7F551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1319b1-fb4b-42b5-b9b1-7f9fc3ab77bd"/>
    <ds:schemaRef ds:uri="7e31401a-ab3d-43ec-9628-7de2b7e6d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48231A2-BE79-45EA-87AE-C87692EC6D06}">
  <ds:schemaRefs>
    <ds:schemaRef ds:uri="http://schemas.microsoft.com/office/2006/metadata/properties"/>
    <ds:schemaRef ds:uri="http://schemas.microsoft.com/office/infopath/2007/PartnerControls"/>
    <ds:schemaRef ds:uri="7e31401a-ab3d-43ec-9628-7de2b7e6d800"/>
    <ds:schemaRef ds:uri="4d1319b1-fb4b-42b5-b9b1-7f9fc3ab77bd"/>
  </ds:schemaRefs>
</ds:datastoreItem>
</file>

<file path=docProps/app.xml><?xml version="1.0" encoding="utf-8"?>
<Properties xmlns="http://schemas.openxmlformats.org/officeDocument/2006/extended-properties" xmlns:vt="http://schemas.openxmlformats.org/officeDocument/2006/docPropsVTypes">
  <Template>NIP</Template>
  <TotalTime>1</TotalTime>
  <Words>2847</Words>
  <Application>Microsoft Macintosh PowerPoint</Application>
  <PresentationFormat>Widescreen</PresentationFormat>
  <Paragraphs>328</Paragraphs>
  <Slides>34</Slides>
  <Notes>34</Notes>
  <HiddenSlides>1</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34</vt:i4>
      </vt:variant>
    </vt:vector>
  </HeadingPairs>
  <TitlesOfParts>
    <vt:vector size="47" baseType="lpstr">
      <vt:lpstr>Aptos</vt:lpstr>
      <vt:lpstr>Arial</vt:lpstr>
      <vt:lpstr>Calibri</vt:lpstr>
      <vt:lpstr>Calibri Light</vt:lpstr>
      <vt:lpstr>Frutiger 45 Light</vt:lpstr>
      <vt:lpstr>Helvetica</vt:lpstr>
      <vt:lpstr>Roboto</vt:lpstr>
      <vt:lpstr>Segoe UI</vt:lpstr>
      <vt:lpstr>Symbol</vt:lpstr>
      <vt:lpstr>Wingdings</vt:lpstr>
      <vt:lpstr>NIP</vt:lpstr>
      <vt:lpstr>Bilder MQI</vt:lpstr>
      <vt:lpstr>Office Theme</vt:lpstr>
      <vt:lpstr>PowerPoint Presentation</vt:lpstr>
      <vt:lpstr>Informationen zur Verwendung  dieser PowerPoint-Präsentation</vt:lpstr>
      <vt:lpstr>PowerPoint Presentation</vt:lpstr>
      <vt:lpstr>Die sechs bestehenden medizinischen Qualitätsindikatoren  (mit obligatorischer, jährlicher Datenlieferung an Bund)</vt:lpstr>
      <vt:lpstr>Die drei neuen medizinischen Qualitätsindikatoren (interner Gebrauch, in Testphase für eventuelle Verwendung als nationale MQI, ohne Datenlieferung an den Bund)</vt:lpstr>
      <vt:lpstr>Agenda</vt:lpstr>
      <vt:lpstr>PowerPoint Presentation</vt:lpstr>
      <vt:lpstr>Was ist ein Dekubitus? </vt:lpstr>
      <vt:lpstr>Entstehung eines Dekubitus</vt:lpstr>
      <vt:lpstr>Dekubitus Grade 1-4 oder nicht zuordenbar </vt:lpstr>
      <vt:lpstr>PowerPoint Presentation</vt:lpstr>
      <vt:lpstr>Dekubitus in unserem Pflegeheim</vt:lpstr>
      <vt:lpstr>Dekubitus in unserem Pflegeheim</vt:lpstr>
      <vt:lpstr>Dekubitus in unserem Pflegeheim</vt:lpstr>
      <vt:lpstr>Dekubitusprävalenz in Heimen</vt:lpstr>
      <vt:lpstr>Warum wird Dekubitus als MQI gemessen?</vt:lpstr>
      <vt:lpstr>Was ist unser Ziel?</vt:lpstr>
      <vt:lpstr>PowerPoint Presentation</vt:lpstr>
      <vt:lpstr>Wie wird Dekubitus als MQI erfasst? </vt:lpstr>
      <vt:lpstr>Was gilt bei der Erfassung zu beachten? </vt:lpstr>
      <vt:lpstr>Risikoadjustierung beim MQI Dekubitus</vt:lpstr>
      <vt:lpstr>PowerPoint Presentation</vt:lpstr>
      <vt:lpstr>PowerPoint Presentation</vt:lpstr>
      <vt:lpstr>Übungsbeispiel 1</vt:lpstr>
      <vt:lpstr>Übungsbeispiel 2</vt:lpstr>
      <vt:lpstr>Übungsbeispiel 3</vt:lpstr>
      <vt:lpstr>Übungsbeispiel 4</vt:lpstr>
      <vt:lpstr>Übungsbeispiel 5</vt:lpstr>
      <vt:lpstr>Übungsbeispiel 6</vt:lpstr>
      <vt:lpstr>PowerPoint Presentation</vt:lpstr>
      <vt:lpstr>PowerPoint Presentation</vt:lpstr>
      <vt:lpstr>PowerPoint Presentation</vt:lpstr>
      <vt:lpstr>Quellen</vt:lpstr>
      <vt:lpstr>Bilder und Grafiken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MQI | Dekubitus | Präsentation | ARTISET, CURAVIVA, senesuisse | 2025</dc:title>
  <dc:subject/>
  <dc:creator/>
  <cp:keywords/>
  <dc:description/>
  <cp:lastModifiedBy>Raphaela Rothenberger</cp:lastModifiedBy>
  <cp:revision>194</cp:revision>
  <dcterms:created xsi:type="dcterms:W3CDTF">2025-07-15T21:53:59Z</dcterms:created>
  <dcterms:modified xsi:type="dcterms:W3CDTF">2025-12-12T11:19:28Z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0x010100D77276AF4D3CF4479AEDC2ACC80768DD</vt:lpwstr>
  </property>
</Properties>
</file>