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slideLayouts/slideLayout29.xml" ContentType="application/vnd.openxmlformats-officedocument.presentationml.slideLayout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300" r:id="rId6"/>
    <p:sldId id="298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9" r:id="rId15"/>
    <p:sldId id="296" r:id="rId16"/>
    <p:sldId id="292" r:id="rId17"/>
    <p:sldId id="301" r:id="rId18"/>
    <p:sldId id="276" r:id="rId19"/>
    <p:sldId id="302" r:id="rId20"/>
    <p:sldId id="277" r:id="rId21"/>
    <p:sldId id="289" r:id="rId22"/>
    <p:sldId id="278" r:id="rId23"/>
    <p:sldId id="279" r:id="rId24"/>
    <p:sldId id="293" r:id="rId25"/>
    <p:sldId id="281" r:id="rId26"/>
    <p:sldId id="282" r:id="rId27"/>
    <p:sldId id="297" r:id="rId28"/>
    <p:sldId id="283" r:id="rId29"/>
    <p:sldId id="299" r:id="rId30"/>
    <p:sldId id="294" r:id="rId31"/>
    <p:sldId id="305" r:id="rId32"/>
    <p:sldId id="309" r:id="rId33"/>
    <p:sldId id="286" r:id="rId34"/>
  </p:sldIdLst>
  <p:sldSz cx="14630400" cy="8229600"/>
  <p:notesSz cx="8229600" cy="14630400"/>
  <p:embeddedFontLst>
    <p:embeddedFont>
      <p:font typeface="Roboto" panose="02000000000000000000" pitchFamily="2" charset="0"/>
      <p:regular r:id="rId36"/>
      <p:bold r:id="rId37"/>
      <p:italic r:id="rId38"/>
      <p:boldItalic r:id="rId3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C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96"/>
    <p:restoredTop sz="94610"/>
  </p:normalViewPr>
  <p:slideViewPr>
    <p:cSldViewPr snapToGrid="0" snapToObjects="1">
      <p:cViewPr varScale="1">
        <p:scale>
          <a:sx n="101" d="100"/>
          <a:sy n="101" d="100"/>
        </p:scale>
        <p:origin x="16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presProps" Target="presProps.xml"/><Relationship Id="rId45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customXml" Target="../customXml/item3.xml"/><Relationship Id="rId20" Type="http://schemas.openxmlformats.org/officeDocument/2006/relationships/slide" Target="slides/slide19.xml"/><Relationship Id="rId4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226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A8C2DE-4BEC-68D4-D739-8E8DF8D133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724895-8B6E-D5BE-F557-6C94896B72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7ABB7C-76E7-B59C-5CE0-1B44DE9B9B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43D34D-A3B1-17DB-C4C8-303A4EFB2E5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3595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63D66-9D52-E71E-218B-FB173312C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BFB2B2-62CB-DFFA-2926-4F005441DE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5872BB-78FE-F470-D11C-9B006D2286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E6531C-EED4-2EC7-2189-30CA626D12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5485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998E6F-0534-2C48-3E86-5683CC04C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4D1983-5198-B6B9-C57E-30FF05927B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949F63-563C-E6E0-4BD0-E87DFBF316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4B977A-617E-0D17-22BD-FF739D7E6B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524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Pr>
        <a:solidFill>
          <a:srgbClr val="FDFC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0C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CF4"/>
          </a:solidFill>
          <a:ln/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0C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CF4"/>
          </a:solidFill>
          <a:ln/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0C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CF4"/>
          </a:solidFill>
          <a:ln/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0C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CF4"/>
          </a:solidFill>
          <a:ln/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0C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CF4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FDFC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0C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CF4"/>
          </a:solidFill>
          <a:ln/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FDFC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0C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CF4"/>
          </a:solidFill>
          <a:ln/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FDFC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0C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CF4"/>
          </a:solidFill>
          <a:ln/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FDFC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0C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CF4"/>
          </a:solidFill>
          <a:ln/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0C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CF4"/>
          </a:solidFill>
          <a:ln/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0C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CF4"/>
          </a:solidFill>
          <a:ln/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0C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CF4"/>
          </a:solidFill>
          <a:ln/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0C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CF4"/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0C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CF4"/>
          </a:solidFill>
          <a:ln/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0C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CF4"/>
          </a:solidFill>
          <a:ln/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0C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CF4"/>
          </a:solidFill>
          <a:ln/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0C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CF4"/>
          </a:solidFill>
          <a:ln/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0C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CF4"/>
          </a:solidFill>
          <a:ln/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0C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CF4"/>
          </a:solidFill>
          <a:ln/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0C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CF4"/>
          </a:solidFill>
          <a:ln/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0C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CF4"/>
          </a:solidFill>
          <a:ln/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0C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CF4"/>
          </a:solidFill>
          <a:ln/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0C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CF4"/>
          </a:solidFill>
          <a:ln/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0C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CF4"/>
          </a:solidFill>
          <a:ln/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0C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CF4"/>
          </a:solidFill>
          <a:ln/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0C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CF4"/>
          </a:solidFill>
          <a:ln/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0C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CF4"/>
          </a:solidFill>
          <a:ln/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0C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CF4"/>
          </a:solidFill>
          <a:ln/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0C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CF4"/>
          </a:solidFill>
          <a:ln/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0C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CF4"/>
          </a:solidFill>
          <a:ln/>
        </p:spPr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0C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CF4"/>
          </a:solidFill>
          <a:ln/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0C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CF4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4" Type="http://schemas.openxmlformats.org/officeDocument/2006/relationships/hyperlink" Target="https://www.seod.ch/grands-projets.html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hyperlink" Target="https://www.designcouncil.org.uk/our-resources/the-double-diamond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9.xml"/><Relationship Id="rId4" Type="http://schemas.openxmlformats.org/officeDocument/2006/relationships/hyperlink" Target="https://www.lariviereaux7pierres.com/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353264"/>
            <a:ext cx="7556421" cy="3912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7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Comment mobiliser l'intelligence collective au service de l'innovation sociale ?</a:t>
            </a:r>
            <a:endParaRPr lang="en-US" sz="6000" dirty="0"/>
          </a:p>
        </p:txBody>
      </p:sp>
      <p:sp>
        <p:nvSpPr>
          <p:cNvPr id="4" name="Text 1"/>
          <p:cNvSpPr/>
          <p:nvPr/>
        </p:nvSpPr>
        <p:spPr>
          <a:xfrm>
            <a:off x="7790140" y="5606296"/>
            <a:ext cx="4536519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Conférence ARTISET 2025</a:t>
            </a:r>
            <a:endParaRPr lang="en-US" sz="3550" dirty="0"/>
          </a:p>
        </p:txBody>
      </p:sp>
      <p:sp>
        <p:nvSpPr>
          <p:cNvPr id="5" name="Text 2"/>
          <p:cNvSpPr/>
          <p:nvPr/>
        </p:nvSpPr>
        <p:spPr>
          <a:xfrm>
            <a:off x="6280190" y="6513433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Gladys Winkler Docourt, Creapole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496616"/>
            <a:ext cx="4536519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600" b="1" dirty="0">
                <a:solidFill>
                  <a:srgbClr val="A5C829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Un monde fluctuant</a:t>
            </a:r>
            <a:endParaRPr lang="en-US" sz="3600" dirty="0"/>
          </a:p>
        </p:txBody>
      </p:sp>
      <p:sp>
        <p:nvSpPr>
          <p:cNvPr id="4" name="Shape 1"/>
          <p:cNvSpPr/>
          <p:nvPr/>
        </p:nvSpPr>
        <p:spPr>
          <a:xfrm>
            <a:off x="6280190" y="2318742"/>
            <a:ext cx="3664744" cy="2093714"/>
          </a:xfrm>
          <a:prstGeom prst="roundRect">
            <a:avLst>
              <a:gd name="adj" fmla="val 4550"/>
            </a:avLst>
          </a:prstGeom>
          <a:solidFill>
            <a:srgbClr val="FDFCF4"/>
          </a:solidFill>
          <a:ln w="3048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5" name="Shape 2"/>
          <p:cNvSpPr/>
          <p:nvPr/>
        </p:nvSpPr>
        <p:spPr>
          <a:xfrm>
            <a:off x="6280190" y="2318742"/>
            <a:ext cx="121920" cy="2093714"/>
          </a:xfrm>
          <a:prstGeom prst="roundRect">
            <a:avLst>
              <a:gd name="adj" fmla="val 78139"/>
            </a:avLst>
          </a:prstGeom>
          <a:solidFill>
            <a:srgbClr val="A5C82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6" name="Text 3"/>
          <p:cNvSpPr/>
          <p:nvPr/>
        </p:nvSpPr>
        <p:spPr>
          <a:xfrm>
            <a:off x="6659404" y="257603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Incertitude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6659404" y="3066455"/>
            <a:ext cx="313229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Crises sanitaires, économiques et géopolitiques imprévisibles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10171748" y="2318742"/>
            <a:ext cx="3664863" cy="2093714"/>
          </a:xfrm>
          <a:prstGeom prst="roundRect">
            <a:avLst>
              <a:gd name="adj" fmla="val 4550"/>
            </a:avLst>
          </a:prstGeom>
          <a:solidFill>
            <a:srgbClr val="FDFCF4"/>
          </a:solidFill>
          <a:ln w="3048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9" name="Shape 6"/>
          <p:cNvSpPr/>
          <p:nvPr/>
        </p:nvSpPr>
        <p:spPr>
          <a:xfrm>
            <a:off x="10171748" y="2318742"/>
            <a:ext cx="121920" cy="2093714"/>
          </a:xfrm>
          <a:prstGeom prst="roundRect">
            <a:avLst>
              <a:gd name="adj" fmla="val 78139"/>
            </a:avLst>
          </a:prstGeom>
          <a:solidFill>
            <a:srgbClr val="A5C82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10" name="Text 7"/>
          <p:cNvSpPr/>
          <p:nvPr/>
        </p:nvSpPr>
        <p:spPr>
          <a:xfrm>
            <a:off x="10550962" y="257603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Complexité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10550962" y="3066455"/>
            <a:ext cx="302835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Interconnexion des systèmes et multiplication des enjeux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6280190" y="4639270"/>
            <a:ext cx="3664744" cy="2320528"/>
          </a:xfrm>
          <a:prstGeom prst="roundRect">
            <a:avLst>
              <a:gd name="adj" fmla="val 4550"/>
            </a:avLst>
          </a:prstGeom>
          <a:solidFill>
            <a:srgbClr val="FDFCF4"/>
          </a:solidFill>
          <a:ln w="3048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13" name="Shape 10"/>
          <p:cNvSpPr/>
          <p:nvPr/>
        </p:nvSpPr>
        <p:spPr>
          <a:xfrm>
            <a:off x="6280190" y="4639270"/>
            <a:ext cx="121920" cy="2320528"/>
          </a:xfrm>
          <a:prstGeom prst="roundRect">
            <a:avLst>
              <a:gd name="adj" fmla="val 78139"/>
            </a:avLst>
          </a:prstGeom>
          <a:solidFill>
            <a:srgbClr val="A5C82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14" name="Text 11"/>
          <p:cNvSpPr/>
          <p:nvPr/>
        </p:nvSpPr>
        <p:spPr>
          <a:xfrm>
            <a:off x="6659404" y="489656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Accélération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6659404" y="5386983"/>
            <a:ext cx="313229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Changements technologiques et sociétaux toujours plus rapides</a:t>
            </a:r>
            <a:endParaRPr lang="en-US" sz="2000" dirty="0"/>
          </a:p>
        </p:txBody>
      </p:sp>
      <p:sp>
        <p:nvSpPr>
          <p:cNvPr id="16" name="Shape 13"/>
          <p:cNvSpPr/>
          <p:nvPr/>
        </p:nvSpPr>
        <p:spPr>
          <a:xfrm>
            <a:off x="10171748" y="4639270"/>
            <a:ext cx="3664863" cy="2320528"/>
          </a:xfrm>
          <a:prstGeom prst="roundRect">
            <a:avLst>
              <a:gd name="adj" fmla="val 4550"/>
            </a:avLst>
          </a:prstGeom>
          <a:solidFill>
            <a:srgbClr val="FDFCF4"/>
          </a:solidFill>
          <a:ln w="3048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17" name="Shape 14"/>
          <p:cNvSpPr/>
          <p:nvPr/>
        </p:nvSpPr>
        <p:spPr>
          <a:xfrm>
            <a:off x="10171748" y="4639270"/>
            <a:ext cx="121920" cy="2320528"/>
          </a:xfrm>
          <a:prstGeom prst="roundRect">
            <a:avLst>
              <a:gd name="adj" fmla="val 78139"/>
            </a:avLst>
          </a:prstGeom>
          <a:solidFill>
            <a:srgbClr val="A5C82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18" name="Text 15"/>
          <p:cNvSpPr/>
          <p:nvPr/>
        </p:nvSpPr>
        <p:spPr>
          <a:xfrm>
            <a:off x="10550962" y="4896564"/>
            <a:ext cx="293715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Enjeux environnementaux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10550962" y="5386983"/>
            <a:ext cx="302835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Pénurie de ressources énergétiques et matérielles, changements climatiques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799" y="0"/>
            <a:ext cx="8229601" cy="8229601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740331" y="581739"/>
            <a:ext cx="7604884" cy="5288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en-US" sz="3600" b="1" dirty="0">
                <a:solidFill>
                  <a:srgbClr val="A5C829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Dans le </a:t>
            </a:r>
            <a:r>
              <a:rPr lang="en-US" sz="3600" b="1" dirty="0" err="1">
                <a:solidFill>
                  <a:srgbClr val="A5C829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secteur</a:t>
            </a:r>
            <a:endParaRPr lang="en-US" sz="3600" b="1" dirty="0">
              <a:solidFill>
                <a:srgbClr val="A5C829"/>
              </a:solidFill>
              <a:latin typeface="Anton Bold" pitchFamily="34" charset="0"/>
              <a:ea typeface="Anton Bold" pitchFamily="34" charset="-122"/>
              <a:cs typeface="Anton Bold" pitchFamily="34" charset="-120"/>
            </a:endParaRPr>
          </a:p>
          <a:p>
            <a:pPr marL="0" indent="0" algn="l">
              <a:lnSpc>
                <a:spcPts val="4150"/>
              </a:lnSpc>
              <a:buNone/>
            </a:pPr>
            <a:r>
              <a:rPr lang="en-US" sz="3600" b="1" dirty="0">
                <a:solidFill>
                  <a:srgbClr val="A5C829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de la santé et du social</a:t>
            </a:r>
            <a:endParaRPr lang="en-US" sz="3600" dirty="0"/>
          </a:p>
        </p:txBody>
      </p:sp>
      <p:sp>
        <p:nvSpPr>
          <p:cNvPr id="4" name="Shape 1"/>
          <p:cNvSpPr/>
          <p:nvPr/>
        </p:nvSpPr>
        <p:spPr>
          <a:xfrm>
            <a:off x="812193" y="2560629"/>
            <a:ext cx="105728" cy="105728"/>
          </a:xfrm>
          <a:prstGeom prst="roundRect">
            <a:avLst>
              <a:gd name="adj" fmla="val 432430"/>
            </a:avLst>
          </a:prstGeom>
          <a:solidFill>
            <a:srgbClr val="A5C82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5" name="Text 2"/>
          <p:cNvSpPr/>
          <p:nvPr/>
        </p:nvSpPr>
        <p:spPr>
          <a:xfrm>
            <a:off x="1129376" y="2448234"/>
            <a:ext cx="3228975" cy="330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Vieillissement démographique</a:t>
            </a:r>
            <a:endParaRPr lang="en-US" sz="2050" dirty="0"/>
          </a:p>
        </p:txBody>
      </p:sp>
      <p:sp>
        <p:nvSpPr>
          <p:cNvPr id="6" name="Text 3"/>
          <p:cNvSpPr/>
          <p:nvPr/>
        </p:nvSpPr>
        <p:spPr>
          <a:xfrm>
            <a:off x="1129376" y="2990206"/>
            <a:ext cx="5999678" cy="338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Augmentation des besoins en soins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812193" y="3864125"/>
            <a:ext cx="105728" cy="105728"/>
          </a:xfrm>
          <a:prstGeom prst="roundRect">
            <a:avLst>
              <a:gd name="adj" fmla="val 432430"/>
            </a:avLst>
          </a:prstGeom>
          <a:solidFill>
            <a:srgbClr val="A5C82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8" name="Text 5"/>
          <p:cNvSpPr/>
          <p:nvPr/>
        </p:nvSpPr>
        <p:spPr>
          <a:xfrm>
            <a:off x="1129376" y="3751730"/>
            <a:ext cx="2644259" cy="330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Pénurie de personnel</a:t>
            </a:r>
            <a:endParaRPr lang="en-US" sz="2050" dirty="0"/>
          </a:p>
        </p:txBody>
      </p:sp>
      <p:sp>
        <p:nvSpPr>
          <p:cNvPr id="9" name="Text 6"/>
          <p:cNvSpPr/>
          <p:nvPr/>
        </p:nvSpPr>
        <p:spPr>
          <a:xfrm>
            <a:off x="1129376" y="4293702"/>
            <a:ext cx="5999678" cy="338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Difficulté à recruter et fidéliser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812193" y="5167621"/>
            <a:ext cx="105728" cy="105728"/>
          </a:xfrm>
          <a:prstGeom prst="roundRect">
            <a:avLst>
              <a:gd name="adj" fmla="val 432430"/>
            </a:avLst>
          </a:prstGeom>
          <a:solidFill>
            <a:srgbClr val="A5C82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11" name="Text 8"/>
          <p:cNvSpPr/>
          <p:nvPr/>
        </p:nvSpPr>
        <p:spPr>
          <a:xfrm>
            <a:off x="1129376" y="5055226"/>
            <a:ext cx="2644259" cy="330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Contraintes budgétaires</a:t>
            </a:r>
            <a:endParaRPr lang="en-US" sz="2050" dirty="0"/>
          </a:p>
        </p:txBody>
      </p:sp>
      <p:sp>
        <p:nvSpPr>
          <p:cNvPr id="12" name="Text 9"/>
          <p:cNvSpPr/>
          <p:nvPr/>
        </p:nvSpPr>
        <p:spPr>
          <a:xfrm>
            <a:off x="1129376" y="5597199"/>
            <a:ext cx="5999678" cy="338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Faire mieux avec moins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086689"/>
            <a:ext cx="7415451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600" b="1" dirty="0">
                <a:solidFill>
                  <a:srgbClr val="A5C829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Une piste à creuser : l'innovation sociale</a:t>
            </a:r>
            <a:endParaRPr lang="en-US" sz="3600" dirty="0"/>
          </a:p>
        </p:txBody>
      </p:sp>
      <p:sp>
        <p:nvSpPr>
          <p:cNvPr id="4" name="Shape 1"/>
          <p:cNvSpPr/>
          <p:nvPr/>
        </p:nvSpPr>
        <p:spPr>
          <a:xfrm>
            <a:off x="6280190" y="2908816"/>
            <a:ext cx="3664744" cy="2010252"/>
          </a:xfrm>
          <a:prstGeom prst="roundRect">
            <a:avLst>
              <a:gd name="adj" fmla="val 5654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5" name="Text 2"/>
          <p:cNvSpPr/>
          <p:nvPr/>
        </p:nvSpPr>
        <p:spPr>
          <a:xfrm>
            <a:off x="6514624" y="314325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Nouvelles réponses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514624" y="3633668"/>
            <a:ext cx="319587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Solutions créatives face aux besoins sociaux non satisfaits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10171748" y="2908816"/>
            <a:ext cx="3664863" cy="2010252"/>
          </a:xfrm>
          <a:prstGeom prst="roundRect">
            <a:avLst>
              <a:gd name="adj" fmla="val 5654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8" name="Text 5"/>
          <p:cNvSpPr/>
          <p:nvPr/>
        </p:nvSpPr>
        <p:spPr>
          <a:xfrm>
            <a:off x="10406182" y="314325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Collaboration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0406182" y="3633668"/>
            <a:ext cx="319599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Démarches participatives impliquant tous les acteurs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6280190" y="5055156"/>
            <a:ext cx="7556421" cy="1322189"/>
          </a:xfrm>
          <a:prstGeom prst="roundRect">
            <a:avLst>
              <a:gd name="adj" fmla="val 7205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11" name="Text 8"/>
          <p:cNvSpPr/>
          <p:nvPr/>
        </p:nvSpPr>
        <p:spPr>
          <a:xfrm>
            <a:off x="6514624" y="528959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Impact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6514624" y="5780008"/>
            <a:ext cx="708755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Création de valeur sociale mesurable et durable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7">
            <a:extLst>
              <a:ext uri="{FF2B5EF4-FFF2-40B4-BE49-F238E27FC236}">
                <a16:creationId xmlns:a16="http://schemas.microsoft.com/office/drawing/2014/main" id="{350954CB-52D1-6797-2127-A5CC8B9E8BEC}"/>
              </a:ext>
            </a:extLst>
          </p:cNvPr>
          <p:cNvSpPr/>
          <p:nvPr/>
        </p:nvSpPr>
        <p:spPr>
          <a:xfrm>
            <a:off x="585787" y="3651242"/>
            <a:ext cx="376595" cy="543877"/>
          </a:xfrm>
          <a:prstGeom prst="roundRect">
            <a:avLst>
              <a:gd name="adj" fmla="val 18667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2" name="Text 0"/>
          <p:cNvSpPr/>
          <p:nvPr/>
        </p:nvSpPr>
        <p:spPr>
          <a:xfrm>
            <a:off x="585788" y="460177"/>
            <a:ext cx="3347442" cy="4185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b="1" dirty="0">
                <a:solidFill>
                  <a:srgbClr val="A5C829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L'intelligence collective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85788" y="1045964"/>
            <a:ext cx="8267343" cy="7217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50"/>
              </a:lnSpc>
              <a:buNone/>
            </a:pPr>
            <a:r>
              <a:rPr lang="en-US" sz="4500" b="1" dirty="0" err="1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Réfléchir</a:t>
            </a:r>
            <a:r>
              <a:rPr lang="en-US" sz="45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 ensemble</a:t>
            </a:r>
          </a:p>
          <a:p>
            <a:pPr marL="0" indent="0" algn="l">
              <a:lnSpc>
                <a:spcPts val="565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pour mieux agir</a:t>
            </a:r>
            <a:endParaRPr lang="en-US" sz="4500" dirty="0"/>
          </a:p>
        </p:txBody>
      </p:sp>
      <p:sp>
        <p:nvSpPr>
          <p:cNvPr id="4" name="Text 2"/>
          <p:cNvSpPr/>
          <p:nvPr/>
        </p:nvSpPr>
        <p:spPr>
          <a:xfrm>
            <a:off x="585788" y="2547690"/>
            <a:ext cx="6525220" cy="3346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Capacité d'un groupe à (notamment) :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34067" y="3795157"/>
            <a:ext cx="250984" cy="313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137285" y="3604181"/>
            <a:ext cx="5981343" cy="3346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S’appuyer sur la diversité des regards et </a:t>
            </a:r>
            <a:b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</a:b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des compétences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129665" y="3744913"/>
            <a:ext cx="5981343" cy="267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93408" y="4691936"/>
            <a:ext cx="376595" cy="543877"/>
          </a:xfrm>
          <a:prstGeom prst="roundRect">
            <a:avLst>
              <a:gd name="adj" fmla="val 18667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10" name="Text 8"/>
          <p:cNvSpPr/>
          <p:nvPr/>
        </p:nvSpPr>
        <p:spPr>
          <a:xfrm>
            <a:off x="634067" y="4853504"/>
            <a:ext cx="273070" cy="4136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2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1137285" y="4712772"/>
            <a:ext cx="5981343" cy="3346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Créer un cadre de confiance où l’on </a:t>
            </a:r>
            <a:r>
              <a:rPr lang="en-US" sz="2000" dirty="0" err="1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ose</a:t>
            </a: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b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</a:b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 dire les choses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129665" y="4853504"/>
            <a:ext cx="5981343" cy="267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85788" y="5800527"/>
            <a:ext cx="376595" cy="596027"/>
          </a:xfrm>
          <a:prstGeom prst="roundRect">
            <a:avLst>
              <a:gd name="adj" fmla="val 18667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 dirty="0"/>
          </a:p>
        </p:txBody>
      </p:sp>
      <p:sp>
        <p:nvSpPr>
          <p:cNvPr id="14" name="Text 12"/>
          <p:cNvSpPr/>
          <p:nvPr/>
        </p:nvSpPr>
        <p:spPr>
          <a:xfrm>
            <a:off x="648593" y="5999182"/>
            <a:ext cx="250984" cy="313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3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1137285" y="5821363"/>
            <a:ext cx="5981343" cy="669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Faire émerger des solutions </a:t>
            </a:r>
            <a:r>
              <a:rPr lang="en-US" sz="2000" dirty="0" err="1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robustes</a:t>
            </a:r>
            <a:endParaRPr lang="en-US" sz="2000" dirty="0">
              <a:solidFill>
                <a:srgbClr val="000000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0" indent="0" algn="l">
              <a:lnSpc>
                <a:spcPts val="2600"/>
              </a:lnSpc>
              <a:buNone/>
            </a:pPr>
            <a:r>
              <a:rPr lang="en-US" sz="2000" dirty="0" err="1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parce</a:t>
            </a: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qu’elles ont été co-construites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1129665" y="6296780"/>
            <a:ext cx="5981343" cy="267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endParaRPr lang="en-US" sz="1300" dirty="0"/>
          </a:p>
        </p:txBody>
      </p:sp>
      <p:pic>
        <p:nvPicPr>
          <p:cNvPr id="1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455" y="0"/>
            <a:ext cx="8233945" cy="823394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318" y="503158"/>
            <a:ext cx="6579632" cy="5717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3600" b="1" dirty="0">
                <a:solidFill>
                  <a:srgbClr val="A5C829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Un contexte favorable à l'innovation</a:t>
            </a:r>
            <a:endParaRPr lang="en-US" sz="36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 l="16870" r="-16870"/>
          <a:stretch>
            <a:fillRect/>
          </a:stretch>
        </p:blipFill>
        <p:spPr>
          <a:xfrm>
            <a:off x="6033292" y="1503157"/>
            <a:ext cx="9965167" cy="5383416"/>
          </a:xfrm>
          <a:prstGeom prst="rect">
            <a:avLst/>
          </a:prstGeom>
        </p:spPr>
      </p:pic>
      <p:pic>
        <p:nvPicPr>
          <p:cNvPr id="5" name="Image 4" descr="Une image contenant fruit, vaisselle, ustensile de cuisine, fourchette&#10;&#10;Le contenu généré par l’IA peut être incorrect.">
            <a:extLst>
              <a:ext uri="{FF2B5EF4-FFF2-40B4-BE49-F238E27FC236}">
                <a16:creationId xmlns:a16="http://schemas.microsoft.com/office/drawing/2014/main" id="{0915163D-38C5-F1CC-0CD5-92E9F516F6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134" y="1484108"/>
            <a:ext cx="5402465" cy="540246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22590"/>
            <a:ext cx="13042821" cy="11339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600" b="1" dirty="0">
                <a:solidFill>
                  <a:srgbClr val="A5C829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Cas pratique:</a:t>
            </a:r>
            <a:br>
              <a:rPr lang="en-US" sz="3600" b="1" dirty="0">
                <a:solidFill>
                  <a:srgbClr val="A5C829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</a:br>
            <a:r>
              <a:rPr lang="en-US" sz="3600" b="1" dirty="0">
                <a:solidFill>
                  <a:srgbClr val="A5C829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Planification médico-sociale 2040 du canton du Jura (PMS 2040)</a:t>
            </a:r>
            <a:endParaRPr lang="en-US" sz="36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366843"/>
            <a:ext cx="4885015" cy="488501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239828" y="233850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endParaRPr lang="en-US" sz="22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838" y="2916793"/>
            <a:ext cx="340162" cy="42529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976943" y="2947988"/>
            <a:ext cx="686716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Anticipation des besoins futurs en santé</a:t>
            </a:r>
            <a:endParaRPr lang="en-US" sz="20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838" y="4062174"/>
            <a:ext cx="340162" cy="425291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976943" y="4093369"/>
            <a:ext cx="686716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Implication de tous les acteurs concernés</a:t>
            </a:r>
            <a:endParaRPr lang="en-US" sz="2000" dirty="0"/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4838" y="5207556"/>
            <a:ext cx="340162" cy="425291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6976943" y="5238750"/>
            <a:ext cx="686716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Vision partagée pour le territoire jurassien</a:t>
            </a:r>
            <a:endParaRPr lang="en-US" sz="2000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4838" y="6352937"/>
            <a:ext cx="340162" cy="425291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6976943" y="6384131"/>
            <a:ext cx="6867168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Solutions co-</a:t>
            </a:r>
            <a:r>
              <a:rPr lang="en-US" sz="2000" dirty="0" err="1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construites</a:t>
            </a: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avec les </a:t>
            </a:r>
            <a:r>
              <a:rPr lang="en-US" sz="2000" dirty="0" err="1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professionnels</a:t>
            </a:r>
            <a:b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</a:b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 la santé et du social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2236" y="583168"/>
            <a:ext cx="5720001" cy="6628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00"/>
              </a:lnSpc>
              <a:buNone/>
            </a:pPr>
            <a:r>
              <a:rPr lang="en-US" sz="3600" b="1" dirty="0">
                <a:solidFill>
                  <a:srgbClr val="A5C829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PMS 2040 : Un défi de taille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742236" y="1733669"/>
            <a:ext cx="6466880" cy="2424589"/>
          </a:xfrm>
          <a:prstGeom prst="roundRect">
            <a:avLst>
              <a:gd name="adj" fmla="val 3674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5" name="Shape 3"/>
          <p:cNvSpPr/>
          <p:nvPr/>
        </p:nvSpPr>
        <p:spPr>
          <a:xfrm>
            <a:off x="961906" y="1953339"/>
            <a:ext cx="636270" cy="636270"/>
          </a:xfrm>
          <a:prstGeom prst="roundRect">
            <a:avLst>
              <a:gd name="adj" fmla="val 14369820"/>
            </a:avLst>
          </a:prstGeom>
          <a:solidFill>
            <a:srgbClr val="A5C829"/>
          </a:solidFill>
          <a:ln/>
        </p:spPr>
        <p:txBody>
          <a:bodyPr/>
          <a:lstStyle/>
          <a:p>
            <a:endParaRPr lang="fr-CH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28" y="2092523"/>
            <a:ext cx="286226" cy="35790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61906" y="2801660"/>
            <a:ext cx="2651165" cy="3313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Vision à long terme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961906" y="3260169"/>
            <a:ext cx="6027539" cy="6784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Anticiper les évolutions démographiques et sanitaires sur deux décennies.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7421166" y="1733669"/>
            <a:ext cx="6466999" cy="2424589"/>
          </a:xfrm>
          <a:prstGeom prst="roundRect">
            <a:avLst>
              <a:gd name="adj" fmla="val 3674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10" name="Shape 7"/>
          <p:cNvSpPr/>
          <p:nvPr/>
        </p:nvSpPr>
        <p:spPr>
          <a:xfrm>
            <a:off x="7640836" y="1953339"/>
            <a:ext cx="636270" cy="636270"/>
          </a:xfrm>
          <a:prstGeom prst="roundRect">
            <a:avLst>
              <a:gd name="adj" fmla="val 14369820"/>
            </a:avLst>
          </a:prstGeom>
          <a:solidFill>
            <a:srgbClr val="A5C829"/>
          </a:solidFill>
          <a:ln/>
        </p:spPr>
        <p:txBody>
          <a:bodyPr/>
          <a:lstStyle/>
          <a:p>
            <a:endParaRPr lang="fr-CH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5858" y="2092523"/>
            <a:ext cx="286226" cy="35790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640836" y="2801660"/>
            <a:ext cx="2651165" cy="3313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Complexité systémique</a:t>
            </a:r>
            <a:endParaRPr lang="en-US" sz="2000" dirty="0"/>
          </a:p>
        </p:txBody>
      </p:sp>
      <p:sp>
        <p:nvSpPr>
          <p:cNvPr id="13" name="Text 9"/>
          <p:cNvSpPr/>
          <p:nvPr/>
        </p:nvSpPr>
        <p:spPr>
          <a:xfrm>
            <a:off x="7640836" y="3260169"/>
            <a:ext cx="6027658" cy="6784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Coordonner une multitude d'acteurs et de services interconnectés.</a:t>
            </a:r>
            <a:endParaRPr lang="en-US" sz="2000" dirty="0"/>
          </a:p>
        </p:txBody>
      </p:sp>
      <p:sp>
        <p:nvSpPr>
          <p:cNvPr id="14" name="Shape 10"/>
          <p:cNvSpPr/>
          <p:nvPr/>
        </p:nvSpPr>
        <p:spPr>
          <a:xfrm>
            <a:off x="742236" y="4370308"/>
            <a:ext cx="6466880" cy="2424589"/>
          </a:xfrm>
          <a:prstGeom prst="roundRect">
            <a:avLst>
              <a:gd name="adj" fmla="val 3674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15" name="Shape 11"/>
          <p:cNvSpPr/>
          <p:nvPr/>
        </p:nvSpPr>
        <p:spPr>
          <a:xfrm>
            <a:off x="961906" y="4589978"/>
            <a:ext cx="636270" cy="636270"/>
          </a:xfrm>
          <a:prstGeom prst="roundRect">
            <a:avLst>
              <a:gd name="adj" fmla="val 14369820"/>
            </a:avLst>
          </a:prstGeom>
          <a:solidFill>
            <a:srgbClr val="A5C829"/>
          </a:solidFill>
          <a:ln/>
        </p:spPr>
        <p:txBody>
          <a:bodyPr/>
          <a:lstStyle/>
          <a:p>
            <a:endParaRPr lang="fr-CH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6928" y="4729163"/>
            <a:ext cx="286226" cy="35790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961906" y="5438299"/>
            <a:ext cx="2651165" cy="3313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Multiplicité des acteurs</a:t>
            </a:r>
            <a:endParaRPr lang="en-US" sz="2000" dirty="0"/>
          </a:p>
        </p:txBody>
      </p:sp>
      <p:sp>
        <p:nvSpPr>
          <p:cNvPr id="18" name="Text 13"/>
          <p:cNvSpPr/>
          <p:nvPr/>
        </p:nvSpPr>
        <p:spPr>
          <a:xfrm>
            <a:off x="961906" y="5896808"/>
            <a:ext cx="6027539" cy="6784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Intégrer les perspectives des professionnels, des usagers et des politiques.</a:t>
            </a:r>
            <a:endParaRPr lang="en-US" sz="2000" dirty="0"/>
          </a:p>
        </p:txBody>
      </p:sp>
      <p:sp>
        <p:nvSpPr>
          <p:cNvPr id="19" name="Shape 14"/>
          <p:cNvSpPr/>
          <p:nvPr/>
        </p:nvSpPr>
        <p:spPr>
          <a:xfrm>
            <a:off x="7421166" y="4370308"/>
            <a:ext cx="6466999" cy="2424589"/>
          </a:xfrm>
          <a:prstGeom prst="roundRect">
            <a:avLst>
              <a:gd name="adj" fmla="val 3674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20" name="Shape 15"/>
          <p:cNvSpPr/>
          <p:nvPr/>
        </p:nvSpPr>
        <p:spPr>
          <a:xfrm>
            <a:off x="7640836" y="4589978"/>
            <a:ext cx="636270" cy="636270"/>
          </a:xfrm>
          <a:prstGeom prst="roundRect">
            <a:avLst>
              <a:gd name="adj" fmla="val 14369820"/>
            </a:avLst>
          </a:prstGeom>
          <a:solidFill>
            <a:srgbClr val="A5C829"/>
          </a:solidFill>
          <a:ln/>
        </p:spPr>
        <p:txBody>
          <a:bodyPr/>
          <a:lstStyle/>
          <a:p>
            <a:endParaRPr lang="fr-CH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15858" y="4729163"/>
            <a:ext cx="286226" cy="357902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640836" y="5438299"/>
            <a:ext cx="3060978" cy="3313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Optimisation des ressources</a:t>
            </a:r>
            <a:endParaRPr lang="en-US" sz="2000" dirty="0"/>
          </a:p>
        </p:txBody>
      </p:sp>
      <p:sp>
        <p:nvSpPr>
          <p:cNvPr id="23" name="Text 17"/>
          <p:cNvSpPr/>
          <p:nvPr/>
        </p:nvSpPr>
        <p:spPr>
          <a:xfrm>
            <a:off x="7640836" y="5896808"/>
            <a:ext cx="6027658" cy="6784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Développer des solutions efficaces et durables pour un système soutenable.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5197" y="491252"/>
            <a:ext cx="4466034" cy="558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600" b="1" dirty="0">
                <a:solidFill>
                  <a:srgbClr val="A5C829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PMS 2040</a:t>
            </a:r>
            <a:endParaRPr lang="en-US" sz="36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197" y="1049417"/>
            <a:ext cx="13380006" cy="679037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25197" y="8397835"/>
            <a:ext cx="13380006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1403" y="590312"/>
            <a:ext cx="9441537" cy="5367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600" b="1" dirty="0">
                <a:solidFill>
                  <a:srgbClr val="A5C829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Centre de collecte et de valorisation des déchets (CCV)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51403" y="1341715"/>
            <a:ext cx="3220403" cy="4025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District de Delémont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751403" y="2259330"/>
            <a:ext cx="7667030" cy="3433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Projet géré par le syndicat intercommunal de gestion des </a:t>
            </a:r>
            <a:r>
              <a:rPr lang="en-US" sz="2000" dirty="0" err="1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déchets</a:t>
            </a: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b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</a:b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(SEOD)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706395" y="3274039"/>
            <a:ext cx="7659529" cy="805101"/>
          </a:xfrm>
          <a:prstGeom prst="roundRect">
            <a:avLst>
              <a:gd name="adj" fmla="val 6685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6" name="Text 4"/>
          <p:cNvSpPr/>
          <p:nvPr/>
        </p:nvSpPr>
        <p:spPr>
          <a:xfrm>
            <a:off x="966548" y="3519189"/>
            <a:ext cx="6490097" cy="8051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2 missions </a:t>
            </a:r>
            <a:r>
              <a:rPr lang="en-US" sz="2500" b="1" dirty="0" err="1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principales</a:t>
            </a:r>
            <a:r>
              <a:rPr lang="en-US" sz="25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, </a:t>
            </a:r>
            <a:r>
              <a:rPr lang="en-US" sz="2500" b="1" dirty="0" err="1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en</a:t>
            </a:r>
            <a:r>
              <a:rPr lang="en-US" sz="25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 tension: </a:t>
            </a:r>
            <a:endParaRPr lang="en-US" sz="2500" dirty="0"/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E21FD2BC-73AB-2D4D-0DD6-EA628E8F8877}"/>
              </a:ext>
            </a:extLst>
          </p:cNvPr>
          <p:cNvGrpSpPr/>
          <p:nvPr/>
        </p:nvGrpSpPr>
        <p:grpSpPr>
          <a:xfrm>
            <a:off x="713896" y="4352150"/>
            <a:ext cx="7674531" cy="969287"/>
            <a:chOff x="743902" y="4361260"/>
            <a:chExt cx="3726180" cy="1348978"/>
          </a:xfrm>
        </p:grpSpPr>
        <p:sp>
          <p:nvSpPr>
            <p:cNvPr id="7" name="Shape 5"/>
            <p:cNvSpPr/>
            <p:nvPr/>
          </p:nvSpPr>
          <p:spPr>
            <a:xfrm>
              <a:off x="743902" y="4361260"/>
              <a:ext cx="3726180" cy="1348978"/>
            </a:xfrm>
            <a:prstGeom prst="roundRect">
              <a:avLst>
                <a:gd name="adj" fmla="val 6685"/>
              </a:avLst>
            </a:prstGeom>
            <a:solidFill>
              <a:srgbClr val="F2F2F2"/>
            </a:solidFill>
            <a:ln w="30480">
              <a:solidFill>
                <a:srgbClr val="D5DCBB"/>
              </a:solidFill>
              <a:prstDash val="solid"/>
            </a:ln>
          </p:spPr>
          <p:txBody>
            <a:bodyPr/>
            <a:lstStyle/>
            <a:p>
              <a:endParaRPr lang="fr-CH"/>
            </a:p>
          </p:txBody>
        </p:sp>
        <p:sp>
          <p:nvSpPr>
            <p:cNvPr id="8" name="Text 6"/>
            <p:cNvSpPr/>
            <p:nvPr/>
          </p:nvSpPr>
          <p:spPr>
            <a:xfrm>
              <a:off x="866571" y="4589503"/>
              <a:ext cx="3365863" cy="515897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ts val="3350"/>
                </a:lnSpc>
                <a:buNone/>
              </a:pPr>
              <a:r>
                <a:rPr lang="en-US" sz="2000" dirty="0">
                  <a:solidFill>
                    <a:srgbClr val="000000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réduire et valoriser les déchets</a:t>
              </a:r>
              <a:endParaRPr lang="en-US" sz="2000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58F760B-B593-3545-83E3-DD740D13F2DB}"/>
              </a:ext>
            </a:extLst>
          </p:cNvPr>
          <p:cNvGrpSpPr/>
          <p:nvPr/>
        </p:nvGrpSpPr>
        <p:grpSpPr>
          <a:xfrm>
            <a:off x="721398" y="5590937"/>
            <a:ext cx="7674531" cy="1296948"/>
            <a:chOff x="751403" y="4407813"/>
            <a:chExt cx="7667030" cy="1296948"/>
          </a:xfrm>
        </p:grpSpPr>
        <p:sp>
          <p:nvSpPr>
            <p:cNvPr id="9" name="Shape 7"/>
            <p:cNvSpPr/>
            <p:nvPr/>
          </p:nvSpPr>
          <p:spPr>
            <a:xfrm>
              <a:off x="751403" y="4407813"/>
              <a:ext cx="7667030" cy="1296948"/>
            </a:xfrm>
            <a:prstGeom prst="roundRect">
              <a:avLst>
                <a:gd name="adj" fmla="val 4783"/>
              </a:avLst>
            </a:prstGeom>
            <a:solidFill>
              <a:srgbClr val="F2F2F2"/>
            </a:solidFill>
            <a:ln w="30480">
              <a:solidFill>
                <a:srgbClr val="D5DCBB"/>
              </a:solidFill>
              <a:prstDash val="solid"/>
            </a:ln>
          </p:spPr>
          <p:txBody>
            <a:bodyPr/>
            <a:lstStyle/>
            <a:p>
              <a:endParaRPr lang="fr-CH"/>
            </a:p>
          </p:txBody>
        </p:sp>
        <p:sp>
          <p:nvSpPr>
            <p:cNvPr id="10" name="Text 8"/>
            <p:cNvSpPr/>
            <p:nvPr/>
          </p:nvSpPr>
          <p:spPr>
            <a:xfrm>
              <a:off x="996553" y="4652963"/>
              <a:ext cx="7176730" cy="85867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3350"/>
                </a:lnSpc>
                <a:buNone/>
              </a:pPr>
              <a:r>
                <a:rPr lang="en-US" sz="2000" dirty="0">
                  <a:solidFill>
                    <a:srgbClr val="000000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réinsérer des personnes hors du marché du travail en les formant aux métiers de la transition</a:t>
              </a:r>
              <a:endParaRPr lang="en-US" sz="2000" dirty="0"/>
            </a:p>
          </p:txBody>
        </p:sp>
      </p:grpSp>
      <p:sp>
        <p:nvSpPr>
          <p:cNvPr id="11" name="Text 9"/>
          <p:cNvSpPr/>
          <p:nvPr/>
        </p:nvSpPr>
        <p:spPr>
          <a:xfrm>
            <a:off x="996553" y="5704761"/>
            <a:ext cx="7176730" cy="3433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endParaRPr lang="en-US" sz="1650" dirty="0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9690" y="2307669"/>
            <a:ext cx="4936808" cy="4936808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8949690" y="7485936"/>
            <a:ext cx="4936808" cy="274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i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Source: </a:t>
            </a:r>
            <a:r>
              <a:rPr lang="en-US" sz="1350" i="1" u="sng" dirty="0">
                <a:solidFill>
                  <a:srgbClr val="343F0D"/>
                </a:solidFill>
                <a:latin typeface="Roboto" pitchFamily="34" charset="0"/>
                <a:ea typeface="Roboto" pitchFamily="34" charset="-122"/>
                <a:cs typeface="Roboto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https://www.seod.ch/grands-projets.html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16745" y="856774"/>
            <a:ext cx="12099130" cy="562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00"/>
              </a:lnSpc>
              <a:buNone/>
            </a:pPr>
            <a:r>
              <a:rPr lang="en-US" sz="3600" b="1" dirty="0" err="1">
                <a:solidFill>
                  <a:srgbClr val="A5C829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L’exemple</a:t>
            </a:r>
            <a:r>
              <a:rPr lang="en-US" sz="3600" b="1" dirty="0">
                <a:solidFill>
                  <a:srgbClr val="A5C829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 du Centre de </a:t>
            </a:r>
            <a:r>
              <a:rPr lang="en-US" sz="3600" b="1" dirty="0" err="1">
                <a:solidFill>
                  <a:srgbClr val="A5C829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collecte</a:t>
            </a:r>
            <a:r>
              <a:rPr lang="en-US" sz="3600" b="1" dirty="0">
                <a:solidFill>
                  <a:srgbClr val="A5C829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 et de </a:t>
            </a:r>
            <a:r>
              <a:rPr lang="en-US" sz="3600" b="1" dirty="0" err="1">
                <a:solidFill>
                  <a:srgbClr val="A5C829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valorisation</a:t>
            </a:r>
            <a:r>
              <a:rPr lang="en-US" sz="3600" b="1" dirty="0">
                <a:solidFill>
                  <a:srgbClr val="A5C829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 des </a:t>
            </a:r>
            <a:r>
              <a:rPr lang="en-US" sz="3600" b="1" dirty="0" err="1">
                <a:solidFill>
                  <a:srgbClr val="A5C829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déchets</a:t>
            </a:r>
            <a:endParaRPr lang="en-US" sz="36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21FE158-CAD1-55BB-1769-D083D56D75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7933" y="1948415"/>
            <a:ext cx="8401592" cy="588935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627698"/>
            <a:ext cx="6580346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600" b="1" dirty="0">
                <a:solidFill>
                  <a:srgbClr val="A5C829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Clarifier l'intention et poser le cadre</a:t>
            </a:r>
            <a:endParaRPr lang="en-US" sz="3600" dirty="0"/>
          </a:p>
        </p:txBody>
      </p:sp>
      <p:sp>
        <p:nvSpPr>
          <p:cNvPr id="4" name="Shape 1"/>
          <p:cNvSpPr/>
          <p:nvPr/>
        </p:nvSpPr>
        <p:spPr>
          <a:xfrm>
            <a:off x="793790" y="1449824"/>
            <a:ext cx="7556421" cy="1367909"/>
          </a:xfrm>
          <a:prstGeom prst="roundRect">
            <a:avLst>
              <a:gd name="adj" fmla="val 6964"/>
            </a:avLst>
          </a:prstGeom>
          <a:solidFill>
            <a:srgbClr val="FDFCF4"/>
          </a:solidFill>
          <a:ln w="3048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5" name="Text 2"/>
          <p:cNvSpPr/>
          <p:nvPr/>
        </p:nvSpPr>
        <p:spPr>
          <a:xfrm>
            <a:off x="1051084" y="170711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Pourquoi ?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1051084" y="2197537"/>
            <a:ext cx="704183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Objectif clair et partagé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793790" y="3044547"/>
            <a:ext cx="7556421" cy="1367909"/>
          </a:xfrm>
          <a:prstGeom prst="roundRect">
            <a:avLst>
              <a:gd name="adj" fmla="val 6964"/>
            </a:avLst>
          </a:prstGeom>
          <a:solidFill>
            <a:srgbClr val="FDFCF4"/>
          </a:solidFill>
          <a:ln w="3048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8" name="Text 5"/>
          <p:cNvSpPr/>
          <p:nvPr/>
        </p:nvSpPr>
        <p:spPr>
          <a:xfrm>
            <a:off x="1051084" y="330184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Quoi ?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1051084" y="3792260"/>
            <a:ext cx="704183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Livrables attendus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793790" y="4639270"/>
            <a:ext cx="7556421" cy="1367909"/>
          </a:xfrm>
          <a:prstGeom prst="roundRect">
            <a:avLst>
              <a:gd name="adj" fmla="val 6964"/>
            </a:avLst>
          </a:prstGeom>
          <a:solidFill>
            <a:srgbClr val="FDFCF4"/>
          </a:solidFill>
          <a:ln w="3048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11" name="Text 8"/>
          <p:cNvSpPr/>
          <p:nvPr/>
        </p:nvSpPr>
        <p:spPr>
          <a:xfrm>
            <a:off x="1051084" y="489656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Comment ?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1051084" y="5386983"/>
            <a:ext cx="704183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Règles du jeu et méthodes</a:t>
            </a:r>
            <a:endParaRPr lang="en-US" sz="2000" dirty="0"/>
          </a:p>
        </p:txBody>
      </p:sp>
      <p:sp>
        <p:nvSpPr>
          <p:cNvPr id="13" name="Shape 10"/>
          <p:cNvSpPr/>
          <p:nvPr/>
        </p:nvSpPr>
        <p:spPr>
          <a:xfrm>
            <a:off x="793790" y="6233993"/>
            <a:ext cx="7556421" cy="1367909"/>
          </a:xfrm>
          <a:prstGeom prst="roundRect">
            <a:avLst>
              <a:gd name="adj" fmla="val 6964"/>
            </a:avLst>
          </a:prstGeom>
          <a:solidFill>
            <a:srgbClr val="FDFCF4"/>
          </a:solidFill>
          <a:ln w="3048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14" name="Text 11"/>
          <p:cNvSpPr/>
          <p:nvPr/>
        </p:nvSpPr>
        <p:spPr>
          <a:xfrm>
            <a:off x="1051084" y="649128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Qui ?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1051084" y="6981706"/>
            <a:ext cx="704183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Rôles et responsabilités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5890" y="561618"/>
            <a:ext cx="3256478" cy="4069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3600" b="1" dirty="0">
                <a:solidFill>
                  <a:srgbClr val="A5C829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Le Design challenge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455890" y="902970"/>
            <a:ext cx="2605207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endParaRPr lang="en-US" sz="2050" dirty="0"/>
          </a:p>
        </p:txBody>
      </p:sp>
      <p:sp>
        <p:nvSpPr>
          <p:cNvPr id="4" name="Shape 2"/>
          <p:cNvSpPr/>
          <p:nvPr/>
        </p:nvSpPr>
        <p:spPr>
          <a:xfrm>
            <a:off x="455890" y="1481495"/>
            <a:ext cx="13718619" cy="796766"/>
          </a:xfrm>
          <a:prstGeom prst="roundRect">
            <a:avLst>
              <a:gd name="adj" fmla="val 39238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5" name="Text 3"/>
          <p:cNvSpPr/>
          <p:nvPr/>
        </p:nvSpPr>
        <p:spPr>
          <a:xfrm>
            <a:off x="593765" y="1619369"/>
            <a:ext cx="13442871" cy="521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i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Comment pourrions-nous créer une équipe auxiliaire d'exploitation du CCV qui favorise la transition de </a:t>
            </a:r>
            <a:r>
              <a:rPr lang="en-US" i="1" dirty="0" err="1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personnes</a:t>
            </a:r>
            <a:r>
              <a:rPr lang="en-US" i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br>
              <a:rPr lang="en-US" i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</a:br>
            <a:r>
              <a:rPr lang="en-US" i="1" dirty="0" err="1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professionnellement</a:t>
            </a:r>
            <a:r>
              <a:rPr lang="en-US" i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et socialement fragilisées vers des métiers en transition ?</a:t>
            </a:r>
            <a:endParaRPr lang="en-US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4129" y="2614074"/>
            <a:ext cx="9450228" cy="527024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119" y="599242"/>
            <a:ext cx="11155323" cy="6804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350"/>
              </a:lnSpc>
              <a:buNone/>
            </a:pPr>
            <a:r>
              <a:rPr lang="en-US" sz="3600" b="1" dirty="0">
                <a:solidFill>
                  <a:srgbClr val="A5C829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Le Design Thinking : La méthode du Double Diamant</a:t>
            </a:r>
            <a:endParaRPr lang="en-US" sz="36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6893" y="1981795"/>
            <a:ext cx="10996613" cy="532197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62119" y="7281982"/>
            <a:ext cx="13106162" cy="3483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i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Source: </a:t>
            </a:r>
            <a:r>
              <a:rPr lang="en-US" sz="1700" i="1" u="sng" dirty="0">
                <a:solidFill>
                  <a:srgbClr val="697F1A"/>
                </a:solidFill>
                <a:latin typeface="Roboto" pitchFamily="34" charset="0"/>
                <a:ea typeface="Roboto" pitchFamily="34" charset="-122"/>
                <a:cs typeface="Roboto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https://www.designcouncil.org.uk/our-resources/the-double-diamond/</a:t>
            </a:r>
            <a:endParaRPr lang="en-US" sz="1700" dirty="0"/>
          </a:p>
        </p:txBody>
      </p:sp>
      <p:sp>
        <p:nvSpPr>
          <p:cNvPr id="7" name="Flèche : double flèche horizontale 6">
            <a:extLst>
              <a:ext uri="{FF2B5EF4-FFF2-40B4-BE49-F238E27FC236}">
                <a16:creationId xmlns:a16="http://schemas.microsoft.com/office/drawing/2014/main" id="{C13628F9-0F17-4A23-33F1-81F8CA2BDE67}"/>
              </a:ext>
            </a:extLst>
          </p:cNvPr>
          <p:cNvSpPr/>
          <p:nvPr/>
        </p:nvSpPr>
        <p:spPr>
          <a:xfrm>
            <a:off x="1816894" y="1466849"/>
            <a:ext cx="5295900" cy="248245"/>
          </a:xfrm>
          <a:prstGeom prst="left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8" name="Flèche : double flèche horizontale 7">
            <a:extLst>
              <a:ext uri="{FF2B5EF4-FFF2-40B4-BE49-F238E27FC236}">
                <a16:creationId xmlns:a16="http://schemas.microsoft.com/office/drawing/2014/main" id="{DE8058A6-AE7E-E634-DF61-E856C71835FC}"/>
              </a:ext>
            </a:extLst>
          </p:cNvPr>
          <p:cNvSpPr/>
          <p:nvPr/>
        </p:nvSpPr>
        <p:spPr>
          <a:xfrm>
            <a:off x="7722394" y="1466850"/>
            <a:ext cx="5295900" cy="248245"/>
          </a:xfrm>
          <a:prstGeom prst="left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pic>
        <p:nvPicPr>
          <p:cNvPr id="10" name="Graphique 9" descr="Cadeau contour">
            <a:extLst>
              <a:ext uri="{FF2B5EF4-FFF2-40B4-BE49-F238E27FC236}">
                <a16:creationId xmlns:a16="http://schemas.microsoft.com/office/drawing/2014/main" id="{433B9E10-ADCB-57B2-BCC9-D18563BD62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813507" y="3781454"/>
            <a:ext cx="1434168" cy="143416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CE09F54-9669-9EA5-EE1C-AFAFF88D1737}"/>
              </a:ext>
            </a:extLst>
          </p:cNvPr>
          <p:cNvSpPr txBox="1"/>
          <p:nvPr/>
        </p:nvSpPr>
        <p:spPr>
          <a:xfrm>
            <a:off x="2819400" y="1631274"/>
            <a:ext cx="3648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dirty="0">
                <a:latin typeface="Roboto" panose="02000000000000000000" pitchFamily="2" charset="0"/>
                <a:ea typeface="Roboto" panose="02000000000000000000" pitchFamily="2" charset="0"/>
              </a:rPr>
              <a:t>Espace problème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EEE4F14-7A79-1F10-BE13-29CDA49AF4DE}"/>
              </a:ext>
            </a:extLst>
          </p:cNvPr>
          <p:cNvSpPr txBox="1"/>
          <p:nvPr/>
        </p:nvSpPr>
        <p:spPr>
          <a:xfrm>
            <a:off x="8253294" y="1631274"/>
            <a:ext cx="3648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dirty="0">
                <a:latin typeface="Roboto" panose="02000000000000000000" pitchFamily="2" charset="0"/>
                <a:ea typeface="Roboto" panose="02000000000000000000" pitchFamily="2" charset="0"/>
              </a:rPr>
              <a:t>Espace solution</a:t>
            </a:r>
          </a:p>
        </p:txBody>
      </p:sp>
      <p:pic>
        <p:nvPicPr>
          <p:cNvPr id="17" name="Graphique 16" descr="Flèche en cercle avec un remplissage uni">
            <a:extLst>
              <a:ext uri="{FF2B5EF4-FFF2-40B4-BE49-F238E27FC236}">
                <a16:creationId xmlns:a16="http://schemas.microsoft.com/office/drawing/2014/main" id="{E3A5BCE2-40CA-1666-4C27-F4976F5347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877550" y="458867"/>
            <a:ext cx="914400" cy="914400"/>
          </a:xfrm>
          <a:prstGeom prst="rect">
            <a:avLst/>
          </a:prstGeom>
        </p:spPr>
      </p:pic>
      <p:pic>
        <p:nvPicPr>
          <p:cNvPr id="19" name="Graphique 18" descr="Flèche en cercle avec un remplissage uni">
            <a:extLst>
              <a:ext uri="{FF2B5EF4-FFF2-40B4-BE49-F238E27FC236}">
                <a16:creationId xmlns:a16="http://schemas.microsoft.com/office/drawing/2014/main" id="{05EF00CE-B8B5-438D-4B64-308342821B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86237" y="4758422"/>
            <a:ext cx="914400" cy="914400"/>
          </a:xfrm>
          <a:prstGeom prst="rect">
            <a:avLst/>
          </a:prstGeom>
        </p:spPr>
      </p:pic>
      <p:pic>
        <p:nvPicPr>
          <p:cNvPr id="20" name="Graphique 19" descr="Flèche en cercle avec un remplissage uni">
            <a:extLst>
              <a:ext uri="{FF2B5EF4-FFF2-40B4-BE49-F238E27FC236}">
                <a16:creationId xmlns:a16="http://schemas.microsoft.com/office/drawing/2014/main" id="{DEBF3BF7-7FD9-BF4D-443D-6608957D65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529765" y="4735860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9424" y="0"/>
            <a:ext cx="3990975" cy="82296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rcRect r="43611"/>
          <a:stretch>
            <a:fillRect/>
          </a:stretch>
        </p:blipFill>
        <p:spPr>
          <a:xfrm>
            <a:off x="11062573" y="1474113"/>
            <a:ext cx="2774037" cy="491942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-1530429" y="993934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en-US" sz="3600" b="1" dirty="0">
                <a:solidFill>
                  <a:srgbClr val="A5C829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Itérer</a:t>
            </a:r>
            <a:endParaRPr lang="en-US" sz="3600" dirty="0"/>
          </a:p>
        </p:txBody>
      </p:sp>
      <p:sp>
        <p:nvSpPr>
          <p:cNvPr id="5" name="Shape 1"/>
          <p:cNvSpPr/>
          <p:nvPr/>
        </p:nvSpPr>
        <p:spPr>
          <a:xfrm>
            <a:off x="727115" y="2926795"/>
            <a:ext cx="3664744" cy="1177528"/>
          </a:xfrm>
          <a:prstGeom prst="roundRect">
            <a:avLst>
              <a:gd name="adj" fmla="val 8090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6" name="Text 2"/>
          <p:cNvSpPr/>
          <p:nvPr/>
        </p:nvSpPr>
        <p:spPr>
          <a:xfrm>
            <a:off x="961549" y="3161229"/>
            <a:ext cx="3195876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Être prêt à se remettre en question</a:t>
            </a:r>
            <a:endParaRPr lang="en-US" sz="2000" dirty="0"/>
          </a:p>
        </p:txBody>
      </p:sp>
      <p:sp>
        <p:nvSpPr>
          <p:cNvPr id="7" name="Shape 3"/>
          <p:cNvSpPr/>
          <p:nvPr/>
        </p:nvSpPr>
        <p:spPr>
          <a:xfrm>
            <a:off x="4618673" y="2926795"/>
            <a:ext cx="3664863" cy="1177528"/>
          </a:xfrm>
          <a:prstGeom prst="roundRect">
            <a:avLst>
              <a:gd name="adj" fmla="val 8090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8" name="Text 4"/>
          <p:cNvSpPr/>
          <p:nvPr/>
        </p:nvSpPr>
        <p:spPr>
          <a:xfrm>
            <a:off x="4853107" y="3161229"/>
            <a:ext cx="319599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Poser des hypothèses et les tester</a:t>
            </a:r>
            <a:endParaRPr lang="en-US" sz="2000" dirty="0"/>
          </a:p>
        </p:txBody>
      </p:sp>
      <p:sp>
        <p:nvSpPr>
          <p:cNvPr id="9" name="Shape 5"/>
          <p:cNvSpPr/>
          <p:nvPr/>
        </p:nvSpPr>
        <p:spPr>
          <a:xfrm>
            <a:off x="727115" y="4331137"/>
            <a:ext cx="3664744" cy="823198"/>
          </a:xfrm>
          <a:prstGeom prst="roundRect">
            <a:avLst>
              <a:gd name="adj" fmla="val 11573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10" name="Text 6"/>
          <p:cNvSpPr/>
          <p:nvPr/>
        </p:nvSpPr>
        <p:spPr>
          <a:xfrm>
            <a:off x="1141809" y="456557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Améliorer peu à peu</a:t>
            </a:r>
            <a:endParaRPr lang="en-US" sz="2000" dirty="0"/>
          </a:p>
        </p:txBody>
      </p:sp>
      <p:sp>
        <p:nvSpPr>
          <p:cNvPr id="11" name="Shape 7"/>
          <p:cNvSpPr/>
          <p:nvPr/>
        </p:nvSpPr>
        <p:spPr>
          <a:xfrm>
            <a:off x="4618673" y="4331137"/>
            <a:ext cx="3664863" cy="823198"/>
          </a:xfrm>
          <a:prstGeom prst="roundRect">
            <a:avLst>
              <a:gd name="adj" fmla="val 11573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12" name="Text 8"/>
          <p:cNvSpPr/>
          <p:nvPr/>
        </p:nvSpPr>
        <p:spPr>
          <a:xfrm>
            <a:off x="5033486" y="456557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Éventuellement pivoter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44987"/>
            <a:ext cx="6030992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600" b="1" dirty="0">
                <a:solidFill>
                  <a:srgbClr val="A5C829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Déterminer</a:t>
            </a:r>
            <a:r>
              <a:rPr lang="en-US" sz="3550" b="1" dirty="0">
                <a:solidFill>
                  <a:srgbClr val="A5C829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 les parties prenantes</a:t>
            </a:r>
            <a:endParaRPr lang="en-US" sz="3550" dirty="0"/>
          </a:p>
        </p:txBody>
      </p:sp>
      <p:sp>
        <p:nvSpPr>
          <p:cNvPr id="3" name="Shape 1"/>
          <p:cNvSpPr/>
          <p:nvPr/>
        </p:nvSpPr>
        <p:spPr>
          <a:xfrm>
            <a:off x="793790" y="3048237"/>
            <a:ext cx="4196358" cy="3266837"/>
          </a:xfrm>
          <a:prstGeom prst="roundRect">
            <a:avLst>
              <a:gd name="adj" fmla="val 3224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4" name="Shape 2"/>
          <p:cNvSpPr/>
          <p:nvPr/>
        </p:nvSpPr>
        <p:spPr>
          <a:xfrm>
            <a:off x="2551748" y="3282672"/>
            <a:ext cx="680442" cy="680442"/>
          </a:xfrm>
          <a:prstGeom prst="roundRect">
            <a:avLst>
              <a:gd name="adj" fmla="val 13436980"/>
            </a:avLst>
          </a:prstGeom>
          <a:solidFill>
            <a:srgbClr val="A5C829"/>
          </a:solidFill>
          <a:ln/>
        </p:spPr>
        <p:txBody>
          <a:bodyPr/>
          <a:lstStyle/>
          <a:p>
            <a:endParaRPr lang="fr-CH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8914" y="3431500"/>
            <a:ext cx="306110" cy="38266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348145" y="4189928"/>
            <a:ext cx="308764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Diversité des points de vue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1028224" y="4680347"/>
            <a:ext cx="372749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Assurer une compréhension complète des enjeux en intégrant des perspectives variées.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5216962" y="3048238"/>
            <a:ext cx="4196358" cy="3266836"/>
          </a:xfrm>
          <a:prstGeom prst="roundRect">
            <a:avLst>
              <a:gd name="adj" fmla="val 3224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9" name="Shape 6"/>
          <p:cNvSpPr/>
          <p:nvPr/>
        </p:nvSpPr>
        <p:spPr>
          <a:xfrm>
            <a:off x="6974919" y="3282672"/>
            <a:ext cx="680442" cy="680442"/>
          </a:xfrm>
          <a:prstGeom prst="roundRect">
            <a:avLst>
              <a:gd name="adj" fmla="val 13436980"/>
            </a:avLst>
          </a:prstGeom>
          <a:solidFill>
            <a:srgbClr val="A5C829"/>
          </a:solidFill>
          <a:ln/>
        </p:spPr>
        <p:txBody>
          <a:bodyPr/>
          <a:lstStyle/>
          <a:p>
            <a:endParaRPr lang="fr-CH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2086" y="3431500"/>
            <a:ext cx="306110" cy="382667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897523" y="418992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Échantillon du système</a:t>
            </a:r>
            <a:endParaRPr lang="en-US" sz="2000" dirty="0"/>
          </a:p>
        </p:txBody>
      </p:sp>
      <p:sp>
        <p:nvSpPr>
          <p:cNvPr id="12" name="Text 8"/>
          <p:cNvSpPr/>
          <p:nvPr/>
        </p:nvSpPr>
        <p:spPr>
          <a:xfrm>
            <a:off x="5451396" y="4680347"/>
            <a:ext cx="372749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Représenter la complexité du système en impliquant des acteurs de tous les horizons concernés.</a:t>
            </a:r>
            <a:endParaRPr lang="en-US" sz="2000" dirty="0"/>
          </a:p>
        </p:txBody>
      </p:sp>
      <p:sp>
        <p:nvSpPr>
          <p:cNvPr id="13" name="Shape 9"/>
          <p:cNvSpPr/>
          <p:nvPr/>
        </p:nvSpPr>
        <p:spPr>
          <a:xfrm>
            <a:off x="9640133" y="3048238"/>
            <a:ext cx="4196358" cy="3266836"/>
          </a:xfrm>
          <a:prstGeom prst="roundRect">
            <a:avLst>
              <a:gd name="adj" fmla="val 3224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14" name="Shape 10"/>
          <p:cNvSpPr/>
          <p:nvPr/>
        </p:nvSpPr>
        <p:spPr>
          <a:xfrm>
            <a:off x="11398091" y="3282672"/>
            <a:ext cx="680442" cy="680442"/>
          </a:xfrm>
          <a:prstGeom prst="roundRect">
            <a:avLst>
              <a:gd name="adj" fmla="val 13436980"/>
            </a:avLst>
          </a:prstGeom>
          <a:solidFill>
            <a:srgbClr val="A5C829"/>
          </a:solidFill>
          <a:ln/>
        </p:spPr>
        <p:txBody>
          <a:bodyPr/>
          <a:lstStyle/>
          <a:p>
            <a:endParaRPr lang="fr-CH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85258" y="3431500"/>
            <a:ext cx="306110" cy="382667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9880402" y="4189928"/>
            <a:ext cx="371582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Différents niveaux hiérarchiques</a:t>
            </a:r>
            <a:endParaRPr lang="en-US" sz="2000" dirty="0"/>
          </a:p>
        </p:txBody>
      </p:sp>
      <p:sp>
        <p:nvSpPr>
          <p:cNvPr id="17" name="Text 12"/>
          <p:cNvSpPr/>
          <p:nvPr/>
        </p:nvSpPr>
        <p:spPr>
          <a:xfrm>
            <a:off x="9874568" y="4680347"/>
            <a:ext cx="372749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Inclure des participants de toutes les strates, des opérationnels aux décideurs, pour une adhésion large.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44A655-C308-FDBB-F268-AFBBF882B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05EDD23B-D5EC-E809-6FD6-9746C67F5457}"/>
              </a:ext>
            </a:extLst>
          </p:cNvPr>
          <p:cNvSpPr/>
          <p:nvPr/>
        </p:nvSpPr>
        <p:spPr>
          <a:xfrm>
            <a:off x="616745" y="856774"/>
            <a:ext cx="12099130" cy="562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00"/>
              </a:lnSpc>
              <a:buNone/>
            </a:pPr>
            <a:r>
              <a:rPr lang="en-US" sz="3600" b="1" dirty="0" err="1">
                <a:solidFill>
                  <a:srgbClr val="A5C829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L’exemple</a:t>
            </a:r>
            <a:r>
              <a:rPr lang="en-US" sz="3600" b="1" dirty="0">
                <a:solidFill>
                  <a:srgbClr val="A5C829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 du Centre de </a:t>
            </a:r>
            <a:r>
              <a:rPr lang="en-US" sz="3600" b="1" dirty="0" err="1">
                <a:solidFill>
                  <a:srgbClr val="A5C829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collecte</a:t>
            </a:r>
            <a:r>
              <a:rPr lang="en-US" sz="3600" b="1" dirty="0">
                <a:solidFill>
                  <a:srgbClr val="A5C829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 et de </a:t>
            </a:r>
            <a:r>
              <a:rPr lang="en-US" sz="3600" b="1" dirty="0" err="1">
                <a:solidFill>
                  <a:srgbClr val="A5C829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valorisation</a:t>
            </a:r>
            <a:r>
              <a:rPr lang="en-US" sz="3600" b="1" dirty="0">
                <a:solidFill>
                  <a:srgbClr val="A5C829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 des </a:t>
            </a:r>
            <a:r>
              <a:rPr lang="en-US" sz="3600" b="1" dirty="0" err="1">
                <a:solidFill>
                  <a:srgbClr val="A5C829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déchets</a:t>
            </a:r>
            <a:endParaRPr lang="en-US" sz="36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D6D91D4-B07C-337A-40E3-BA228A1CE1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7933" y="1948415"/>
            <a:ext cx="8401592" cy="5889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0175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641747"/>
            <a:ext cx="7384852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600" b="1" dirty="0">
                <a:solidFill>
                  <a:srgbClr val="A5C829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Designer son atelier avec l'équipe-coeur</a:t>
            </a:r>
            <a:endParaRPr lang="en-US" sz="3600" dirty="0"/>
          </a:p>
        </p:txBody>
      </p:sp>
      <p:sp>
        <p:nvSpPr>
          <p:cNvPr id="4" name="Shape 1"/>
          <p:cNvSpPr/>
          <p:nvPr/>
        </p:nvSpPr>
        <p:spPr>
          <a:xfrm>
            <a:off x="6280190" y="1463873"/>
            <a:ext cx="907256" cy="1360884"/>
          </a:xfrm>
          <a:prstGeom prst="roundRect">
            <a:avLst>
              <a:gd name="adj" fmla="val 360022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3678" y="1931670"/>
            <a:ext cx="340162" cy="42529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414260" y="169068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Planifier l'agenda</a:t>
            </a:r>
            <a:endParaRPr lang="en-US" sz="2000" dirty="0"/>
          </a:p>
        </p:txBody>
      </p:sp>
      <p:sp>
        <p:nvSpPr>
          <p:cNvPr id="7" name="Text 3"/>
          <p:cNvSpPr/>
          <p:nvPr/>
        </p:nvSpPr>
        <p:spPr>
          <a:xfrm>
            <a:off x="7414260" y="2181106"/>
            <a:ext cx="642235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Séquençage précis des activités</a:t>
            </a:r>
            <a:endParaRPr lang="en-US" sz="2000" dirty="0"/>
          </a:p>
        </p:txBody>
      </p:sp>
      <p:sp>
        <p:nvSpPr>
          <p:cNvPr id="8" name="Shape 4"/>
          <p:cNvSpPr/>
          <p:nvPr/>
        </p:nvSpPr>
        <p:spPr>
          <a:xfrm>
            <a:off x="6280190" y="3051572"/>
            <a:ext cx="907256" cy="1360884"/>
          </a:xfrm>
          <a:prstGeom prst="roundRect">
            <a:avLst>
              <a:gd name="adj" fmla="val 360022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3678" y="3519368"/>
            <a:ext cx="340162" cy="42529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414260" y="3278386"/>
            <a:ext cx="304585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Sélectionner les méthodes</a:t>
            </a:r>
            <a:endParaRPr lang="en-US" sz="2000" dirty="0"/>
          </a:p>
        </p:txBody>
      </p:sp>
      <p:sp>
        <p:nvSpPr>
          <p:cNvPr id="11" name="Text 6"/>
          <p:cNvSpPr/>
          <p:nvPr/>
        </p:nvSpPr>
        <p:spPr>
          <a:xfrm>
            <a:off x="7414260" y="3768804"/>
            <a:ext cx="642235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Techniques adaptées aux objectifs</a:t>
            </a:r>
            <a:endParaRPr lang="en-US" sz="2000" dirty="0"/>
          </a:p>
        </p:txBody>
      </p:sp>
      <p:sp>
        <p:nvSpPr>
          <p:cNvPr id="12" name="Shape 7"/>
          <p:cNvSpPr/>
          <p:nvPr/>
        </p:nvSpPr>
        <p:spPr>
          <a:xfrm>
            <a:off x="6280190" y="4639270"/>
            <a:ext cx="907256" cy="1360884"/>
          </a:xfrm>
          <a:prstGeom prst="roundRect">
            <a:avLst>
              <a:gd name="adj" fmla="val 360022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63678" y="5107067"/>
            <a:ext cx="340162" cy="425291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7414260" y="486608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Construire le matériel</a:t>
            </a:r>
            <a:endParaRPr lang="en-US" sz="2000" dirty="0"/>
          </a:p>
        </p:txBody>
      </p:sp>
      <p:sp>
        <p:nvSpPr>
          <p:cNvPr id="15" name="Text 9"/>
          <p:cNvSpPr/>
          <p:nvPr/>
        </p:nvSpPr>
        <p:spPr>
          <a:xfrm>
            <a:off x="7414260" y="5356503"/>
            <a:ext cx="642235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Supports visuels, canevas pour structurer les échanges</a:t>
            </a:r>
            <a:endParaRPr lang="en-US" sz="2000" dirty="0"/>
          </a:p>
        </p:txBody>
      </p:sp>
      <p:sp>
        <p:nvSpPr>
          <p:cNvPr id="16" name="Shape 10"/>
          <p:cNvSpPr/>
          <p:nvPr/>
        </p:nvSpPr>
        <p:spPr>
          <a:xfrm>
            <a:off x="6280190" y="6226969"/>
            <a:ext cx="907256" cy="1360884"/>
          </a:xfrm>
          <a:prstGeom prst="roundRect">
            <a:avLst>
              <a:gd name="adj" fmla="val 360022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63678" y="6694765"/>
            <a:ext cx="340162" cy="425291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7414260" y="645378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Aménager l'espace</a:t>
            </a:r>
            <a:endParaRPr lang="en-US" sz="2000" dirty="0"/>
          </a:p>
        </p:txBody>
      </p:sp>
      <p:sp>
        <p:nvSpPr>
          <p:cNvPr id="19" name="Text 12"/>
          <p:cNvSpPr/>
          <p:nvPr/>
        </p:nvSpPr>
        <p:spPr>
          <a:xfrm>
            <a:off x="7414260" y="6944201"/>
            <a:ext cx="642235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Configuration propice aux échanges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F5348A-1622-0196-518D-1B9A6BD82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9255E5B8-D425-D88C-AFE2-7DCB213294B8}"/>
              </a:ext>
            </a:extLst>
          </p:cNvPr>
          <p:cNvSpPr/>
          <p:nvPr/>
        </p:nvSpPr>
        <p:spPr>
          <a:xfrm>
            <a:off x="616745" y="856774"/>
            <a:ext cx="12099130" cy="562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00"/>
              </a:lnSpc>
              <a:buNone/>
            </a:pPr>
            <a:r>
              <a:rPr lang="en-US" sz="3600" b="1" dirty="0" err="1">
                <a:solidFill>
                  <a:srgbClr val="A5C829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L’exemple</a:t>
            </a:r>
            <a:r>
              <a:rPr lang="en-US" sz="3600" b="1" dirty="0">
                <a:solidFill>
                  <a:srgbClr val="A5C829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 du Centre de </a:t>
            </a:r>
            <a:r>
              <a:rPr lang="en-US" sz="3600" b="1" dirty="0" err="1">
                <a:solidFill>
                  <a:srgbClr val="A5C829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collecte</a:t>
            </a:r>
            <a:r>
              <a:rPr lang="en-US" sz="3600" b="1" dirty="0">
                <a:solidFill>
                  <a:srgbClr val="A5C829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 et de </a:t>
            </a:r>
            <a:r>
              <a:rPr lang="en-US" sz="3600" b="1" dirty="0" err="1">
                <a:solidFill>
                  <a:srgbClr val="A5C829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valorisation</a:t>
            </a:r>
            <a:r>
              <a:rPr lang="en-US" sz="3600" b="1" dirty="0">
                <a:solidFill>
                  <a:srgbClr val="A5C829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 des </a:t>
            </a:r>
            <a:r>
              <a:rPr lang="en-US" sz="3600" b="1" dirty="0" err="1">
                <a:solidFill>
                  <a:srgbClr val="A5C829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déchets</a:t>
            </a:r>
            <a:endParaRPr lang="en-US" sz="36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6C356EE-9860-A1BD-351A-FC94E62703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7933" y="1948415"/>
            <a:ext cx="8401592" cy="5889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7429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0331" y="581739"/>
            <a:ext cx="8361640" cy="5288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en-US" sz="3300" b="1" dirty="0">
                <a:solidFill>
                  <a:srgbClr val="A5C829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L'expression concrète de l'intelligence collective</a:t>
            </a:r>
            <a:endParaRPr lang="en-US" sz="33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331" y="1586389"/>
            <a:ext cx="6316861" cy="6316861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7580828" y="1586389"/>
            <a:ext cx="6316861" cy="1318617"/>
          </a:xfrm>
          <a:prstGeom prst="roundRect">
            <a:avLst>
              <a:gd name="adj" fmla="val 6738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5" name="Text 2"/>
          <p:cNvSpPr/>
          <p:nvPr/>
        </p:nvSpPr>
        <p:spPr>
          <a:xfrm>
            <a:off x="7799903" y="1805464"/>
            <a:ext cx="2721531" cy="330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Préciser les règles du jeu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7799903" y="2347436"/>
            <a:ext cx="5878711" cy="338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endParaRPr lang="en-US" sz="1650" dirty="0"/>
          </a:p>
        </p:txBody>
      </p:sp>
      <p:sp>
        <p:nvSpPr>
          <p:cNvPr id="7" name="Shape 4"/>
          <p:cNvSpPr/>
          <p:nvPr/>
        </p:nvSpPr>
        <p:spPr>
          <a:xfrm>
            <a:off x="7580828" y="3116461"/>
            <a:ext cx="6316861" cy="1318617"/>
          </a:xfrm>
          <a:prstGeom prst="roundRect">
            <a:avLst>
              <a:gd name="adj" fmla="val 6738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8" name="Text 5"/>
          <p:cNvSpPr/>
          <p:nvPr/>
        </p:nvSpPr>
        <p:spPr>
          <a:xfrm>
            <a:off x="7799903" y="3335536"/>
            <a:ext cx="3135987" cy="330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Faire confiance au processus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7799903" y="3877508"/>
            <a:ext cx="5878711" cy="338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endParaRPr lang="en-US" sz="1650" dirty="0"/>
          </a:p>
        </p:txBody>
      </p:sp>
      <p:sp>
        <p:nvSpPr>
          <p:cNvPr id="10" name="Shape 7"/>
          <p:cNvSpPr/>
          <p:nvPr/>
        </p:nvSpPr>
        <p:spPr>
          <a:xfrm>
            <a:off x="7580828" y="4646533"/>
            <a:ext cx="6316861" cy="1318617"/>
          </a:xfrm>
          <a:prstGeom prst="roundRect">
            <a:avLst>
              <a:gd name="adj" fmla="val 6738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11" name="Text 8"/>
          <p:cNvSpPr/>
          <p:nvPr/>
        </p:nvSpPr>
        <p:spPr>
          <a:xfrm>
            <a:off x="7799903" y="4865608"/>
            <a:ext cx="2644259" cy="330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Sortir du cadre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7799903" y="5407581"/>
            <a:ext cx="5878711" cy="338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endParaRPr lang="en-US" sz="16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D3877-14F5-C437-D59C-A85A75D70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C882D08B-52F1-B872-BA3B-D702CA59476D}"/>
              </a:ext>
            </a:extLst>
          </p:cNvPr>
          <p:cNvSpPr/>
          <p:nvPr/>
        </p:nvSpPr>
        <p:spPr>
          <a:xfrm>
            <a:off x="625197" y="491252"/>
            <a:ext cx="4466034" cy="558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600" b="1" dirty="0">
                <a:solidFill>
                  <a:srgbClr val="A5C829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PMS 2040</a:t>
            </a:r>
            <a:endParaRPr lang="en-US" sz="3600" dirty="0"/>
          </a:p>
        </p:txBody>
      </p:sp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CC5D502C-CF21-389F-516E-3C5D1944A8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197" y="1406604"/>
            <a:ext cx="13380006" cy="6790373"/>
          </a:xfrm>
          <a:prstGeom prst="rect">
            <a:avLst/>
          </a:prstGeom>
        </p:spPr>
      </p:pic>
      <p:sp>
        <p:nvSpPr>
          <p:cNvPr id="4" name="Text 1">
            <a:extLst>
              <a:ext uri="{FF2B5EF4-FFF2-40B4-BE49-F238E27FC236}">
                <a16:creationId xmlns:a16="http://schemas.microsoft.com/office/drawing/2014/main" id="{06FEBC7F-EBFF-3B57-F55C-6B4DCCEA4176}"/>
              </a:ext>
            </a:extLst>
          </p:cNvPr>
          <p:cNvSpPr/>
          <p:nvPr/>
        </p:nvSpPr>
        <p:spPr>
          <a:xfrm>
            <a:off x="625197" y="8397835"/>
            <a:ext cx="13380006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5857045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637461"/>
            <a:ext cx="4536519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A5C829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Structurer les réflexions</a:t>
            </a:r>
            <a:endParaRPr lang="en-US" sz="3550" dirty="0"/>
          </a:p>
        </p:txBody>
      </p:sp>
      <p:sp>
        <p:nvSpPr>
          <p:cNvPr id="3" name="Text 1"/>
          <p:cNvSpPr/>
          <p:nvPr/>
        </p:nvSpPr>
        <p:spPr>
          <a:xfrm>
            <a:off x="793790" y="1431250"/>
            <a:ext cx="490835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S'adapter à la dynamique du groupe</a:t>
            </a:r>
            <a:endParaRPr lang="en-US" sz="2650" dirty="0"/>
          </a:p>
        </p:txBody>
      </p:sp>
      <p:sp>
        <p:nvSpPr>
          <p:cNvPr id="5" name="Text 2"/>
          <p:cNvSpPr/>
          <p:nvPr/>
        </p:nvSpPr>
        <p:spPr>
          <a:xfrm>
            <a:off x="793790" y="2349818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nton Light" pitchFamily="34" charset="0"/>
                <a:ea typeface="Anton Light" pitchFamily="34" charset="-122"/>
                <a:cs typeface="Anton Light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>
            <a:off x="793790" y="2704862"/>
            <a:ext cx="3688675" cy="30480"/>
          </a:xfrm>
          <a:prstGeom prst="rect">
            <a:avLst/>
          </a:prstGeom>
          <a:solidFill>
            <a:srgbClr val="A5C82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7" name="Text 4"/>
          <p:cNvSpPr/>
          <p:nvPr/>
        </p:nvSpPr>
        <p:spPr>
          <a:xfrm>
            <a:off x="793790" y="287917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Divergence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793790" y="3460314"/>
            <a:ext cx="368867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Explorer largement toutes les possibilités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4709279" y="2349818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nton Light" pitchFamily="34" charset="0"/>
                <a:ea typeface="Anton Light" pitchFamily="34" charset="-122"/>
                <a:cs typeface="Anton Light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4709279" y="2704862"/>
            <a:ext cx="3688794" cy="30480"/>
          </a:xfrm>
          <a:prstGeom prst="rect">
            <a:avLst/>
          </a:prstGeom>
          <a:solidFill>
            <a:srgbClr val="A5C82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11" name="Text 8"/>
          <p:cNvSpPr/>
          <p:nvPr/>
        </p:nvSpPr>
        <p:spPr>
          <a:xfrm>
            <a:off x="4709279" y="287917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Émergence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4709279" y="3460314"/>
            <a:ext cx="368879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Faire apparaître les tendances et idées fortes, laisser place à l'inattendu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793790" y="4945857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nton Light" pitchFamily="34" charset="0"/>
                <a:ea typeface="Anton Light" pitchFamily="34" charset="-122"/>
                <a:cs typeface="Anton Light" pitchFamily="34" charset="-120"/>
              </a:rPr>
              <a:t>03</a:t>
            </a:r>
            <a:endParaRPr lang="en-US" sz="2000" dirty="0"/>
          </a:p>
        </p:txBody>
      </p:sp>
      <p:sp>
        <p:nvSpPr>
          <p:cNvPr id="14" name="Shape 11"/>
          <p:cNvSpPr/>
          <p:nvPr/>
        </p:nvSpPr>
        <p:spPr>
          <a:xfrm>
            <a:off x="793790" y="5300901"/>
            <a:ext cx="7604284" cy="30480"/>
          </a:xfrm>
          <a:prstGeom prst="rect">
            <a:avLst/>
          </a:prstGeom>
          <a:solidFill>
            <a:srgbClr val="A5C82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15" name="Text 12"/>
          <p:cNvSpPr/>
          <p:nvPr/>
        </p:nvSpPr>
        <p:spPr>
          <a:xfrm>
            <a:off x="793790" y="547520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Convergence</a:t>
            </a:r>
            <a:endParaRPr lang="en-US" sz="2000" dirty="0"/>
          </a:p>
        </p:txBody>
      </p:sp>
      <p:sp>
        <p:nvSpPr>
          <p:cNvPr id="16" name="Text 13"/>
          <p:cNvSpPr/>
          <p:nvPr/>
        </p:nvSpPr>
        <p:spPr>
          <a:xfrm>
            <a:off x="835104" y="6010155"/>
            <a:ext cx="760428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Sélectionner et affiner les meilleures options</a:t>
            </a:r>
            <a:endParaRPr lang="en-US" sz="2000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F21117A-EA09-8BD2-528B-5486536C88B9}"/>
              </a:ext>
            </a:extLst>
          </p:cNvPr>
          <p:cNvSpPr txBox="1"/>
          <p:nvPr/>
        </p:nvSpPr>
        <p:spPr>
          <a:xfrm>
            <a:off x="3657600" y="3930134"/>
            <a:ext cx="7315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CH" dirty="0"/>
          </a:p>
        </p:txBody>
      </p:sp>
      <p:pic>
        <p:nvPicPr>
          <p:cNvPr id="18" name="Image 17" descr="Une image contenant texte, capture d’écran, ligne, Police&#10;&#10;Le contenu généré par l’IA peut être incorrect.">
            <a:extLst>
              <a:ext uri="{FF2B5EF4-FFF2-40B4-BE49-F238E27FC236}">
                <a16:creationId xmlns:a16="http://schemas.microsoft.com/office/drawing/2014/main" id="{4A97D7EB-EF70-ACCE-E2B2-C571E8A639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8890" y="2633306"/>
            <a:ext cx="5073015" cy="2853571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1D011C64-4AAB-A8AC-98D4-869FF5E9C7C0}"/>
              </a:ext>
            </a:extLst>
          </p:cNvPr>
          <p:cNvSpPr txBox="1"/>
          <p:nvPr/>
        </p:nvSpPr>
        <p:spPr>
          <a:xfrm>
            <a:off x="8928890" y="5711250"/>
            <a:ext cx="491773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000" i="1" dirty="0">
                <a:latin typeface="Roboto" panose="02000000000000000000" pitchFamily="2" charset="0"/>
                <a:ea typeface="Roboto" panose="02000000000000000000" pitchFamily="2" charset="0"/>
              </a:rPr>
              <a:t>Source: https://imfusio.com/fr/bibliotheque/diamant-de-participation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179433"/>
            <a:ext cx="6250662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600" b="1" dirty="0">
                <a:solidFill>
                  <a:srgbClr val="A5C829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S'inspirer</a:t>
            </a:r>
            <a:r>
              <a:rPr lang="en-US" sz="3550" b="1" dirty="0">
                <a:solidFill>
                  <a:srgbClr val="A5C829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, faire appel à l'expertise</a:t>
            </a:r>
            <a:endParaRPr lang="en-US" sz="3550" dirty="0"/>
          </a:p>
        </p:txBody>
      </p:sp>
      <p:sp>
        <p:nvSpPr>
          <p:cNvPr id="4" name="Shape 1"/>
          <p:cNvSpPr/>
          <p:nvPr/>
        </p:nvSpPr>
        <p:spPr>
          <a:xfrm>
            <a:off x="6280190" y="2001560"/>
            <a:ext cx="3664744" cy="2592348"/>
          </a:xfrm>
          <a:prstGeom prst="roundRect">
            <a:avLst>
              <a:gd name="adj" fmla="val 3675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5" name="Shape 2"/>
          <p:cNvSpPr/>
          <p:nvPr/>
        </p:nvSpPr>
        <p:spPr>
          <a:xfrm>
            <a:off x="6514624" y="2235994"/>
            <a:ext cx="680442" cy="680442"/>
          </a:xfrm>
          <a:prstGeom prst="roundRect">
            <a:avLst>
              <a:gd name="adj" fmla="val 13436980"/>
            </a:avLst>
          </a:prstGeom>
          <a:solidFill>
            <a:srgbClr val="A5C829"/>
          </a:solidFill>
          <a:ln/>
        </p:spPr>
        <p:txBody>
          <a:bodyPr/>
          <a:lstStyle/>
          <a:p>
            <a:endParaRPr lang="fr-CH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1790" y="2384822"/>
            <a:ext cx="306110" cy="38266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514624" y="314325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Benchmarking</a:t>
            </a:r>
            <a:endParaRPr lang="en-US" sz="2000" dirty="0"/>
          </a:p>
        </p:txBody>
      </p:sp>
      <p:sp>
        <p:nvSpPr>
          <p:cNvPr id="8" name="Text 4"/>
          <p:cNvSpPr/>
          <p:nvPr/>
        </p:nvSpPr>
        <p:spPr>
          <a:xfrm>
            <a:off x="6514624" y="3633668"/>
            <a:ext cx="319587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Explorer les pratiques inspirantes</a:t>
            </a:r>
            <a:endParaRPr lang="en-US" sz="2000" dirty="0"/>
          </a:p>
        </p:txBody>
      </p:sp>
      <p:sp>
        <p:nvSpPr>
          <p:cNvPr id="9" name="Shape 5"/>
          <p:cNvSpPr/>
          <p:nvPr/>
        </p:nvSpPr>
        <p:spPr>
          <a:xfrm>
            <a:off x="10171748" y="2001560"/>
            <a:ext cx="3664863" cy="2592348"/>
          </a:xfrm>
          <a:prstGeom prst="roundRect">
            <a:avLst>
              <a:gd name="adj" fmla="val 3675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10" name="Shape 6"/>
          <p:cNvSpPr/>
          <p:nvPr/>
        </p:nvSpPr>
        <p:spPr>
          <a:xfrm>
            <a:off x="10406182" y="2235994"/>
            <a:ext cx="680442" cy="680442"/>
          </a:xfrm>
          <a:prstGeom prst="roundRect">
            <a:avLst>
              <a:gd name="adj" fmla="val 13436980"/>
            </a:avLst>
          </a:prstGeom>
          <a:solidFill>
            <a:srgbClr val="A5C829"/>
          </a:solidFill>
          <a:ln/>
        </p:spPr>
        <p:txBody>
          <a:bodyPr/>
          <a:lstStyle/>
          <a:p>
            <a:endParaRPr lang="fr-CH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93348" y="2384822"/>
            <a:ext cx="306110" cy="382667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0406182" y="314325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Témoignages</a:t>
            </a:r>
            <a:endParaRPr lang="en-US" sz="2000" dirty="0"/>
          </a:p>
        </p:txBody>
      </p:sp>
      <p:sp>
        <p:nvSpPr>
          <p:cNvPr id="13" name="Text 8"/>
          <p:cNvSpPr/>
          <p:nvPr/>
        </p:nvSpPr>
        <p:spPr>
          <a:xfrm>
            <a:off x="10406182" y="3633668"/>
            <a:ext cx="319599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Partager des expériences concrètes</a:t>
            </a:r>
            <a:endParaRPr lang="en-US" sz="2000" dirty="0"/>
          </a:p>
        </p:txBody>
      </p:sp>
      <p:sp>
        <p:nvSpPr>
          <p:cNvPr id="14" name="Shape 9"/>
          <p:cNvSpPr/>
          <p:nvPr/>
        </p:nvSpPr>
        <p:spPr>
          <a:xfrm>
            <a:off x="6280190" y="4820722"/>
            <a:ext cx="7556421" cy="2229445"/>
          </a:xfrm>
          <a:prstGeom prst="roundRect">
            <a:avLst>
              <a:gd name="adj" fmla="val 4273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15" name="Shape 10"/>
          <p:cNvSpPr/>
          <p:nvPr/>
        </p:nvSpPr>
        <p:spPr>
          <a:xfrm>
            <a:off x="6514624" y="5055156"/>
            <a:ext cx="680442" cy="680442"/>
          </a:xfrm>
          <a:prstGeom prst="roundRect">
            <a:avLst>
              <a:gd name="adj" fmla="val 13436980"/>
            </a:avLst>
          </a:prstGeom>
          <a:solidFill>
            <a:srgbClr val="A5C829"/>
          </a:solidFill>
          <a:ln/>
        </p:spPr>
        <p:txBody>
          <a:bodyPr/>
          <a:lstStyle/>
          <a:p>
            <a:endParaRPr lang="fr-CH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1790" y="5203984"/>
            <a:ext cx="306110" cy="382667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6514624" y="596241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Apports théoriques</a:t>
            </a:r>
            <a:endParaRPr lang="en-US" sz="2000" dirty="0"/>
          </a:p>
        </p:txBody>
      </p:sp>
      <p:sp>
        <p:nvSpPr>
          <p:cNvPr id="18" name="Text 12"/>
          <p:cNvSpPr/>
          <p:nvPr/>
        </p:nvSpPr>
        <p:spPr>
          <a:xfrm>
            <a:off x="6514624" y="6452830"/>
            <a:ext cx="708755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Enrichir avec des connaissances scientifiques</a:t>
            </a:r>
            <a:endParaRPr lang="en-US" sz="2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35819"/>
            <a:ext cx="8001357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600" b="1" dirty="0">
                <a:solidFill>
                  <a:srgbClr val="A5C829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Faire travailler le groupe, générer des idées</a:t>
            </a:r>
            <a:endParaRPr lang="en-US" sz="36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046923"/>
            <a:ext cx="4158615" cy="257020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4843939"/>
            <a:ext cx="344590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Ouvrir le champ des possibles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793790" y="5334357"/>
            <a:ext cx="415861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Explorer toutes les idées et perspectives pour un maximum de créativité.</a:t>
            </a:r>
            <a:endParaRPr lang="en-US" sz="20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5893" y="2046923"/>
            <a:ext cx="4158615" cy="257020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35893" y="484393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Co-créer une vision</a:t>
            </a:r>
            <a:endParaRPr lang="en-US" sz="2000" dirty="0"/>
          </a:p>
        </p:txBody>
      </p:sp>
      <p:sp>
        <p:nvSpPr>
          <p:cNvPr id="8" name="Text 4"/>
          <p:cNvSpPr/>
          <p:nvPr/>
        </p:nvSpPr>
        <p:spPr>
          <a:xfrm>
            <a:off x="5235893" y="5334357"/>
            <a:ext cx="415861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Construire collectivement une direction claire et partagée.</a:t>
            </a:r>
            <a:endParaRPr lang="en-US" sz="20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7995" y="2046923"/>
            <a:ext cx="4158615" cy="257020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677995" y="4843939"/>
            <a:ext cx="290441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Opérationnaliser la vision</a:t>
            </a:r>
            <a:endParaRPr lang="en-US" sz="2000" dirty="0"/>
          </a:p>
        </p:txBody>
      </p:sp>
      <p:sp>
        <p:nvSpPr>
          <p:cNvPr id="11" name="Text 6"/>
          <p:cNvSpPr/>
          <p:nvPr/>
        </p:nvSpPr>
        <p:spPr>
          <a:xfrm>
            <a:off x="9677995" y="5334357"/>
            <a:ext cx="415861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Transformer les idées en actions concrètes et en résultats mesurables.</a:t>
            </a:r>
            <a:endParaRPr lang="en-US" sz="2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07626"/>
            <a:ext cx="4536519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600" b="1" dirty="0">
                <a:solidFill>
                  <a:srgbClr val="A5C829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Les Chapeaux de Bono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1970603" y="256329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000" b="1" dirty="0">
                <a:solidFill>
                  <a:srgbClr val="B7BF9B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Blanc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793790" y="3053715"/>
            <a:ext cx="401204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Faits et données objectives</a:t>
            </a:r>
            <a:endParaRPr lang="en-US" sz="20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342555"/>
            <a:ext cx="4564975" cy="4564975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6508" y="3029188"/>
            <a:ext cx="339328" cy="4242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824442" y="256329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b="1" dirty="0">
                <a:solidFill>
                  <a:srgbClr val="FF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Rouge</a:t>
            </a:r>
            <a:endParaRPr lang="en-US" sz="2000" dirty="0"/>
          </a:p>
        </p:txBody>
      </p:sp>
      <p:sp>
        <p:nvSpPr>
          <p:cNvPr id="8" name="Text 4"/>
          <p:cNvSpPr/>
          <p:nvPr/>
        </p:nvSpPr>
        <p:spPr>
          <a:xfrm>
            <a:off x="9824442" y="3053715"/>
            <a:ext cx="401216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Émotions et intuitions</a:t>
            </a:r>
            <a:endParaRPr lang="en-US" sz="20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342555"/>
            <a:ext cx="4564975" cy="4564975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4326" y="3029188"/>
            <a:ext cx="339328" cy="4242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0051256" y="419826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Noir</a:t>
            </a:r>
            <a:endParaRPr lang="en-US" sz="2000" dirty="0"/>
          </a:p>
        </p:txBody>
      </p:sp>
      <p:sp>
        <p:nvSpPr>
          <p:cNvPr id="12" name="Text 6"/>
          <p:cNvSpPr/>
          <p:nvPr/>
        </p:nvSpPr>
        <p:spPr>
          <a:xfrm>
            <a:off x="10051256" y="4688681"/>
            <a:ext cx="378535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Risques et difficultés</a:t>
            </a:r>
            <a:endParaRPr lang="en-US" sz="20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53" y="2342555"/>
            <a:ext cx="4564975" cy="4564975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43117" y="4412813"/>
            <a:ext cx="339328" cy="42422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9824442" y="583334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b="1" dirty="0">
                <a:solidFill>
                  <a:srgbClr val="FFFF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Jaune</a:t>
            </a:r>
            <a:endParaRPr lang="en-US" sz="2000" dirty="0"/>
          </a:p>
        </p:txBody>
      </p:sp>
      <p:sp>
        <p:nvSpPr>
          <p:cNvPr id="16" name="Text 8"/>
          <p:cNvSpPr/>
          <p:nvPr/>
        </p:nvSpPr>
        <p:spPr>
          <a:xfrm>
            <a:off x="9824442" y="6323767"/>
            <a:ext cx="401216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Opportunités et avantages</a:t>
            </a:r>
            <a:endParaRPr lang="en-US" sz="2000" dirty="0"/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32653" y="2342555"/>
            <a:ext cx="4564975" cy="4564975"/>
          </a:xfrm>
          <a:prstGeom prst="rect">
            <a:avLst/>
          </a:prstGeom>
        </p:spPr>
      </p:pic>
      <p:pic>
        <p:nvPicPr>
          <p:cNvPr id="18" name="Image 7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4326" y="5796439"/>
            <a:ext cx="339328" cy="424220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1970603" y="583334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000" b="1" dirty="0">
                <a:solidFill>
                  <a:srgbClr val="00FF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Vert</a:t>
            </a:r>
            <a:endParaRPr lang="en-US" sz="2000" dirty="0"/>
          </a:p>
        </p:txBody>
      </p:sp>
      <p:sp>
        <p:nvSpPr>
          <p:cNvPr id="20" name="Text 10"/>
          <p:cNvSpPr/>
          <p:nvPr/>
        </p:nvSpPr>
        <p:spPr>
          <a:xfrm>
            <a:off x="793790" y="6323767"/>
            <a:ext cx="401204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Créativité et alternatives</a:t>
            </a:r>
            <a:endParaRPr lang="en-US" sz="2000" dirty="0"/>
          </a:p>
        </p:txBody>
      </p:sp>
      <p:pic>
        <p:nvPicPr>
          <p:cNvPr id="21" name="Image 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2653" y="2342555"/>
            <a:ext cx="4564975" cy="4564975"/>
          </a:xfrm>
          <a:prstGeom prst="rect">
            <a:avLst/>
          </a:prstGeom>
        </p:spPr>
      </p:pic>
      <p:pic>
        <p:nvPicPr>
          <p:cNvPr id="22" name="Image 9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6508" y="5796439"/>
            <a:ext cx="339328" cy="424220"/>
          </a:xfrm>
          <a:prstGeom prst="rect">
            <a:avLst/>
          </a:prstGeom>
        </p:spPr>
      </p:pic>
      <p:sp>
        <p:nvSpPr>
          <p:cNvPr id="23" name="Text 11"/>
          <p:cNvSpPr/>
          <p:nvPr/>
        </p:nvSpPr>
        <p:spPr>
          <a:xfrm>
            <a:off x="1743789" y="419826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000" b="1" dirty="0">
                <a:solidFill>
                  <a:srgbClr val="0000FF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Bleu</a:t>
            </a:r>
            <a:endParaRPr lang="en-US" sz="2000" dirty="0"/>
          </a:p>
        </p:txBody>
      </p:sp>
      <p:sp>
        <p:nvSpPr>
          <p:cNvPr id="24" name="Text 12"/>
          <p:cNvSpPr/>
          <p:nvPr/>
        </p:nvSpPr>
        <p:spPr>
          <a:xfrm>
            <a:off x="793790" y="4688681"/>
            <a:ext cx="378523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Organisation et synthèse</a:t>
            </a:r>
            <a:endParaRPr lang="en-US" sz="2000" dirty="0"/>
          </a:p>
        </p:txBody>
      </p:sp>
      <p:pic>
        <p:nvPicPr>
          <p:cNvPr id="25" name="Image 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32653" y="2342555"/>
            <a:ext cx="4564975" cy="4564975"/>
          </a:xfrm>
          <a:prstGeom prst="rect">
            <a:avLst/>
          </a:prstGeom>
        </p:spPr>
      </p:pic>
      <p:pic>
        <p:nvPicPr>
          <p:cNvPr id="26" name="Image 11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47717" y="4412813"/>
            <a:ext cx="339328" cy="42422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06078"/>
            <a:ext cx="8282107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600" b="1" dirty="0">
                <a:solidFill>
                  <a:srgbClr val="A5C829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Travailler</a:t>
            </a:r>
            <a:r>
              <a:rPr lang="en-US" sz="3550" b="1" dirty="0">
                <a:solidFill>
                  <a:srgbClr val="A5C829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 avec tous ses sens, avoir du plaisir</a:t>
            </a:r>
            <a:endParaRPr lang="en-US" sz="35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083356"/>
            <a:ext cx="566976" cy="56697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644253" y="221801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Créativité visuelle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1644253" y="2799159"/>
            <a:ext cx="675382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Dessins, collages, prototypes</a:t>
            </a:r>
            <a:endParaRPr lang="en-US" sz="20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3615690"/>
            <a:ext cx="566976" cy="56697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644253" y="375035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Stimulation auditive</a:t>
            </a:r>
            <a:endParaRPr lang="en-US" sz="2000" dirty="0"/>
          </a:p>
        </p:txBody>
      </p:sp>
      <p:sp>
        <p:nvSpPr>
          <p:cNvPr id="8" name="Text 4"/>
          <p:cNvSpPr/>
          <p:nvPr/>
        </p:nvSpPr>
        <p:spPr>
          <a:xfrm>
            <a:off x="1644253" y="4331494"/>
            <a:ext cx="675382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Musique, rythmes, ambiances</a:t>
            </a:r>
            <a:endParaRPr lang="en-US" sz="20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790" y="5148024"/>
            <a:ext cx="566976" cy="56697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644253" y="528268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Mobilité corporelle</a:t>
            </a:r>
            <a:endParaRPr lang="en-US" sz="2000" dirty="0"/>
          </a:p>
        </p:txBody>
      </p:sp>
      <p:sp>
        <p:nvSpPr>
          <p:cNvPr id="11" name="Text 6"/>
          <p:cNvSpPr/>
          <p:nvPr/>
        </p:nvSpPr>
        <p:spPr>
          <a:xfrm>
            <a:off x="1644253" y="5863828"/>
            <a:ext cx="675382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Déplacements, jeux énergisants</a:t>
            </a:r>
            <a:endParaRPr lang="en-US" sz="20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59096" y="2083356"/>
            <a:ext cx="4885015" cy="488501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30" y="670680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3600" b="1" dirty="0">
                <a:solidFill>
                  <a:srgbClr val="A5C829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Des exemples concrets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08065" y="1666399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065" y="2284452"/>
            <a:ext cx="4158615" cy="257020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08065" y="508146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Maquette tangible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793790" y="6467237"/>
            <a:ext cx="415861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0168" y="2284452"/>
            <a:ext cx="4158615" cy="257020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150168" y="508146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Expérience immersive</a:t>
            </a:r>
            <a:endParaRPr lang="en-US" sz="2000" dirty="0"/>
          </a:p>
        </p:txBody>
      </p:sp>
      <p:sp>
        <p:nvSpPr>
          <p:cNvPr id="9" name="Text 5"/>
          <p:cNvSpPr/>
          <p:nvPr/>
        </p:nvSpPr>
        <p:spPr>
          <a:xfrm>
            <a:off x="5235893" y="6467237"/>
            <a:ext cx="415861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11" name="Text 6"/>
          <p:cNvSpPr/>
          <p:nvPr/>
        </p:nvSpPr>
        <p:spPr>
          <a:xfrm>
            <a:off x="9852728" y="510404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Des personas “</a:t>
            </a:r>
            <a:r>
              <a:rPr lang="en-US" sz="2000" b="1" dirty="0" err="1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réalistes</a:t>
            </a:r>
            <a:r>
              <a:rPr lang="en-US" sz="20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”</a:t>
            </a:r>
            <a:endParaRPr lang="en-US" sz="2000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7EB27C06-F95E-67EA-608A-A72D615AF7C8}"/>
              </a:ext>
            </a:extLst>
          </p:cNvPr>
          <p:cNvGrpSpPr/>
          <p:nvPr/>
        </p:nvGrpSpPr>
        <p:grpSpPr>
          <a:xfrm>
            <a:off x="9905997" y="2281330"/>
            <a:ext cx="3356161" cy="2573324"/>
            <a:chOff x="9905997" y="2281330"/>
            <a:chExt cx="3356161" cy="2573324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DA632AAC-6432-DDA8-704F-33E2B3CE6C3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9905997" y="2281330"/>
              <a:ext cx="1103887" cy="2573324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9556CFCB-EC6F-9FFD-20D3-ECAEA7ABA2F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b="1597"/>
            <a:stretch>
              <a:fillRect/>
            </a:stretch>
          </p:blipFill>
          <p:spPr>
            <a:xfrm flipH="1">
              <a:off x="11009882" y="2284452"/>
              <a:ext cx="1103887" cy="2570202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F40B34F4-D38A-AF94-EF5F-48A917BC9D3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113769" y="2284452"/>
              <a:ext cx="1148389" cy="257020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07601"/>
            <a:ext cx="4536519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600" b="1" dirty="0">
                <a:solidFill>
                  <a:srgbClr val="A5C829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La Rivière aux 7 pierres</a:t>
            </a:r>
            <a:endParaRPr lang="en-US" sz="36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1828205"/>
            <a:ext cx="13042821" cy="497574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7059097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Source: </a:t>
            </a:r>
            <a:r>
              <a:rPr lang="en-US" sz="1750" u="sng" dirty="0">
                <a:solidFill>
                  <a:srgbClr val="697F1A"/>
                </a:solidFill>
                <a:latin typeface="Roboto" pitchFamily="34" charset="0"/>
                <a:ea typeface="Roboto" pitchFamily="34" charset="-122"/>
                <a:cs typeface="Roboto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https://www.lariviereaux7pierres.com/</a:t>
            </a:r>
            <a:endParaRPr lang="en-US" sz="1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30076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617" y="1374577"/>
            <a:ext cx="7075123" cy="1977798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617" y="3506148"/>
            <a:ext cx="7075123" cy="1977798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5616" y="5657403"/>
            <a:ext cx="7075123" cy="1977798"/>
          </a:xfrm>
          <a:prstGeom prst="rect">
            <a:avLst/>
          </a:prstGeom>
        </p:spPr>
      </p:pic>
      <p:sp>
        <p:nvSpPr>
          <p:cNvPr id="6" name="Text 0">
            <a:extLst>
              <a:ext uri="{FF2B5EF4-FFF2-40B4-BE49-F238E27FC236}">
                <a16:creationId xmlns:a16="http://schemas.microsoft.com/office/drawing/2014/main" id="{A1FFC8E9-94B5-9039-4212-2C010A02D30D}"/>
              </a:ext>
            </a:extLst>
          </p:cNvPr>
          <p:cNvSpPr/>
          <p:nvPr/>
        </p:nvSpPr>
        <p:spPr>
          <a:xfrm>
            <a:off x="793790" y="807601"/>
            <a:ext cx="5187910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600" b="1" dirty="0">
                <a:solidFill>
                  <a:srgbClr val="A5C829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EMS à domicile, La Courtine</a:t>
            </a:r>
            <a:endParaRPr lang="en-US" sz="36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49392"/>
            <a:ext cx="4536519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600" b="1" dirty="0">
                <a:solidFill>
                  <a:srgbClr val="A5C829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Conserver</a:t>
            </a:r>
            <a:r>
              <a:rPr lang="en-US" sz="3550" b="1" dirty="0">
                <a:solidFill>
                  <a:srgbClr val="A5C829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 des traces</a:t>
            </a:r>
            <a:endParaRPr lang="en-US" sz="35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1808321"/>
            <a:ext cx="4158615" cy="257020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460533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Documentation visuelle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793790" y="5095756"/>
            <a:ext cx="415861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Utiliser des photos, des vidéos et des sketchnotes pour capturer les moments clés.</a:t>
            </a:r>
            <a:endParaRPr lang="en-US" sz="20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5893" y="1808321"/>
            <a:ext cx="4158615" cy="257020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35893" y="460533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Synthèses partagées</a:t>
            </a:r>
            <a:endParaRPr lang="en-US" sz="2000" dirty="0"/>
          </a:p>
        </p:txBody>
      </p:sp>
      <p:sp>
        <p:nvSpPr>
          <p:cNvPr id="8" name="Text 4"/>
          <p:cNvSpPr/>
          <p:nvPr/>
        </p:nvSpPr>
        <p:spPr>
          <a:xfrm>
            <a:off x="5235893" y="5095756"/>
            <a:ext cx="415861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Créer des comptes-rendus clairs et accessibles à tous les participants.</a:t>
            </a:r>
            <a:endParaRPr lang="en-US" sz="20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7995" y="1808321"/>
            <a:ext cx="4158615" cy="257020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677995" y="460533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Artefacts tangibles</a:t>
            </a:r>
            <a:endParaRPr lang="en-US" sz="2000" dirty="0"/>
          </a:p>
        </p:txBody>
      </p:sp>
      <p:sp>
        <p:nvSpPr>
          <p:cNvPr id="11" name="Text 6"/>
          <p:cNvSpPr/>
          <p:nvPr/>
        </p:nvSpPr>
        <p:spPr>
          <a:xfrm>
            <a:off x="9677995" y="5095756"/>
            <a:ext cx="415861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Développer des prototypes, affiches ou maquettes pour matérialiser les idées.</a:t>
            </a:r>
            <a:endParaRPr lang="en-US" sz="2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641747"/>
            <a:ext cx="4536519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A5C829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Tester et adapter</a:t>
            </a:r>
            <a:endParaRPr lang="en-US" sz="3550" dirty="0"/>
          </a:p>
        </p:txBody>
      </p:sp>
      <p:sp>
        <p:nvSpPr>
          <p:cNvPr id="4" name="Shape 1"/>
          <p:cNvSpPr/>
          <p:nvPr/>
        </p:nvSpPr>
        <p:spPr>
          <a:xfrm>
            <a:off x="793790" y="1463873"/>
            <a:ext cx="226814" cy="1360884"/>
          </a:xfrm>
          <a:prstGeom prst="roundRect">
            <a:avLst>
              <a:gd name="adj" fmla="val 42003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5" name="Text 2"/>
          <p:cNvSpPr/>
          <p:nvPr/>
        </p:nvSpPr>
        <p:spPr>
          <a:xfrm>
            <a:off x="1247418" y="169068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 err="1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Créer</a:t>
            </a:r>
            <a:r>
              <a:rPr lang="en-US" sz="22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 un prototype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247418" y="2181106"/>
            <a:ext cx="710279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Version simplifiée pour visualiser l'idée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754380" y="3088362"/>
            <a:ext cx="226814" cy="1360884"/>
          </a:xfrm>
          <a:prstGeom prst="roundRect">
            <a:avLst>
              <a:gd name="adj" fmla="val 42003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8" name="Text 5"/>
          <p:cNvSpPr/>
          <p:nvPr/>
        </p:nvSpPr>
        <p:spPr>
          <a:xfrm>
            <a:off x="1269445" y="316206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Test utilisateur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269445" y="3663969"/>
            <a:ext cx="676263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Feedback des </a:t>
            </a:r>
            <a:r>
              <a:rPr lang="en-US" sz="2000" dirty="0" err="1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bénéficiaires</a:t>
            </a: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et “buy-in” des </a:t>
            </a:r>
            <a:r>
              <a:rPr lang="en-US" sz="2000" dirty="0" err="1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décideurs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789444" y="4704396"/>
            <a:ext cx="226814" cy="1360884"/>
          </a:xfrm>
          <a:prstGeom prst="roundRect">
            <a:avLst>
              <a:gd name="adj" fmla="val 42003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11" name="Text 8"/>
          <p:cNvSpPr/>
          <p:nvPr/>
        </p:nvSpPr>
        <p:spPr>
          <a:xfrm>
            <a:off x="1269444" y="479250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Itération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247418" y="5210590"/>
            <a:ext cx="642235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Améliorations successives</a:t>
            </a:r>
            <a:endParaRPr lang="en-US" sz="2000" dirty="0"/>
          </a:p>
        </p:txBody>
      </p:sp>
      <p:sp>
        <p:nvSpPr>
          <p:cNvPr id="13" name="Shape 10"/>
          <p:cNvSpPr/>
          <p:nvPr/>
        </p:nvSpPr>
        <p:spPr>
          <a:xfrm>
            <a:off x="789444" y="6263759"/>
            <a:ext cx="226814" cy="1360884"/>
          </a:xfrm>
          <a:prstGeom prst="roundRect">
            <a:avLst>
              <a:gd name="adj" fmla="val 42003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14" name="Text 11"/>
          <p:cNvSpPr/>
          <p:nvPr/>
        </p:nvSpPr>
        <p:spPr>
          <a:xfrm>
            <a:off x="1247417" y="640288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Déploiement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1269444" y="6831981"/>
            <a:ext cx="608207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Mise en œuvre à plus grande échelle</a:t>
            </a:r>
            <a:endParaRPr lang="en-US" sz="20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15672" y="626745"/>
            <a:ext cx="7204948" cy="4396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 err="1">
                <a:solidFill>
                  <a:srgbClr val="A5C829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Différents</a:t>
            </a:r>
            <a:r>
              <a:rPr lang="en-US" sz="2750" b="1" dirty="0">
                <a:solidFill>
                  <a:srgbClr val="A5C829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 cadres </a:t>
            </a:r>
            <a:r>
              <a:rPr lang="en-US" sz="2750" b="1" dirty="0" err="1">
                <a:solidFill>
                  <a:srgbClr val="A5C829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temporels</a:t>
            </a:r>
            <a:endParaRPr lang="en-US" sz="2750" dirty="0"/>
          </a:p>
        </p:txBody>
      </p:sp>
      <p:sp>
        <p:nvSpPr>
          <p:cNvPr id="4" name="Text 1"/>
          <p:cNvSpPr/>
          <p:nvPr/>
        </p:nvSpPr>
        <p:spPr>
          <a:xfrm>
            <a:off x="615672" y="1480780"/>
            <a:ext cx="2198846" cy="274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Accélérer et demander du feedback</a:t>
            </a:r>
            <a:endParaRPr lang="en-US" sz="2200" dirty="0"/>
          </a:p>
        </p:txBody>
      </p:sp>
      <p:sp>
        <p:nvSpPr>
          <p:cNvPr id="5" name="Shape 2"/>
          <p:cNvSpPr/>
          <p:nvPr/>
        </p:nvSpPr>
        <p:spPr>
          <a:xfrm>
            <a:off x="615672" y="1953458"/>
            <a:ext cx="3741777" cy="1380530"/>
          </a:xfrm>
          <a:prstGeom prst="roundRect">
            <a:avLst>
              <a:gd name="adj" fmla="val 5352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6" name="Text 3"/>
          <p:cNvSpPr/>
          <p:nvPr/>
        </p:nvSpPr>
        <p:spPr>
          <a:xfrm>
            <a:off x="799148" y="2136933"/>
            <a:ext cx="2198846" cy="274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Ateliers </a:t>
            </a:r>
            <a:r>
              <a:rPr lang="en-US" sz="2000" b="1" dirty="0" err="1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intensifs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799148" y="2587585"/>
            <a:ext cx="3374827" cy="562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Un après-midi pour des </a:t>
            </a:r>
            <a:r>
              <a:rPr lang="en-US" sz="2000" dirty="0" err="1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résultats</a:t>
            </a: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immédiats</a:t>
            </a: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et </a:t>
            </a:r>
            <a:r>
              <a:rPr lang="en-US" sz="2000" dirty="0" err="1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ciblés</a:t>
            </a: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615672" y="3509843"/>
            <a:ext cx="3741777" cy="1380530"/>
          </a:xfrm>
          <a:prstGeom prst="roundRect">
            <a:avLst>
              <a:gd name="adj" fmla="val 5352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9" name="Text 6"/>
          <p:cNvSpPr/>
          <p:nvPr/>
        </p:nvSpPr>
        <p:spPr>
          <a:xfrm>
            <a:off x="799148" y="3693318"/>
            <a:ext cx="2198846" cy="274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Feedback </a:t>
            </a:r>
            <a:r>
              <a:rPr lang="en-US" sz="2000" b="1" dirty="0" err="1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rapide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799148" y="4143970"/>
            <a:ext cx="3374827" cy="562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Validation des </a:t>
            </a:r>
            <a:r>
              <a:rPr lang="en-US" sz="2000" dirty="0" err="1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idées</a:t>
            </a: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et </a:t>
            </a:r>
            <a:r>
              <a:rPr lang="en-US" sz="2000" dirty="0" err="1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ajustements</a:t>
            </a: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en</a:t>
            </a: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temps </a:t>
            </a:r>
            <a:r>
              <a:rPr lang="en-US" sz="2000" dirty="0" err="1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réel</a:t>
            </a: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615672" y="5066228"/>
            <a:ext cx="3741777" cy="1380530"/>
          </a:xfrm>
          <a:prstGeom prst="roundRect">
            <a:avLst>
              <a:gd name="adj" fmla="val 5352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12" name="Text 9"/>
          <p:cNvSpPr/>
          <p:nvPr/>
        </p:nvSpPr>
        <p:spPr>
          <a:xfrm>
            <a:off x="799148" y="5249703"/>
            <a:ext cx="2198846" cy="274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Impulser un </a:t>
            </a:r>
            <a:r>
              <a:rPr lang="en-US" sz="2000" b="1" dirty="0" err="1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projet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799148" y="5700355"/>
            <a:ext cx="3374827" cy="562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000" dirty="0" err="1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Débloquer</a:t>
            </a: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des situations et </a:t>
            </a:r>
            <a:r>
              <a:rPr lang="en-US" sz="2000" dirty="0" err="1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accélérer</a:t>
            </a: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la </a:t>
            </a:r>
            <a:r>
              <a:rPr lang="en-US" sz="2000" dirty="0" err="1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prise</a:t>
            </a: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de </a:t>
            </a:r>
            <a:r>
              <a:rPr lang="en-US" sz="2000" dirty="0" err="1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décision</a:t>
            </a: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2000" dirty="0"/>
          </a:p>
        </p:txBody>
      </p:sp>
      <p:sp>
        <p:nvSpPr>
          <p:cNvPr id="28" name="Text 1">
            <a:extLst>
              <a:ext uri="{FF2B5EF4-FFF2-40B4-BE49-F238E27FC236}">
                <a16:creationId xmlns:a16="http://schemas.microsoft.com/office/drawing/2014/main" id="{22BFA847-FCC4-86A2-C5CA-C99F6B66EAA0}"/>
              </a:ext>
            </a:extLst>
          </p:cNvPr>
          <p:cNvSpPr/>
          <p:nvPr/>
        </p:nvSpPr>
        <p:spPr>
          <a:xfrm>
            <a:off x="5230893" y="1480780"/>
            <a:ext cx="2198846" cy="274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Co-</a:t>
            </a:r>
            <a:r>
              <a:rPr lang="en-US" sz="2200" b="1" dirty="0" err="1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construire</a:t>
            </a:r>
            <a:r>
              <a:rPr lang="en-US" sz="22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 </a:t>
            </a:r>
            <a:endParaRPr lang="en-US" sz="2200" dirty="0"/>
          </a:p>
        </p:txBody>
      </p:sp>
      <p:sp>
        <p:nvSpPr>
          <p:cNvPr id="29" name="Shape 2">
            <a:extLst>
              <a:ext uri="{FF2B5EF4-FFF2-40B4-BE49-F238E27FC236}">
                <a16:creationId xmlns:a16="http://schemas.microsoft.com/office/drawing/2014/main" id="{0251E083-5FDC-88F5-1460-B1E23EEF71A1}"/>
              </a:ext>
            </a:extLst>
          </p:cNvPr>
          <p:cNvSpPr/>
          <p:nvPr/>
        </p:nvSpPr>
        <p:spPr>
          <a:xfrm>
            <a:off x="5230893" y="1953458"/>
            <a:ext cx="3741777" cy="1380530"/>
          </a:xfrm>
          <a:prstGeom prst="roundRect">
            <a:avLst>
              <a:gd name="adj" fmla="val 5352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 sz="2000"/>
          </a:p>
        </p:txBody>
      </p:sp>
      <p:sp>
        <p:nvSpPr>
          <p:cNvPr id="30" name="Text 3">
            <a:extLst>
              <a:ext uri="{FF2B5EF4-FFF2-40B4-BE49-F238E27FC236}">
                <a16:creationId xmlns:a16="http://schemas.microsoft.com/office/drawing/2014/main" id="{A88AE12B-3558-49ED-BFF1-79329234B5A0}"/>
              </a:ext>
            </a:extLst>
          </p:cNvPr>
          <p:cNvSpPr/>
          <p:nvPr/>
        </p:nvSpPr>
        <p:spPr>
          <a:xfrm>
            <a:off x="5414369" y="2136933"/>
            <a:ext cx="2198846" cy="274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2000" b="1" dirty="0" err="1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Recherches</a:t>
            </a:r>
            <a:endParaRPr lang="en-US" sz="2000" dirty="0"/>
          </a:p>
        </p:txBody>
      </p:sp>
      <p:sp>
        <p:nvSpPr>
          <p:cNvPr id="31" name="Text 4">
            <a:extLst>
              <a:ext uri="{FF2B5EF4-FFF2-40B4-BE49-F238E27FC236}">
                <a16:creationId xmlns:a16="http://schemas.microsoft.com/office/drawing/2014/main" id="{B38707E9-73CE-71B9-12C0-0910B2A9A206}"/>
              </a:ext>
            </a:extLst>
          </p:cNvPr>
          <p:cNvSpPr/>
          <p:nvPr/>
        </p:nvSpPr>
        <p:spPr>
          <a:xfrm>
            <a:off x="5414369" y="2587585"/>
            <a:ext cx="3374827" cy="562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200"/>
              </a:lnSpc>
            </a:pPr>
            <a:r>
              <a:rPr lang="en-US" sz="2000" dirty="0" err="1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Approfondissements</a:t>
            </a: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en</a:t>
            </a: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petits </a:t>
            </a:r>
            <a:r>
              <a:rPr lang="en-US" sz="2000" dirty="0" err="1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groupes</a:t>
            </a:r>
            <a:endParaRPr lang="en-US" sz="2000" dirty="0"/>
          </a:p>
        </p:txBody>
      </p:sp>
      <p:sp>
        <p:nvSpPr>
          <p:cNvPr id="32" name="Shape 5">
            <a:extLst>
              <a:ext uri="{FF2B5EF4-FFF2-40B4-BE49-F238E27FC236}">
                <a16:creationId xmlns:a16="http://schemas.microsoft.com/office/drawing/2014/main" id="{4E54C0BA-F18B-FF48-F954-143B853FE1CD}"/>
              </a:ext>
            </a:extLst>
          </p:cNvPr>
          <p:cNvSpPr/>
          <p:nvPr/>
        </p:nvSpPr>
        <p:spPr>
          <a:xfrm>
            <a:off x="5230893" y="3509843"/>
            <a:ext cx="3741777" cy="1380530"/>
          </a:xfrm>
          <a:prstGeom prst="roundRect">
            <a:avLst>
              <a:gd name="adj" fmla="val 5352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33" name="Text 6">
            <a:extLst>
              <a:ext uri="{FF2B5EF4-FFF2-40B4-BE49-F238E27FC236}">
                <a16:creationId xmlns:a16="http://schemas.microsoft.com/office/drawing/2014/main" id="{0CE066CF-5EF0-0062-A3EF-CDC19810EF9A}"/>
              </a:ext>
            </a:extLst>
          </p:cNvPr>
          <p:cNvSpPr/>
          <p:nvPr/>
        </p:nvSpPr>
        <p:spPr>
          <a:xfrm>
            <a:off x="5414369" y="3693318"/>
            <a:ext cx="2198846" cy="274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50"/>
              </a:lnSpc>
            </a:pPr>
            <a:r>
              <a:rPr lang="en-US" sz="20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Co-</a:t>
            </a:r>
            <a:r>
              <a:rPr lang="en-US" sz="2000" b="1" dirty="0" err="1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création</a:t>
            </a:r>
            <a:endParaRPr lang="en-US" sz="2000" dirty="0"/>
          </a:p>
        </p:txBody>
      </p:sp>
      <p:sp>
        <p:nvSpPr>
          <p:cNvPr id="34" name="Text 7">
            <a:extLst>
              <a:ext uri="{FF2B5EF4-FFF2-40B4-BE49-F238E27FC236}">
                <a16:creationId xmlns:a16="http://schemas.microsoft.com/office/drawing/2014/main" id="{0EE3B47A-6349-60D6-76FF-A7F1DC81D063}"/>
              </a:ext>
            </a:extLst>
          </p:cNvPr>
          <p:cNvSpPr/>
          <p:nvPr/>
        </p:nvSpPr>
        <p:spPr>
          <a:xfrm>
            <a:off x="5414369" y="4143970"/>
            <a:ext cx="3374827" cy="562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200"/>
              </a:lnSpc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Développement </a:t>
            </a:r>
            <a:r>
              <a:rPr lang="en-US" sz="2000" dirty="0" err="1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progressif</a:t>
            </a: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de solutions complexes.</a:t>
            </a:r>
            <a:endParaRPr lang="en-US" sz="2000" dirty="0"/>
          </a:p>
        </p:txBody>
      </p:sp>
      <p:sp>
        <p:nvSpPr>
          <p:cNvPr id="35" name="Shape 8">
            <a:extLst>
              <a:ext uri="{FF2B5EF4-FFF2-40B4-BE49-F238E27FC236}">
                <a16:creationId xmlns:a16="http://schemas.microsoft.com/office/drawing/2014/main" id="{E7B19171-291B-DDBF-8D1A-FE18AE407A19}"/>
              </a:ext>
            </a:extLst>
          </p:cNvPr>
          <p:cNvSpPr/>
          <p:nvPr/>
        </p:nvSpPr>
        <p:spPr>
          <a:xfrm>
            <a:off x="5230893" y="5066228"/>
            <a:ext cx="3741777" cy="1380530"/>
          </a:xfrm>
          <a:prstGeom prst="roundRect">
            <a:avLst>
              <a:gd name="adj" fmla="val 5352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 dirty="0"/>
          </a:p>
        </p:txBody>
      </p:sp>
      <p:sp>
        <p:nvSpPr>
          <p:cNvPr id="36" name="Text 9">
            <a:extLst>
              <a:ext uri="{FF2B5EF4-FFF2-40B4-BE49-F238E27FC236}">
                <a16:creationId xmlns:a16="http://schemas.microsoft.com/office/drawing/2014/main" id="{913B3948-F794-AB37-7C80-EEC3D72F4704}"/>
              </a:ext>
            </a:extLst>
          </p:cNvPr>
          <p:cNvSpPr/>
          <p:nvPr/>
        </p:nvSpPr>
        <p:spPr>
          <a:xfrm>
            <a:off x="5414369" y="5249703"/>
            <a:ext cx="2198846" cy="274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2000" b="1" dirty="0" err="1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Itérations</a:t>
            </a:r>
            <a:endParaRPr lang="en-US" sz="2000" dirty="0"/>
          </a:p>
        </p:txBody>
      </p:sp>
      <p:sp>
        <p:nvSpPr>
          <p:cNvPr id="37" name="Text 10">
            <a:extLst>
              <a:ext uri="{FF2B5EF4-FFF2-40B4-BE49-F238E27FC236}">
                <a16:creationId xmlns:a16="http://schemas.microsoft.com/office/drawing/2014/main" id="{AABA3626-F8CC-AE12-7733-1B9E2352BFE8}"/>
              </a:ext>
            </a:extLst>
          </p:cNvPr>
          <p:cNvSpPr/>
          <p:nvPr/>
        </p:nvSpPr>
        <p:spPr>
          <a:xfrm>
            <a:off x="5414369" y="5700355"/>
            <a:ext cx="3374827" cy="562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200"/>
              </a:lnSpc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Tests et </a:t>
            </a:r>
            <a:r>
              <a:rPr lang="en-US" sz="2000" dirty="0" err="1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améliorations</a:t>
            </a: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continues sur </a:t>
            </a:r>
            <a:r>
              <a:rPr lang="en-US" sz="2000" dirty="0" err="1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plusieurs</a:t>
            </a: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mois</a:t>
            </a: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20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997982"/>
            <a:ext cx="4769406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A5C829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Conclusion : 3 points forts</a:t>
            </a:r>
            <a:endParaRPr lang="en-US" sz="3550" dirty="0"/>
          </a:p>
        </p:txBody>
      </p:sp>
      <p:sp>
        <p:nvSpPr>
          <p:cNvPr id="4" name="Shape 1"/>
          <p:cNvSpPr/>
          <p:nvPr/>
        </p:nvSpPr>
        <p:spPr>
          <a:xfrm>
            <a:off x="793790" y="1820108"/>
            <a:ext cx="3664744" cy="2955250"/>
          </a:xfrm>
          <a:prstGeom prst="roundRect">
            <a:avLst>
              <a:gd name="adj" fmla="val 3224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5" name="Shape 2"/>
          <p:cNvSpPr/>
          <p:nvPr/>
        </p:nvSpPr>
        <p:spPr>
          <a:xfrm>
            <a:off x="1028224" y="2054543"/>
            <a:ext cx="680442" cy="680442"/>
          </a:xfrm>
          <a:prstGeom prst="roundRect">
            <a:avLst>
              <a:gd name="adj" fmla="val 13436980"/>
            </a:avLst>
          </a:prstGeom>
          <a:solidFill>
            <a:srgbClr val="A5C829"/>
          </a:solidFill>
          <a:ln/>
        </p:spPr>
        <p:txBody>
          <a:bodyPr/>
          <a:lstStyle/>
          <a:p>
            <a:endParaRPr lang="fr-CH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5390" y="2203371"/>
            <a:ext cx="306110" cy="38266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028224" y="296179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L'Intelligence collective</a:t>
            </a:r>
            <a:endParaRPr lang="en-US" sz="2000" dirty="0"/>
          </a:p>
        </p:txBody>
      </p:sp>
      <p:sp>
        <p:nvSpPr>
          <p:cNvPr id="8" name="Text 4"/>
          <p:cNvSpPr/>
          <p:nvPr/>
        </p:nvSpPr>
        <p:spPr>
          <a:xfrm>
            <a:off x="1028224" y="3452217"/>
            <a:ext cx="319587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Co-construire les solutions pour plus de robustesse</a:t>
            </a:r>
            <a:endParaRPr lang="en-US" sz="2000" dirty="0"/>
          </a:p>
        </p:txBody>
      </p:sp>
      <p:sp>
        <p:nvSpPr>
          <p:cNvPr id="9" name="Shape 5"/>
          <p:cNvSpPr/>
          <p:nvPr/>
        </p:nvSpPr>
        <p:spPr>
          <a:xfrm>
            <a:off x="4685348" y="1820108"/>
            <a:ext cx="3664863" cy="2955250"/>
          </a:xfrm>
          <a:prstGeom prst="roundRect">
            <a:avLst>
              <a:gd name="adj" fmla="val 3224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10" name="Shape 6"/>
          <p:cNvSpPr/>
          <p:nvPr/>
        </p:nvSpPr>
        <p:spPr>
          <a:xfrm>
            <a:off x="4919782" y="2054543"/>
            <a:ext cx="680442" cy="680442"/>
          </a:xfrm>
          <a:prstGeom prst="roundRect">
            <a:avLst>
              <a:gd name="adj" fmla="val 13436980"/>
            </a:avLst>
          </a:prstGeom>
          <a:solidFill>
            <a:srgbClr val="A5C829"/>
          </a:solidFill>
          <a:ln/>
        </p:spPr>
        <p:txBody>
          <a:bodyPr/>
          <a:lstStyle/>
          <a:p>
            <a:endParaRPr lang="fr-CH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6948" y="2203371"/>
            <a:ext cx="306110" cy="382667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4919782" y="2961799"/>
            <a:ext cx="302025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Des méthodes structurées</a:t>
            </a:r>
            <a:endParaRPr lang="en-US" sz="2000" dirty="0"/>
          </a:p>
        </p:txBody>
      </p:sp>
      <p:sp>
        <p:nvSpPr>
          <p:cNvPr id="13" name="Text 8"/>
          <p:cNvSpPr/>
          <p:nvPr/>
        </p:nvSpPr>
        <p:spPr>
          <a:xfrm>
            <a:off x="4919782" y="3452217"/>
            <a:ext cx="319599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Guider le groupe pour qu'il explore, définisse, prototype et teste.</a:t>
            </a:r>
            <a:endParaRPr lang="en-US" sz="2000" dirty="0"/>
          </a:p>
        </p:txBody>
      </p:sp>
      <p:sp>
        <p:nvSpPr>
          <p:cNvPr id="14" name="Shape 9"/>
          <p:cNvSpPr/>
          <p:nvPr/>
        </p:nvSpPr>
        <p:spPr>
          <a:xfrm>
            <a:off x="793790" y="5002173"/>
            <a:ext cx="7556421" cy="2229445"/>
          </a:xfrm>
          <a:prstGeom prst="roundRect">
            <a:avLst>
              <a:gd name="adj" fmla="val 4273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 sz="2000"/>
          </a:p>
        </p:txBody>
      </p:sp>
      <p:sp>
        <p:nvSpPr>
          <p:cNvPr id="15" name="Shape 10"/>
          <p:cNvSpPr/>
          <p:nvPr/>
        </p:nvSpPr>
        <p:spPr>
          <a:xfrm>
            <a:off x="1028224" y="5236607"/>
            <a:ext cx="680442" cy="680442"/>
          </a:xfrm>
          <a:prstGeom prst="roundRect">
            <a:avLst>
              <a:gd name="adj" fmla="val 13436980"/>
            </a:avLst>
          </a:prstGeom>
          <a:solidFill>
            <a:srgbClr val="A5C829"/>
          </a:solidFill>
          <a:ln/>
        </p:spPr>
        <p:txBody>
          <a:bodyPr/>
          <a:lstStyle/>
          <a:p>
            <a:endParaRPr lang="fr-CH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5390" y="5385435"/>
            <a:ext cx="306110" cy="382667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028224" y="614386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nton Bold" pitchFamily="34" charset="0"/>
                <a:ea typeface="Anton Bold" pitchFamily="34" charset="-122"/>
                <a:cs typeface="Anton Bold" pitchFamily="34" charset="-120"/>
              </a:rPr>
              <a:t>Action &amp; impact</a:t>
            </a:r>
            <a:endParaRPr lang="en-US" sz="2000" dirty="0"/>
          </a:p>
        </p:txBody>
      </p:sp>
      <p:sp>
        <p:nvSpPr>
          <p:cNvPr id="18" name="Text 12"/>
          <p:cNvSpPr/>
          <p:nvPr/>
        </p:nvSpPr>
        <p:spPr>
          <a:xfrm>
            <a:off x="1028224" y="6634282"/>
            <a:ext cx="708755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 l'idée à la concrétisation, pour une transformation réelle.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Jaune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EC4A3E4A3ADD049AE1A3E93F21E118C" ma:contentTypeVersion="16" ma:contentTypeDescription="Ein neues Dokument erstellen." ma:contentTypeScope="" ma:versionID="d078abd456767ad05d7bd9b7f1e3269c">
  <xsd:schema xmlns:xsd="http://www.w3.org/2001/XMLSchema" xmlns:xs="http://www.w3.org/2001/XMLSchema" xmlns:p="http://schemas.microsoft.com/office/2006/metadata/properties" xmlns:ns2="f648264f-9930-4e7e-a10f-8ba3b3552833" xmlns:ns3="125e91c1-a36d-4311-9926-5416baba0df7" targetNamespace="http://schemas.microsoft.com/office/2006/metadata/properties" ma:root="true" ma:fieldsID="bcf6854aed8e843ad1fda2d287a6b50c" ns2:_="" ns3:_="">
    <xsd:import namespace="f648264f-9930-4e7e-a10f-8ba3b3552833"/>
    <xsd:import namespace="125e91c1-a36d-4311-9926-5416baba0df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48264f-9930-4e7e-a10f-8ba3b355283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Bildmarkierungen" ma:readOnly="false" ma:fieldId="{5cf76f15-5ced-4ddc-b409-7134ff3c332f}" ma:taxonomyMulti="true" ma:sspId="47e52ee3-066a-4bcb-89c7-a5b3b0d6911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5e91c1-a36d-4311-9926-5416baba0df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8e8d4b35-cd2b-4dd1-99ee-24d2bfd67373}" ma:internalName="TaxCatchAll" ma:showField="CatchAllData" ma:web="125e91c1-a36d-4311-9926-5416baba0df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25e91c1-a36d-4311-9926-5416baba0df7" xsi:nil="true"/>
    <lcf76f155ced4ddcb4097134ff3c332f xmlns="f648264f-9930-4e7e-a10f-8ba3b355283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EC72B4F-39F0-43B6-8148-397B7AB35E85}"/>
</file>

<file path=customXml/itemProps2.xml><?xml version="1.0" encoding="utf-8"?>
<ds:datastoreItem xmlns:ds="http://schemas.openxmlformats.org/officeDocument/2006/customXml" ds:itemID="{190F1D8E-EC0C-443B-A739-D31FF66B99B0}"/>
</file>

<file path=customXml/itemProps3.xml><?xml version="1.0" encoding="utf-8"?>
<ds:datastoreItem xmlns:ds="http://schemas.openxmlformats.org/officeDocument/2006/customXml" ds:itemID="{F35149B4-1EB3-41BE-BAEE-1B861D6CB0A1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1038</Words>
  <Application>Microsoft Office PowerPoint</Application>
  <PresentationFormat>Personnalisé</PresentationFormat>
  <Paragraphs>229</Paragraphs>
  <Slides>33</Slides>
  <Notes>33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33</vt:i4>
      </vt:variant>
    </vt:vector>
  </HeadingPairs>
  <TitlesOfParts>
    <vt:vector size="38" baseType="lpstr">
      <vt:lpstr>Anton Bold</vt:lpstr>
      <vt:lpstr>Arial</vt:lpstr>
      <vt:lpstr>Anton Light</vt:lpstr>
      <vt:lpstr>Roboto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Gladys Winkler Docourt</dc:creator>
  <cp:lastModifiedBy>Gladys Winkler Docourt</cp:lastModifiedBy>
  <cp:revision>13</cp:revision>
  <dcterms:created xsi:type="dcterms:W3CDTF">2025-08-29T08:37:01Z</dcterms:created>
  <dcterms:modified xsi:type="dcterms:W3CDTF">2025-09-22T20:43:41Z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0x010100DEC4A3E4A3ADD049AE1A3E93F21E118C</vt:lpwstr>
  </property>
</Properties>
</file>