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5.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6.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1" r:id="rId5"/>
    <p:sldMasterId id="2147483680" r:id="rId6"/>
    <p:sldMasterId id="2147483703" r:id="rId7"/>
    <p:sldMasterId id="2147483712" r:id="rId8"/>
    <p:sldMasterId id="2147483721" r:id="rId9"/>
    <p:sldMasterId id="2147483744" r:id="rId10"/>
  </p:sldMasterIdLst>
  <p:notesMasterIdLst>
    <p:notesMasterId r:id="rId52"/>
  </p:notesMasterIdLst>
  <p:sldIdLst>
    <p:sldId id="256" r:id="rId11"/>
    <p:sldId id="2147483644" r:id="rId12"/>
    <p:sldId id="257" r:id="rId13"/>
    <p:sldId id="296" r:id="rId14"/>
    <p:sldId id="297"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147483647" r:id="rId31"/>
    <p:sldId id="2147483645" r:id="rId32"/>
    <p:sldId id="277" r:id="rId33"/>
    <p:sldId id="278" r:id="rId34"/>
    <p:sldId id="279" r:id="rId35"/>
    <p:sldId id="280" r:id="rId36"/>
    <p:sldId id="281" r:id="rId37"/>
    <p:sldId id="282" r:id="rId38"/>
    <p:sldId id="283" r:id="rId39"/>
    <p:sldId id="298" r:id="rId40"/>
    <p:sldId id="284" r:id="rId41"/>
    <p:sldId id="285" r:id="rId42"/>
    <p:sldId id="286" r:id="rId43"/>
    <p:sldId id="287" r:id="rId44"/>
    <p:sldId id="288" r:id="rId45"/>
    <p:sldId id="299" r:id="rId46"/>
    <p:sldId id="290" r:id="rId47"/>
    <p:sldId id="291" r:id="rId48"/>
    <p:sldId id="292" r:id="rId49"/>
    <p:sldId id="293" r:id="rId50"/>
    <p:sldId id="294" r:id="rId51"/>
  </p:sldIdLst>
  <p:sldSz cx="12192000" cy="6858000"/>
  <p:notesSz cx="6858000" cy="9144000"/>
  <p:defaultTex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pos="846">
          <p15:clr>
            <a:srgbClr val="A4A3A4"/>
          </p15:clr>
        </p15:guide>
        <p15:guide id="2" pos="21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BA7945-B69E-604C-2A8D-2573509C3C6F}" name="Wellens Nathalie" initials="NW" userId="S::n.wellens@ecolelasource.ch::d9d9f117-54c6-4413-af92-8bf8d7f63b6f" providerId="AD"/>
  <p188:author id="{EF1E1DB9-62D0-C33E-3F55-6071B602BFD5}" name="Brodard Alexandra" initials="AB" userId="S::a.brodard@ecolelasource.ch::4a4b7f03-7d49-4ad3-bb4b-35cd0b02f5a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ranziska Zuniga" initials="FZ" lastIdx="11" clrIdx="0">
    <p:extLst>
      <p:ext uri="{19B8F6BF-5375-455C-9EA6-DF929625EA0E}">
        <p15:presenceInfo xmlns:p15="http://schemas.microsoft.com/office/powerpoint/2012/main" userId="9c0c42c5cf8b0950" providerId="Windows Live"/>
      </p:ext>
    </p:extLst>
  </p:cmAuthor>
  <p:cmAuthor id="2" name="Lisa Kästner" initials="LK" lastIdx="4" clrIdx="1">
    <p:extLst>
      <p:ext uri="{19B8F6BF-5375-455C-9EA6-DF929625EA0E}">
        <p15:presenceInfo xmlns:p15="http://schemas.microsoft.com/office/powerpoint/2012/main" userId="S::lisa.kaestner@unibas.ch::8896930f-368b-493b-8581-5719e2e94c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21E4AEA4-8DFA-4A89-87EB-49C32662AFE0}" styleName="Mittlere Formatvorlage 2 - Akzent 2">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fill>
          <a:solidFill>
            <a:schemeClr val="accent2">
              <a:tint val="40000"/>
            </a:schemeClr>
          </a:solidFill>
        </a:fill>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a:solidFill>
                <a:schemeClr val="lt1"/>
              </a:solidFill>
            </a:ln>
          </a:top>
        </a:tcBdr>
        <a:fill>
          <a:solidFill>
            <a:schemeClr val="accent2"/>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2"/>
          </a:solidFill>
        </a:fill>
      </a:tcStyle>
    </a:firstRow>
    <a:neCell>
      <a:tcStyle>
        <a:tcBdr/>
      </a:tcStyle>
    </a:neCell>
    <a:nwCell>
      <a:tcStyle>
        <a:tcBdr/>
      </a:tcStyle>
    </a:nwCell>
  </a:tblStyle>
  <a:tblStyle styleId="{5940675A-B579-460E-94D1-54222C63F5DA}" styleName="No Style, Table Grid">
    <a:wholeTbl>
      <a:tcTxStyle>
        <a:fontRef idx="minor">
          <a:prstClr val="black"/>
        </a:fontRef>
        <a:schemeClr val="dk1"/>
      </a:tcTxStyle>
      <a:tcStyle>
        <a:tcBdr>
          <a:left>
            <a:ln w="12700">
              <a:solidFill>
                <a:schemeClr val="dk1"/>
              </a:solidFill>
            </a:ln>
          </a:left>
          <a:right>
            <a:ln w="12700">
              <a:solidFill>
                <a:schemeClr val="dk1"/>
              </a:solidFill>
            </a:ln>
          </a:right>
          <a:top>
            <a:ln w="12700">
              <a:solidFill>
                <a:schemeClr val="dk1"/>
              </a:solidFill>
            </a:ln>
          </a:top>
          <a:bottom>
            <a:ln w="12700">
              <a:solidFill>
                <a:schemeClr val="dk1"/>
              </a:solidFill>
            </a:ln>
          </a:bottom>
          <a:insideH>
            <a:ln w="12700">
              <a:solidFill>
                <a:schemeClr val="dk1"/>
              </a:solidFill>
            </a:ln>
          </a:insideH>
          <a:insideV>
            <a:ln w="12700">
              <a:solidFill>
                <a:schemeClr val="dk1"/>
              </a:solidFill>
            </a:ln>
          </a:insideV>
        </a:tcBdr>
        <a:fill>
          <a:solidFill>
            <a:schemeClr val="lt1"/>
          </a:solidFill>
        </a:fill>
      </a:tcStyle>
    </a:wholeTbl>
    <a:band1H>
      <a:tcStyle>
        <a:tcBdr/>
        <a:fill>
          <a:solidFill>
            <a:schemeClr val="lt1"/>
          </a:solidFill>
        </a:fill>
      </a:tcStyle>
    </a:band1H>
    <a:band2H>
      <a:tcStyle>
        <a:tcBdr/>
      </a:tcStyle>
    </a:band2H>
    <a:band1V>
      <a:tcStyle>
        <a:tcBdr/>
        <a:fill>
          <a:solidFill>
            <a:schemeClr val="lt1"/>
          </a:solidFill>
        </a:fill>
      </a:tcStyle>
    </a:band1V>
    <a:band2V>
      <a:tcStyle>
        <a:tcBdr/>
      </a:tcStyle>
    </a:band2V>
    <a:lastCol>
      <a:tcTxStyle b="on">
        <a:fontRef idx="minor">
          <a:prstClr val="black"/>
        </a:fontRef>
        <a:schemeClr val="dk1"/>
      </a:tcTxStyle>
      <a:tcStyle>
        <a:tcBdr/>
        <a:fill>
          <a:solidFill>
            <a:schemeClr val="lt1"/>
          </a:solidFill>
        </a:fill>
      </a:tcStyle>
    </a:lastCol>
    <a:firstCol>
      <a:tcTxStyle b="on">
        <a:fontRef idx="minor">
          <a:prstClr val="black"/>
        </a:fontRef>
        <a:schemeClr val="dk1"/>
      </a:tcTxStyle>
      <a:tcStyle>
        <a:tcBdr/>
        <a:fill>
          <a:solidFill>
            <a:schemeClr val="lt1"/>
          </a:solidFill>
        </a:fill>
      </a:tcStyle>
    </a:firstCol>
    <a:lastRow>
      <a:tcTxStyle b="on">
        <a:fontRef idx="minor">
          <a:prstClr val="black"/>
        </a:fontRef>
        <a:schemeClr val="dk1"/>
      </a:tcTxStyle>
      <a:tcStyle>
        <a:tcBdr>
          <a:top>
            <a:ln w="12700">
              <a:solidFill>
                <a:schemeClr val="lt1"/>
              </a:solidFill>
            </a:ln>
          </a:top>
        </a:tcBdr>
        <a:fill>
          <a:solidFill>
            <a:schemeClr val="lt1"/>
          </a:solidFill>
        </a:fill>
      </a:tcStyle>
    </a:lastRow>
    <a:seCell>
      <a:tcStyle>
        <a:tcBdr/>
      </a:tcStyle>
    </a:seCell>
    <a:swCell>
      <a:tcStyle>
        <a:tcBdr/>
      </a:tcStyle>
    </a:swCell>
    <a:firstRow>
      <a:tcTxStyle b="on">
        <a:fontRef idx="minor">
          <a:prstClr val="black"/>
        </a:fontRef>
        <a:schemeClr val="dk1"/>
      </a:tcTxStyle>
      <a:tcStyle>
        <a:tcBdr>
          <a:bottom>
            <a:ln w="12700">
              <a:solidFill>
                <a:schemeClr val="dk1"/>
              </a:solidFill>
            </a:ln>
          </a:bottom>
        </a:tcBdr>
        <a:fill>
          <a:solidFill>
            <a:schemeClr val="lt1"/>
          </a:solidFill>
        </a:fill>
      </a:tcStyle>
    </a:firstRow>
    <a:neCell>
      <a:tcStyle>
        <a:tcBdr/>
      </a:tcStyle>
    </a:neCell>
    <a:nwCell>
      <a:tcStyle>
        <a:tcBdr/>
      </a:tcStyle>
    </a:nwCell>
  </a:tblStyle>
  <a:tblStyle styleId="{E8B1032C-EA38-4F05-BA0D-38AFFFC7BED3}" styleName="Light Style 3 - Accent 6">
    <a:wholeTbl>
      <a:tcTxStyle>
        <a:fontRef idx="minor">
          <a:prstClr val="black"/>
        </a:fontRef>
        <a:schemeClr val="dk1"/>
      </a:tcTxStyle>
      <a:tcStyle>
        <a:tcBdr>
          <a:left>
            <a:ln w="12700">
              <a:solidFill>
                <a:schemeClr val="accent6"/>
              </a:solidFill>
            </a:ln>
          </a:left>
          <a:right>
            <a:ln w="12700">
              <a:solidFill>
                <a:schemeClr val="accent6"/>
              </a:solidFill>
            </a:ln>
          </a:right>
          <a:top>
            <a:ln w="12700">
              <a:solidFill>
                <a:schemeClr val="accent6"/>
              </a:solidFill>
            </a:ln>
          </a:top>
          <a:bottom>
            <a:ln w="12700">
              <a:solidFill>
                <a:schemeClr val="accent6"/>
              </a:solidFill>
            </a:ln>
          </a:bottom>
          <a:insideH>
            <a:ln w="12700">
              <a:solidFill>
                <a:schemeClr val="accent6"/>
              </a:solidFill>
            </a:ln>
          </a:insideH>
          <a:insideV>
            <a:ln w="12700">
              <a:solidFill>
                <a:schemeClr val="accent6"/>
              </a:solidFill>
            </a:ln>
          </a:insideV>
        </a:tcBdr>
        <a:fill>
          <a:solidFill>
            <a:schemeClr val="lt1"/>
          </a:solidFill>
        </a:fill>
      </a:tcStyle>
    </a:wholeTbl>
    <a:band1H>
      <a:tcStyle>
        <a:tcBdr/>
        <a:fill>
          <a:solidFill>
            <a:schemeClr val="accent6">
              <a:tint val="20000"/>
            </a:schemeClr>
          </a:solidFill>
        </a:fill>
      </a:tcStyle>
    </a:band1H>
    <a:band2H>
      <a:tcStyle>
        <a:tcBdr/>
      </a:tcStyle>
    </a:band2H>
    <a:band1V>
      <a:tcStyle>
        <a:tcBdr/>
        <a:fill>
          <a:solidFill>
            <a:schemeClr val="accent6">
              <a:tint val="20000"/>
            </a:schemeClr>
          </a:solidFill>
        </a:fill>
      </a:tcStyle>
    </a:band1V>
    <a:band2V>
      <a:tcStyle>
        <a:tcBdr/>
      </a:tcStyle>
    </a:band2V>
    <a:lastCol>
      <a:tcTxStyle b="on">
        <a:fontRef idx="minor">
          <a:prstClr val="black"/>
        </a:fontRef>
        <a:schemeClr val="dk1"/>
      </a:tcTxStyle>
      <a:tcStyle>
        <a:tcBdr/>
      </a:tcStyle>
    </a:lastCol>
    <a:firstCol>
      <a:tcTxStyle b="on">
        <a:fontRef idx="minor">
          <a:prstClr val="black"/>
        </a:fontRef>
        <a:schemeClr val="dk1"/>
      </a:tcTxStyle>
      <a:tcStyle>
        <a:tcBdr/>
      </a:tcStyle>
    </a:firstCol>
    <a:lastRow>
      <a:tcTxStyle b="on">
        <a:fontRef idx="minor">
          <a:prstClr val="black"/>
        </a:fontRef>
        <a:schemeClr val="dk1"/>
      </a:tcTxStyle>
      <a:tcStyle>
        <a:tcBdr>
          <a:top>
            <a:ln w="38100">
              <a:solidFill>
                <a:schemeClr val="accent6"/>
              </a:solidFill>
            </a:ln>
          </a:top>
        </a:tcBdr>
      </a:tcStyle>
    </a:lastRow>
    <a:seCell>
      <a:tcStyle>
        <a:tcBdr/>
      </a:tcStyle>
    </a:seCell>
    <a:swCell>
      <a:tcStyle>
        <a:tcBdr/>
      </a:tcStyle>
    </a:swCell>
    <a:firstRow>
      <a:tcTxStyle b="on">
        <a:fontRef idx="minor">
          <a:prstClr val="black"/>
        </a:fontRef>
        <a:schemeClr val="dk1"/>
      </a:tcTxStyle>
      <a:tcStyle>
        <a:tcBdr>
          <a:bottom>
            <a:ln w="38100">
              <a:solidFill>
                <a:schemeClr val="accent6"/>
              </a:solidFill>
            </a:ln>
          </a:bottom>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850" autoAdjust="0"/>
    <p:restoredTop sz="95707" autoAdjust="0"/>
  </p:normalViewPr>
  <p:slideViewPr>
    <p:cSldViewPr snapToGrid="0">
      <p:cViewPr varScale="1">
        <p:scale>
          <a:sx n="125" d="100"/>
          <a:sy n="125" d="100"/>
        </p:scale>
        <p:origin x="184" y="240"/>
      </p:cViewPr>
      <p:guideLst>
        <p:guide pos="846"/>
        <p:guide pos="211"/>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commentAuthors" Target="commentAuthors.xml"/><Relationship Id="rId58" Type="http://schemas.microsoft.com/office/2018/10/relationships/authors" Target="authors.xml"/><Relationship Id="rId5" Type="http://schemas.openxmlformats.org/officeDocument/2006/relationships/slideMaster" Target="slideMasters/slideMaster2.xml"/><Relationship Id="rId19" Type="http://schemas.openxmlformats.org/officeDocument/2006/relationships/slide" Target="slides/slide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4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tableStyles" Target="tableStyles.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7A3F4E-1736-854E-ACEE-010179473AB8}" type="doc">
      <dgm:prSet loTypeId="urn:microsoft.com/office/officeart/2005/8/layout/vList5#1" loCatId="" qsTypeId="urn:microsoft.com/office/officeart/2005/8/quickstyle/simple1#8" qsCatId="simple" csTypeId="urn:microsoft.com/office/officeart/2005/8/colors/accent2_2" csCatId="accent2" phldr="1"/>
      <dgm:spPr bwMode="auto"/>
      <dgm:t>
        <a:bodyPr/>
        <a:lstStyle/>
        <a:p>
          <a:pPr>
            <a:defRPr/>
          </a:pPr>
          <a:endParaRPr lang="fr-FR"/>
        </a:p>
      </dgm:t>
    </dgm:pt>
    <dgm:pt modelId="{55AC2ACE-A7FB-FC40-AAE3-33FE77F1D44C}">
      <dgm:prSet custT="1"/>
      <dgm:spPr bwMode="auto"/>
      <dgm:t>
        <a:bodyPr/>
        <a:lstStyle/>
        <a:p>
          <a:pPr algn="l">
            <a:defRPr/>
          </a:pPr>
          <a:r>
            <a:rPr lang="fr-CH" sz="2400" i="0" noProof="0" dirty="0">
              <a:latin typeface="Calibri"/>
              <a:ea typeface="Calibri"/>
              <a:cs typeface="Calibri"/>
            </a:rPr>
            <a:t>Non</a:t>
          </a:r>
        </a:p>
      </dgm:t>
    </dgm:pt>
    <dgm:pt modelId="{E2CFE96C-00E9-E542-851B-B9129B7DFAE9}" type="parTrans" cxnId="{A8E543FD-93DF-2D40-8D28-DFA8AA98F72C}">
      <dgm:prSet/>
      <dgm:spPr bwMode="auto"/>
      <dgm:t>
        <a:bodyPr/>
        <a:lstStyle/>
        <a:p>
          <a:pPr algn="l">
            <a:defRPr/>
          </a:pPr>
          <a:endParaRPr lang="fr-FR" sz="2400" i="0">
            <a:solidFill>
              <a:schemeClr val="tx1"/>
            </a:solidFill>
          </a:endParaRPr>
        </a:p>
      </dgm:t>
    </dgm:pt>
    <dgm:pt modelId="{0901015D-0EFE-DD4D-A31D-67C1C07A680D}" type="sibTrans" cxnId="{A8E543FD-93DF-2D40-8D28-DFA8AA98F72C}">
      <dgm:prSet/>
      <dgm:spPr bwMode="auto"/>
      <dgm:t>
        <a:bodyPr/>
        <a:lstStyle/>
        <a:p>
          <a:pPr algn="l">
            <a:defRPr/>
          </a:pPr>
          <a:endParaRPr lang="fr-FR" sz="2400" i="0">
            <a:solidFill>
              <a:schemeClr val="tx1"/>
            </a:solidFill>
          </a:endParaRPr>
        </a:p>
      </dgm:t>
    </dgm:pt>
    <dgm:pt modelId="{17034E2B-67A3-3242-A1F2-9D1E28C930AF}">
      <dgm:prSet phldrT="[Texte]" custT="1"/>
      <dgm:spPr bwMode="auto"/>
      <dgm:t>
        <a:bodyPr/>
        <a:lstStyle/>
        <a:p>
          <a:pPr algn="l">
            <a:buNone/>
            <a:defRPr/>
          </a:pPr>
          <a:r>
            <a:rPr lang="fr-CH" sz="2400" i="1" dirty="0"/>
            <a:t>La personne ne prend actuellement aucun médicament</a:t>
          </a:r>
          <a:endParaRPr lang="fr-CH" sz="2400" i="1" noProof="0" dirty="0">
            <a:latin typeface="Calibri"/>
            <a:ea typeface="Calibri"/>
            <a:cs typeface="Calibri"/>
          </a:endParaRPr>
        </a:p>
      </dgm:t>
    </dgm:pt>
    <dgm:pt modelId="{37C0FF54-DC06-224F-8FD1-0BB6DA4D249A}" type="sibTrans" cxnId="{A883FF5E-C986-2E4B-AE8E-4EFFCC88C43A}">
      <dgm:prSet/>
      <dgm:spPr bwMode="auto"/>
      <dgm:t>
        <a:bodyPr/>
        <a:lstStyle/>
        <a:p>
          <a:pPr algn="l">
            <a:defRPr/>
          </a:pPr>
          <a:endParaRPr lang="fr-FR" sz="2400" i="0">
            <a:solidFill>
              <a:schemeClr val="tx1"/>
            </a:solidFill>
          </a:endParaRPr>
        </a:p>
      </dgm:t>
    </dgm:pt>
    <dgm:pt modelId="{2FC410A5-3764-8A42-B422-DEC927E9A689}" type="parTrans" cxnId="{A883FF5E-C986-2E4B-AE8E-4EFFCC88C43A}">
      <dgm:prSet/>
      <dgm:spPr bwMode="auto"/>
      <dgm:t>
        <a:bodyPr/>
        <a:lstStyle/>
        <a:p>
          <a:pPr algn="l">
            <a:defRPr/>
          </a:pPr>
          <a:endParaRPr lang="fr-FR" sz="2400" i="0">
            <a:solidFill>
              <a:schemeClr val="tx1"/>
            </a:solidFill>
          </a:endParaRPr>
        </a:p>
      </dgm:t>
    </dgm:pt>
    <dgm:pt modelId="{65A19FA8-643B-1943-B2F2-DC51DE03CC29}">
      <dgm:prSet custT="1"/>
      <dgm:spPr bwMode="auto"/>
      <dgm:t>
        <a:bodyPr/>
        <a:lstStyle/>
        <a:p>
          <a:pPr algn="l">
            <a:defRPr/>
          </a:pPr>
          <a:r>
            <a:rPr lang="fr-CH" sz="2400" i="0" noProof="0" dirty="0">
              <a:latin typeface="Calibri"/>
              <a:ea typeface="Calibri"/>
              <a:cs typeface="Calibri"/>
            </a:rPr>
            <a:t>Oui</a:t>
          </a:r>
          <a:endParaRPr lang="fr-CH" sz="2400" i="0" noProof="0" dirty="0"/>
        </a:p>
      </dgm:t>
    </dgm:pt>
    <dgm:pt modelId="{B78F766D-4924-F940-9CA2-F3897EC96974}" type="sibTrans" cxnId="{82C72EEA-55B9-C048-9873-E4DEAD0764E6}">
      <dgm:prSet/>
      <dgm:spPr bwMode="auto"/>
      <dgm:t>
        <a:bodyPr/>
        <a:lstStyle/>
        <a:p>
          <a:pPr algn="l">
            <a:defRPr/>
          </a:pPr>
          <a:endParaRPr lang="fr-FR" sz="2400" i="0">
            <a:solidFill>
              <a:schemeClr val="tx1"/>
            </a:solidFill>
          </a:endParaRPr>
        </a:p>
      </dgm:t>
    </dgm:pt>
    <dgm:pt modelId="{87A51941-453D-E149-9937-1EF287F01FEF}" type="parTrans" cxnId="{82C72EEA-55B9-C048-9873-E4DEAD0764E6}">
      <dgm:prSet/>
      <dgm:spPr bwMode="auto"/>
      <dgm:t>
        <a:bodyPr/>
        <a:lstStyle/>
        <a:p>
          <a:pPr algn="l">
            <a:defRPr/>
          </a:pPr>
          <a:endParaRPr lang="fr-FR" sz="2400" i="0">
            <a:solidFill>
              <a:schemeClr val="tx1"/>
            </a:solidFill>
          </a:endParaRPr>
        </a:p>
      </dgm:t>
    </dgm:pt>
    <dgm:pt modelId="{025789EC-ADC6-7245-B2E8-09B61B9B275A}" type="pres">
      <dgm:prSet presAssocID="{8F7A3F4E-1736-854E-ACEE-010179473AB8}" presName="Name0" presStyleCnt="0">
        <dgm:presLayoutVars>
          <dgm:dir/>
          <dgm:animLvl val="lvl"/>
          <dgm:resizeHandles val="exact"/>
        </dgm:presLayoutVars>
      </dgm:prSet>
      <dgm:spPr bwMode="auto"/>
    </dgm:pt>
    <dgm:pt modelId="{65D92205-E6C7-D84C-89C6-F93A74203146}" type="pres">
      <dgm:prSet presAssocID="{55AC2ACE-A7FB-FC40-AAE3-33FE77F1D44C}" presName="linNode" presStyleCnt="0"/>
      <dgm:spPr bwMode="auto"/>
    </dgm:pt>
    <dgm:pt modelId="{34797912-399C-7640-8E2A-0179202D5A60}" type="pres">
      <dgm:prSet presAssocID="{55AC2ACE-A7FB-FC40-AAE3-33FE77F1D44C}" presName="parentText" presStyleLbl="node1" presStyleIdx="0" presStyleCnt="3" custScaleX="277778" custLinFactNeighborX="-27268" custLinFactNeighborY="-19110">
        <dgm:presLayoutVars>
          <dgm:chMax val="1"/>
          <dgm:bulletEnabled val="1"/>
        </dgm:presLayoutVars>
      </dgm:prSet>
      <dgm:spPr bwMode="auto"/>
    </dgm:pt>
    <dgm:pt modelId="{D77B55BD-3A87-BA43-8519-1705A9F904F4}" type="pres">
      <dgm:prSet presAssocID="{0901015D-0EFE-DD4D-A31D-67C1C07A680D}" presName="sp" presStyleCnt="0"/>
      <dgm:spPr bwMode="auto"/>
    </dgm:pt>
    <dgm:pt modelId="{25E00D36-CD94-8245-92DD-1EEECB6B4ED4}" type="pres">
      <dgm:prSet presAssocID="{65A19FA8-643B-1943-B2F2-DC51DE03CC29}" presName="linNode" presStyleCnt="0"/>
      <dgm:spPr bwMode="auto"/>
    </dgm:pt>
    <dgm:pt modelId="{F2BAF57C-2D42-3A4A-99BF-0B1A27BA8258}" type="pres">
      <dgm:prSet presAssocID="{65A19FA8-643B-1943-B2F2-DC51DE03CC29}" presName="parentText" presStyleLbl="node1" presStyleIdx="1" presStyleCnt="3" custScaleX="277778">
        <dgm:presLayoutVars>
          <dgm:chMax val="1"/>
          <dgm:bulletEnabled val="1"/>
        </dgm:presLayoutVars>
      </dgm:prSet>
      <dgm:spPr bwMode="auto"/>
    </dgm:pt>
    <dgm:pt modelId="{A1638B18-AB99-0B49-A9FA-353D91EED636}" type="pres">
      <dgm:prSet presAssocID="{B78F766D-4924-F940-9CA2-F3897EC96974}" presName="sp" presStyleCnt="0"/>
      <dgm:spPr bwMode="auto"/>
    </dgm:pt>
    <dgm:pt modelId="{B950253B-6C7C-D748-95CC-5627878BFF4E}" type="pres">
      <dgm:prSet presAssocID="{17034E2B-67A3-3242-A1F2-9D1E28C930AF}" presName="linNode" presStyleCnt="0"/>
      <dgm:spPr bwMode="auto"/>
    </dgm:pt>
    <dgm:pt modelId="{C4254E25-E062-074F-9FDF-232157B0550F}" type="pres">
      <dgm:prSet presAssocID="{17034E2B-67A3-3242-A1F2-9D1E28C930AF}" presName="parentText" presStyleLbl="node1" presStyleIdx="2" presStyleCnt="3" custScaleX="277778">
        <dgm:presLayoutVars>
          <dgm:chMax val="1"/>
          <dgm:bulletEnabled val="1"/>
        </dgm:presLayoutVars>
      </dgm:prSet>
      <dgm:spPr bwMode="auto"/>
    </dgm:pt>
  </dgm:ptLst>
  <dgm:cxnLst>
    <dgm:cxn modelId="{BA961939-BB0B-AB4F-A609-7E0935E2A4C8}" type="presOf" srcId="{17034E2B-67A3-3242-A1F2-9D1E28C930AF}" destId="{C4254E25-E062-074F-9FDF-232157B0550F}" srcOrd="0" destOrd="0" presId="urn:microsoft.com/office/officeart/2005/8/layout/vList5#1"/>
    <dgm:cxn modelId="{94416C53-7796-7E4C-AD83-7CABF04CD56F}" type="presOf" srcId="{55AC2ACE-A7FB-FC40-AAE3-33FE77F1D44C}" destId="{34797912-399C-7640-8E2A-0179202D5A60}" srcOrd="0" destOrd="0" presId="urn:microsoft.com/office/officeart/2005/8/layout/vList5#1"/>
    <dgm:cxn modelId="{A883FF5E-C986-2E4B-AE8E-4EFFCC88C43A}" srcId="{8F7A3F4E-1736-854E-ACEE-010179473AB8}" destId="{17034E2B-67A3-3242-A1F2-9D1E28C930AF}" srcOrd="2" destOrd="0" parTransId="{2FC410A5-3764-8A42-B422-DEC927E9A689}" sibTransId="{37C0FF54-DC06-224F-8FD1-0BB6DA4D249A}"/>
    <dgm:cxn modelId="{CA2B369E-93FB-DE48-AC90-3793E370BD49}" type="presOf" srcId="{65A19FA8-643B-1943-B2F2-DC51DE03CC29}" destId="{F2BAF57C-2D42-3A4A-99BF-0B1A27BA8258}" srcOrd="0" destOrd="0" presId="urn:microsoft.com/office/officeart/2005/8/layout/vList5#1"/>
    <dgm:cxn modelId="{00412CCE-F053-0946-A703-02ED2973F1D3}" type="presOf" srcId="{8F7A3F4E-1736-854E-ACEE-010179473AB8}" destId="{025789EC-ADC6-7245-B2E8-09B61B9B275A}" srcOrd="0" destOrd="0" presId="urn:microsoft.com/office/officeart/2005/8/layout/vList5#1"/>
    <dgm:cxn modelId="{82C72EEA-55B9-C048-9873-E4DEAD0764E6}" srcId="{8F7A3F4E-1736-854E-ACEE-010179473AB8}" destId="{65A19FA8-643B-1943-B2F2-DC51DE03CC29}" srcOrd="1" destOrd="0" parTransId="{87A51941-453D-E149-9937-1EF287F01FEF}" sibTransId="{B78F766D-4924-F940-9CA2-F3897EC96974}"/>
    <dgm:cxn modelId="{A8E543FD-93DF-2D40-8D28-DFA8AA98F72C}" srcId="{8F7A3F4E-1736-854E-ACEE-010179473AB8}" destId="{55AC2ACE-A7FB-FC40-AAE3-33FE77F1D44C}" srcOrd="0" destOrd="0" parTransId="{E2CFE96C-00E9-E542-851B-B9129B7DFAE9}" sibTransId="{0901015D-0EFE-DD4D-A31D-67C1C07A680D}"/>
    <dgm:cxn modelId="{A2DE0D78-77F1-1045-B36F-51E22BD93AB5}" type="presParOf" srcId="{025789EC-ADC6-7245-B2E8-09B61B9B275A}" destId="{65D92205-E6C7-D84C-89C6-F93A74203146}" srcOrd="0" destOrd="0" presId="urn:microsoft.com/office/officeart/2005/8/layout/vList5#1"/>
    <dgm:cxn modelId="{138A3368-E215-8147-AE7F-FCF90EEB0771}" type="presParOf" srcId="{65D92205-E6C7-D84C-89C6-F93A74203146}" destId="{34797912-399C-7640-8E2A-0179202D5A60}" srcOrd="0" destOrd="0" presId="urn:microsoft.com/office/officeart/2005/8/layout/vList5#1"/>
    <dgm:cxn modelId="{76452FC7-20BF-FC47-A3FB-F54E3F06698C}" type="presParOf" srcId="{025789EC-ADC6-7245-B2E8-09B61B9B275A}" destId="{D77B55BD-3A87-BA43-8519-1705A9F904F4}" srcOrd="1" destOrd="0" presId="urn:microsoft.com/office/officeart/2005/8/layout/vList5#1"/>
    <dgm:cxn modelId="{E8BCB2A3-140C-C24B-B8CC-D1B86F5ED919}" type="presParOf" srcId="{025789EC-ADC6-7245-B2E8-09B61B9B275A}" destId="{25E00D36-CD94-8245-92DD-1EEECB6B4ED4}" srcOrd="2" destOrd="0" presId="urn:microsoft.com/office/officeart/2005/8/layout/vList5#1"/>
    <dgm:cxn modelId="{F8A9165C-9910-7A4F-B02B-DC0F95C98ABE}" type="presParOf" srcId="{25E00D36-CD94-8245-92DD-1EEECB6B4ED4}" destId="{F2BAF57C-2D42-3A4A-99BF-0B1A27BA8258}" srcOrd="0" destOrd="0" presId="urn:microsoft.com/office/officeart/2005/8/layout/vList5#1"/>
    <dgm:cxn modelId="{57D4BDAC-DB87-1849-B076-9371C383E943}" type="presParOf" srcId="{025789EC-ADC6-7245-B2E8-09B61B9B275A}" destId="{A1638B18-AB99-0B49-A9FA-353D91EED636}" srcOrd="3" destOrd="0" presId="urn:microsoft.com/office/officeart/2005/8/layout/vList5#1"/>
    <dgm:cxn modelId="{2D7F74C2-A90E-4B4C-B227-AD09E3E0DAAF}" type="presParOf" srcId="{025789EC-ADC6-7245-B2E8-09B61B9B275A}" destId="{B950253B-6C7C-D748-95CC-5627878BFF4E}" srcOrd="4" destOrd="0" presId="urn:microsoft.com/office/officeart/2005/8/layout/vList5#1"/>
    <dgm:cxn modelId="{3502F90D-EF53-334F-9A0F-04C0004E2EFD}" type="presParOf" srcId="{B950253B-6C7C-D748-95CC-5627878BFF4E}" destId="{C4254E25-E062-074F-9FDF-232157B0550F}" srcOrd="0" destOrd="0" presId="urn:microsoft.com/office/officeart/2005/8/layout/vList5#1"/>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7A3F4E-1736-854E-ACEE-010179473AB8}" type="doc">
      <dgm:prSet loTypeId="urn:microsoft.com/office/officeart/2005/8/layout/vList5#2" loCatId="" qsTypeId="urn:microsoft.com/office/officeart/2005/8/quickstyle/simple1#9" qsCatId="simple" csTypeId="urn:microsoft.com/office/officeart/2005/8/colors/accent2_2" csCatId="accent2" phldr="1"/>
      <dgm:spPr bwMode="auto"/>
      <dgm:t>
        <a:bodyPr/>
        <a:lstStyle/>
        <a:p>
          <a:pPr>
            <a:defRPr/>
          </a:pPr>
          <a:endParaRPr lang="fr-FR"/>
        </a:p>
      </dgm:t>
    </dgm:pt>
    <dgm:pt modelId="{55AC2ACE-A7FB-FC40-AAE3-33FE77F1D44C}">
      <dgm:prSet custT="1"/>
      <dgm:spPr bwMode="auto"/>
      <dgm:t>
        <a:bodyPr/>
        <a:lstStyle/>
        <a:p>
          <a:pPr algn="l">
            <a:defRPr/>
          </a:pPr>
          <a:r>
            <a:rPr lang="fr-CH" sz="2400" noProof="0" dirty="0">
              <a:latin typeface="Calibri"/>
              <a:ea typeface="Calibri"/>
              <a:cs typeface="Calibri"/>
            </a:rPr>
            <a:t>Non</a:t>
          </a:r>
          <a:endParaRPr lang="fr-CH" sz="2000" noProof="0" dirty="0"/>
        </a:p>
      </dgm:t>
    </dgm:pt>
    <dgm:pt modelId="{E2CFE96C-00E9-E542-851B-B9129B7DFAE9}" type="parTrans" cxnId="{A8E543FD-93DF-2D40-8D28-DFA8AA98F72C}">
      <dgm:prSet/>
      <dgm:spPr bwMode="auto"/>
      <dgm:t>
        <a:bodyPr/>
        <a:lstStyle/>
        <a:p>
          <a:pPr algn="l">
            <a:defRPr/>
          </a:pPr>
          <a:endParaRPr lang="fr-FR" sz="2400">
            <a:solidFill>
              <a:schemeClr val="tx1"/>
            </a:solidFill>
            <a:latin typeface="Calibri"/>
            <a:cs typeface="Calibri"/>
          </a:endParaRPr>
        </a:p>
      </dgm:t>
    </dgm:pt>
    <dgm:pt modelId="{0901015D-0EFE-DD4D-A31D-67C1C07A680D}" type="sibTrans" cxnId="{A8E543FD-93DF-2D40-8D28-DFA8AA98F72C}">
      <dgm:prSet/>
      <dgm:spPr bwMode="auto"/>
      <dgm:t>
        <a:bodyPr/>
        <a:lstStyle/>
        <a:p>
          <a:pPr algn="l">
            <a:defRPr/>
          </a:pPr>
          <a:endParaRPr lang="fr-FR" sz="2400">
            <a:solidFill>
              <a:schemeClr val="tx1"/>
            </a:solidFill>
            <a:latin typeface="Calibri"/>
            <a:cs typeface="Calibri"/>
          </a:endParaRPr>
        </a:p>
      </dgm:t>
    </dgm:pt>
    <dgm:pt modelId="{65A19FA8-643B-1943-B2F2-DC51DE03CC29}">
      <dgm:prSet custT="1"/>
      <dgm:spPr bwMode="auto"/>
      <dgm:t>
        <a:bodyPr/>
        <a:lstStyle/>
        <a:p>
          <a:pPr algn="l">
            <a:defRPr/>
          </a:pPr>
          <a:r>
            <a:rPr lang="fr-CH" sz="2400" noProof="0" dirty="0">
              <a:latin typeface="Calibri"/>
              <a:ea typeface="Calibri"/>
              <a:cs typeface="Calibri"/>
            </a:rPr>
            <a:t>Oui</a:t>
          </a:r>
          <a:endParaRPr lang="fr-CH" sz="2000" noProof="0" dirty="0"/>
        </a:p>
      </dgm:t>
    </dgm:pt>
    <dgm:pt modelId="{B78F766D-4924-F940-9CA2-F3897EC96974}" type="sibTrans" cxnId="{82C72EEA-55B9-C048-9873-E4DEAD0764E6}">
      <dgm:prSet/>
      <dgm:spPr bwMode="auto"/>
      <dgm:t>
        <a:bodyPr/>
        <a:lstStyle/>
        <a:p>
          <a:pPr algn="l">
            <a:defRPr/>
          </a:pPr>
          <a:endParaRPr lang="fr-FR" sz="2400">
            <a:solidFill>
              <a:schemeClr val="tx1"/>
            </a:solidFill>
            <a:latin typeface="Calibri"/>
            <a:cs typeface="Calibri"/>
          </a:endParaRPr>
        </a:p>
      </dgm:t>
    </dgm:pt>
    <dgm:pt modelId="{87A51941-453D-E149-9937-1EF287F01FEF}" type="parTrans" cxnId="{82C72EEA-55B9-C048-9873-E4DEAD0764E6}">
      <dgm:prSet/>
      <dgm:spPr bwMode="auto"/>
      <dgm:t>
        <a:bodyPr/>
        <a:lstStyle/>
        <a:p>
          <a:pPr algn="l">
            <a:defRPr/>
          </a:pPr>
          <a:endParaRPr lang="fr-FR" sz="2400">
            <a:solidFill>
              <a:schemeClr val="tx1"/>
            </a:solidFill>
            <a:latin typeface="Calibri"/>
            <a:cs typeface="Calibri"/>
          </a:endParaRPr>
        </a:p>
      </dgm:t>
    </dgm:pt>
    <dgm:pt modelId="{025789EC-ADC6-7245-B2E8-09B61B9B275A}" type="pres">
      <dgm:prSet presAssocID="{8F7A3F4E-1736-854E-ACEE-010179473AB8}" presName="Name0" presStyleCnt="0">
        <dgm:presLayoutVars>
          <dgm:dir/>
          <dgm:animLvl val="lvl"/>
          <dgm:resizeHandles val="exact"/>
        </dgm:presLayoutVars>
      </dgm:prSet>
      <dgm:spPr bwMode="auto"/>
    </dgm:pt>
    <dgm:pt modelId="{65D92205-E6C7-D84C-89C6-F93A74203146}" type="pres">
      <dgm:prSet presAssocID="{55AC2ACE-A7FB-FC40-AAE3-33FE77F1D44C}" presName="linNode" presStyleCnt="0"/>
      <dgm:spPr bwMode="auto"/>
    </dgm:pt>
    <dgm:pt modelId="{34797912-399C-7640-8E2A-0179202D5A60}" type="pres">
      <dgm:prSet presAssocID="{55AC2ACE-A7FB-FC40-AAE3-33FE77F1D44C}" presName="parentText" presStyleLbl="node1" presStyleIdx="0" presStyleCnt="2" custScaleX="277778" custScaleY="83448" custLinFactNeighborY="-2847">
        <dgm:presLayoutVars>
          <dgm:chMax val="1"/>
          <dgm:bulletEnabled val="1"/>
        </dgm:presLayoutVars>
      </dgm:prSet>
      <dgm:spPr bwMode="auto"/>
    </dgm:pt>
    <dgm:pt modelId="{D77B55BD-3A87-BA43-8519-1705A9F904F4}" type="pres">
      <dgm:prSet presAssocID="{0901015D-0EFE-DD4D-A31D-67C1C07A680D}" presName="sp" presStyleCnt="0"/>
      <dgm:spPr bwMode="auto"/>
    </dgm:pt>
    <dgm:pt modelId="{25E00D36-CD94-8245-92DD-1EEECB6B4ED4}" type="pres">
      <dgm:prSet presAssocID="{65A19FA8-643B-1943-B2F2-DC51DE03CC29}" presName="linNode" presStyleCnt="0"/>
      <dgm:spPr bwMode="auto"/>
    </dgm:pt>
    <dgm:pt modelId="{F2BAF57C-2D42-3A4A-99BF-0B1A27BA8258}" type="pres">
      <dgm:prSet presAssocID="{65A19FA8-643B-1943-B2F2-DC51DE03CC29}" presName="parentText" presStyleLbl="node1" presStyleIdx="1" presStyleCnt="2" custScaleX="277778" custScaleY="70251" custLinFactNeighborY="-2847">
        <dgm:presLayoutVars>
          <dgm:chMax val="1"/>
          <dgm:bulletEnabled val="1"/>
        </dgm:presLayoutVars>
      </dgm:prSet>
      <dgm:spPr bwMode="auto"/>
    </dgm:pt>
  </dgm:ptLst>
  <dgm:cxnLst>
    <dgm:cxn modelId="{94416C53-7796-7E4C-AD83-7CABF04CD56F}" type="presOf" srcId="{55AC2ACE-A7FB-FC40-AAE3-33FE77F1D44C}" destId="{34797912-399C-7640-8E2A-0179202D5A60}" srcOrd="0" destOrd="0" presId="urn:microsoft.com/office/officeart/2005/8/layout/vList5#2"/>
    <dgm:cxn modelId="{CA2B369E-93FB-DE48-AC90-3793E370BD49}" type="presOf" srcId="{65A19FA8-643B-1943-B2F2-DC51DE03CC29}" destId="{F2BAF57C-2D42-3A4A-99BF-0B1A27BA8258}" srcOrd="0" destOrd="0" presId="urn:microsoft.com/office/officeart/2005/8/layout/vList5#2"/>
    <dgm:cxn modelId="{00412CCE-F053-0946-A703-02ED2973F1D3}" type="presOf" srcId="{8F7A3F4E-1736-854E-ACEE-010179473AB8}" destId="{025789EC-ADC6-7245-B2E8-09B61B9B275A}" srcOrd="0" destOrd="0" presId="urn:microsoft.com/office/officeart/2005/8/layout/vList5#2"/>
    <dgm:cxn modelId="{82C72EEA-55B9-C048-9873-E4DEAD0764E6}" srcId="{8F7A3F4E-1736-854E-ACEE-010179473AB8}" destId="{65A19FA8-643B-1943-B2F2-DC51DE03CC29}" srcOrd="1" destOrd="0" parTransId="{87A51941-453D-E149-9937-1EF287F01FEF}" sibTransId="{B78F766D-4924-F940-9CA2-F3897EC96974}"/>
    <dgm:cxn modelId="{A8E543FD-93DF-2D40-8D28-DFA8AA98F72C}" srcId="{8F7A3F4E-1736-854E-ACEE-010179473AB8}" destId="{55AC2ACE-A7FB-FC40-AAE3-33FE77F1D44C}" srcOrd="0" destOrd="0" parTransId="{E2CFE96C-00E9-E542-851B-B9129B7DFAE9}" sibTransId="{0901015D-0EFE-DD4D-A31D-67C1C07A680D}"/>
    <dgm:cxn modelId="{A2DE0D78-77F1-1045-B36F-51E22BD93AB5}" type="presParOf" srcId="{025789EC-ADC6-7245-B2E8-09B61B9B275A}" destId="{65D92205-E6C7-D84C-89C6-F93A74203146}" srcOrd="0" destOrd="0" presId="urn:microsoft.com/office/officeart/2005/8/layout/vList5#2"/>
    <dgm:cxn modelId="{138A3368-E215-8147-AE7F-FCF90EEB0771}" type="presParOf" srcId="{65D92205-E6C7-D84C-89C6-F93A74203146}" destId="{34797912-399C-7640-8E2A-0179202D5A60}" srcOrd="0" destOrd="0" presId="urn:microsoft.com/office/officeart/2005/8/layout/vList5#2"/>
    <dgm:cxn modelId="{76452FC7-20BF-FC47-A3FB-F54E3F06698C}" type="presParOf" srcId="{025789EC-ADC6-7245-B2E8-09B61B9B275A}" destId="{D77B55BD-3A87-BA43-8519-1705A9F904F4}" srcOrd="1" destOrd="0" presId="urn:microsoft.com/office/officeart/2005/8/layout/vList5#2"/>
    <dgm:cxn modelId="{E8BCB2A3-140C-C24B-B8CC-D1B86F5ED919}" type="presParOf" srcId="{025789EC-ADC6-7245-B2E8-09B61B9B275A}" destId="{25E00D36-CD94-8245-92DD-1EEECB6B4ED4}" srcOrd="2" destOrd="0" presId="urn:microsoft.com/office/officeart/2005/8/layout/vList5#2"/>
    <dgm:cxn modelId="{F8A9165C-9910-7A4F-B02B-DC0F95C98ABE}" type="presParOf" srcId="{25E00D36-CD94-8245-92DD-1EEECB6B4ED4}" destId="{F2BAF57C-2D42-3A4A-99BF-0B1A27BA8258}" srcOrd="0" destOrd="0" presId="urn:microsoft.com/office/officeart/2005/8/layout/vList5#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797912-399C-7640-8E2A-0179202D5A60}">
      <dsp:nvSpPr>
        <dsp:cNvPr id="0" name=""/>
        <dsp:cNvSpPr/>
      </dsp:nvSpPr>
      <dsp:spPr bwMode="auto">
        <a:xfrm>
          <a:off x="0" y="0"/>
          <a:ext cx="10249988" cy="63808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defRPr/>
          </a:pPr>
          <a:r>
            <a:rPr lang="fr-CH" sz="2400" i="0" kern="1200" noProof="0" dirty="0">
              <a:latin typeface="Calibri"/>
              <a:ea typeface="Calibri"/>
              <a:cs typeface="Calibri"/>
            </a:rPr>
            <a:t>Non</a:t>
          </a:r>
        </a:p>
      </dsp:txBody>
      <dsp:txXfrm>
        <a:off x="31149" y="31149"/>
        <a:ext cx="10187690" cy="575787"/>
      </dsp:txXfrm>
    </dsp:sp>
    <dsp:sp modelId="{F2BAF57C-2D42-3A4A-99BF-0B1A27BA8258}">
      <dsp:nvSpPr>
        <dsp:cNvPr id="0" name=""/>
        <dsp:cNvSpPr/>
      </dsp:nvSpPr>
      <dsp:spPr bwMode="auto">
        <a:xfrm>
          <a:off x="5005" y="670957"/>
          <a:ext cx="10249988" cy="63808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defRPr/>
          </a:pPr>
          <a:r>
            <a:rPr lang="fr-CH" sz="2400" i="0" kern="1200" noProof="0" dirty="0">
              <a:latin typeface="Calibri"/>
              <a:ea typeface="Calibri"/>
              <a:cs typeface="Calibri"/>
            </a:rPr>
            <a:t>Oui</a:t>
          </a:r>
          <a:endParaRPr lang="fr-CH" sz="2400" i="0" kern="1200" noProof="0" dirty="0"/>
        </a:p>
      </dsp:txBody>
      <dsp:txXfrm>
        <a:off x="36154" y="702106"/>
        <a:ext cx="10187690" cy="575787"/>
      </dsp:txXfrm>
    </dsp:sp>
    <dsp:sp modelId="{C4254E25-E062-074F-9FDF-232157B0550F}">
      <dsp:nvSpPr>
        <dsp:cNvPr id="0" name=""/>
        <dsp:cNvSpPr/>
      </dsp:nvSpPr>
      <dsp:spPr bwMode="auto">
        <a:xfrm>
          <a:off x="5005" y="1340947"/>
          <a:ext cx="10249988" cy="63808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defRPr/>
          </a:pPr>
          <a:r>
            <a:rPr lang="fr-CH" sz="2400" i="1" kern="1200" dirty="0"/>
            <a:t>La personne ne prend actuellement aucun médicament</a:t>
          </a:r>
          <a:endParaRPr lang="fr-CH" sz="2400" i="1" kern="1200" noProof="0" dirty="0">
            <a:latin typeface="Calibri"/>
            <a:ea typeface="Calibri"/>
            <a:cs typeface="Calibri"/>
          </a:endParaRPr>
        </a:p>
      </dsp:txBody>
      <dsp:txXfrm>
        <a:off x="36154" y="1372096"/>
        <a:ext cx="10187690" cy="5757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797912-399C-7640-8E2A-0179202D5A60}">
      <dsp:nvSpPr>
        <dsp:cNvPr id="0" name=""/>
        <dsp:cNvSpPr/>
      </dsp:nvSpPr>
      <dsp:spPr bwMode="auto">
        <a:xfrm>
          <a:off x="5005" y="0"/>
          <a:ext cx="10249988" cy="75689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defRPr/>
          </a:pPr>
          <a:r>
            <a:rPr lang="fr-CH" sz="2400" kern="1200" noProof="0" dirty="0">
              <a:latin typeface="Calibri"/>
              <a:ea typeface="Calibri"/>
              <a:cs typeface="Calibri"/>
            </a:rPr>
            <a:t>Non</a:t>
          </a:r>
          <a:endParaRPr lang="fr-CH" sz="2000" kern="1200" noProof="0" dirty="0"/>
        </a:p>
      </dsp:txBody>
      <dsp:txXfrm>
        <a:off x="41954" y="36949"/>
        <a:ext cx="10176090" cy="683001"/>
      </dsp:txXfrm>
    </dsp:sp>
    <dsp:sp modelId="{F2BAF57C-2D42-3A4A-99BF-0B1A27BA8258}">
      <dsp:nvSpPr>
        <dsp:cNvPr id="0" name=""/>
        <dsp:cNvSpPr/>
      </dsp:nvSpPr>
      <dsp:spPr bwMode="auto">
        <a:xfrm>
          <a:off x="5005" y="776703"/>
          <a:ext cx="10249988" cy="63719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defRPr/>
          </a:pPr>
          <a:r>
            <a:rPr lang="fr-CH" sz="2400" kern="1200" noProof="0" dirty="0">
              <a:latin typeface="Calibri"/>
              <a:ea typeface="Calibri"/>
              <a:cs typeface="Calibri"/>
            </a:rPr>
            <a:t>Oui</a:t>
          </a:r>
          <a:endParaRPr lang="fr-CH" sz="2000" kern="1200" noProof="0" dirty="0"/>
        </a:p>
      </dsp:txBody>
      <dsp:txXfrm>
        <a:off x="36110" y="807808"/>
        <a:ext cx="10187778" cy="574988"/>
      </dsp:txXfrm>
    </dsp:sp>
  </dsp:spTree>
</dsp:drawing>
</file>

<file path=ppt/diagrams/layout1.xml><?xml version="1.0" encoding="utf-8"?>
<dgm:layoutDef xmlns:dgm="http://schemas.openxmlformats.org/drawingml/2006/diagram" xmlns:a="http://schemas.openxmlformats.org/drawingml/2006/main" uniqueId="urn:microsoft.com/office/officeart/2005/8/layout/vList5#1">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forEach name="Name4" axis="ch" ptType="node">
      <dgm:layoutNode name="linNod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choose name="Name5">
          <dgm:if name="Name6" func="var" arg="dir" op="equ" val="norm">
            <dgm:alg type="lin">
              <dgm:param type="linDir" val="fromL"/>
            </dgm:alg>
          </dgm:if>
          <dgm:else name="Name7">
            <dgm:alg type="lin">
              <dgm:param type="linDir" val="fromR"/>
            </dgm:alg>
          </dgm:else>
        </dgm:choose>
        <dgm:layoutNode name="parentTex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varLst>
            <dgm:chMax val="1"/>
            <dgm:bulletEnabled val="1"/>
          </dgm:varLst>
        </dgm:layoutNode>
        <dgm:choose name="Name8">
          <dgm:if name="Name9" axis="ch" ptType="node" func="cnt" op="gte" val="1">
            <dgm:layoutNode name="descendantText" styleLbl="alignAccFollowNode1">
              <dgm:alg type="tx">
                <dgm:param type="stBulletLvl" val="1"/>
                <dgm:param type="txAnchorVertCh" val="mid"/>
              </dgm:alg>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varLst>
                <dgm:bulletEnabled val="1"/>
              </dgm:varLst>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2">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forEach name="Name4" axis="ch" ptType="node">
      <dgm:layoutNode name="linNod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choose name="Name5">
          <dgm:if name="Name6" func="var" arg="dir" op="equ" val="norm">
            <dgm:alg type="lin">
              <dgm:param type="linDir" val="fromL"/>
            </dgm:alg>
          </dgm:if>
          <dgm:else name="Name7">
            <dgm:alg type="lin">
              <dgm:param type="linDir" val="fromR"/>
            </dgm:alg>
          </dgm:else>
        </dgm:choose>
        <dgm:layoutNode name="parentTex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varLst>
            <dgm:chMax val="1"/>
            <dgm:bulletEnabled val="1"/>
          </dgm:varLst>
        </dgm:layoutNode>
        <dgm:choose name="Name8">
          <dgm:if name="Name9" axis="ch" ptType="node" func="cnt" op="gte" val="1">
            <dgm:layoutNode name="descendantText" styleLbl="alignAccFollowNode1">
              <dgm:alg type="tx">
                <dgm:param type="stBulletLvl" val="1"/>
                <dgm:param type="txAnchorVertCh" val="mid"/>
              </dgm:alg>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varLst>
                <dgm:bulletEnabled val="1"/>
              </dgm:varLst>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0">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b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bg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callout">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con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dk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fgAcc0">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2">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3">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4">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Shp">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ln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0">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1D1">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2">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3">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4">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2D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revTx">
    <dgm:scene3d>
      <a:camera prst="orthographicFront"/>
      <a:lightRig rig="threePt" dir="t"/>
    </dgm:scene3d>
    <dgm:sp3d/>
    <dgm:txPr/>
    <dgm:style>
      <a:lnRef idx="0">
        <a:srgbClr val="000000"/>
      </a:lnRef>
      <a:fillRef idx="0">
        <a:srgbClr val="000000"/>
      </a:fillRef>
      <a:effectRef idx="0">
        <a:srgbClr val="000000"/>
      </a:effectRef>
      <a:fontRef idx="minor"/>
    </dgm:style>
  </dgm:styleLbl>
  <dgm:styleLbl name="sibTrans1D1">
    <dgm:scene3d>
      <a:camera prst="orthographicFront"/>
      <a:lightRig rig="threePt" dir="t"/>
    </dgm:scene3d>
    <dgm:sp3d/>
    <dgm:txPr/>
    <dgm:style>
      <a:lnRef idx="1">
        <a:srgbClr val="000000"/>
      </a:lnRef>
      <a:fillRef idx="0">
        <a:srgbClr val="000000"/>
      </a:fillRef>
      <a:effectRef idx="0">
        <a:srgbClr val="000000"/>
      </a:effectRef>
      <a:fontRef idx="minor"/>
    </dgm:style>
  </dgm:styleLbl>
  <dgm:styleLbl name="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solidAlign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B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trAlign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tr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vennNode1">
    <dgm:scene3d>
      <a:camera prst="orthographicFront"/>
      <a:lightRig rig="threePt" dir="t"/>
    </dgm:scene3d>
    <dgm:sp3d/>
    <dgm:txPr/>
    <dgm:style>
      <a:lnRef idx="2">
        <a:srgbClr val="000000"/>
      </a:lnRef>
      <a:fillRef idx="1">
        <a:srgbClr val="000000"/>
      </a:fillRef>
      <a:effectRef idx="0">
        <a:srgbClr val="00000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0">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b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bg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callout">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con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dk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fgAcc0">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2">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3">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4">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Shp">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ln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0">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1D1">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2">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3">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4">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2D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revTx">
    <dgm:scene3d>
      <a:camera prst="orthographicFront"/>
      <a:lightRig rig="threePt" dir="t"/>
    </dgm:scene3d>
    <dgm:sp3d/>
    <dgm:txPr/>
    <dgm:style>
      <a:lnRef idx="0">
        <a:srgbClr val="000000"/>
      </a:lnRef>
      <a:fillRef idx="0">
        <a:srgbClr val="000000"/>
      </a:fillRef>
      <a:effectRef idx="0">
        <a:srgbClr val="000000"/>
      </a:effectRef>
      <a:fontRef idx="minor"/>
    </dgm:style>
  </dgm:styleLbl>
  <dgm:styleLbl name="sibTrans1D1">
    <dgm:scene3d>
      <a:camera prst="orthographicFront"/>
      <a:lightRig rig="threePt" dir="t"/>
    </dgm:scene3d>
    <dgm:sp3d/>
    <dgm:txPr/>
    <dgm:style>
      <a:lnRef idx="1">
        <a:srgbClr val="000000"/>
      </a:lnRef>
      <a:fillRef idx="0">
        <a:srgbClr val="000000"/>
      </a:fillRef>
      <a:effectRef idx="0">
        <a:srgbClr val="000000"/>
      </a:effectRef>
      <a:fontRef idx="minor"/>
    </dgm:style>
  </dgm:styleLbl>
  <dgm:styleLbl name="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solidAlign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B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trAlign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tr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vennNode1">
    <dgm:scene3d>
      <a:camera prst="orthographicFront"/>
      <a:lightRig rig="threePt" dir="t"/>
    </dgm:scene3d>
    <dgm:sp3d/>
    <dgm:txPr/>
    <dgm:style>
      <a:lnRef idx="2">
        <a:srgbClr val="000000"/>
      </a:lnRef>
      <a:fillRef idx="1">
        <a:srgbClr val="000000"/>
      </a:fillRef>
      <a:effectRef idx="0">
        <a:srgbClr val="00000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Kopfzeilenplatzhalter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de-DE"/>
          </a:p>
        </p:txBody>
      </p:sp>
      <p:sp>
        <p:nvSpPr>
          <p:cNvPr id="3" name="Datumsplatzhalt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3AC3BE35-2B1E-3F4F-A159-FCA2825A8932}" type="datetimeFigureOut">
              <a:rPr lang="de-DE"/>
              <a:t>12.12.25</a:t>
            </a:fld>
            <a:endParaRPr lang="de-DE"/>
          </a:p>
        </p:txBody>
      </p:sp>
      <p:sp>
        <p:nvSpPr>
          <p:cNvPr id="4" name="Folienbildplatzhalter 3"/>
          <p:cNvSpPr>
            <a:spLocks noGrp="1" noRot="1" noChangeAspec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de-DE"/>
          </a:p>
        </p:txBody>
      </p:sp>
      <p:sp>
        <p:nvSpPr>
          <p:cNvPr id="5" name="Notizenplatzhalter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de-DE"/>
              <a:t>Modifier le format du texte maître</a:t>
            </a:r>
            <a:endParaRPr/>
          </a:p>
          <a:p>
            <a:pPr lvl="1">
              <a:defRPr/>
            </a:pPr>
            <a:r>
              <a:rPr lang="de-DE"/>
              <a:t>Deuxième niveau</a:t>
            </a:r>
            <a:endParaRPr/>
          </a:p>
          <a:p>
            <a:pPr lvl="2">
              <a:defRPr/>
            </a:pPr>
            <a:r>
              <a:rPr lang="de-DE"/>
              <a:t>Troisième niveau</a:t>
            </a:r>
            <a:endParaRPr/>
          </a:p>
          <a:p>
            <a:pPr lvl="3">
              <a:defRPr/>
            </a:pPr>
            <a:r>
              <a:rPr lang="de-DE"/>
              <a:t>Quatrième niveau</a:t>
            </a:r>
            <a:endParaRPr/>
          </a:p>
          <a:p>
            <a:pPr lvl="4">
              <a:defRPr/>
            </a:pPr>
            <a:r>
              <a:rPr lang="de-DE"/>
              <a:t>Cinquième niveau</a:t>
            </a:r>
            <a:endParaRPr/>
          </a:p>
        </p:txBody>
      </p:sp>
      <p:sp>
        <p:nvSpPr>
          <p:cNvPr id="6" name="Fußzeilenplatzhalt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de-DE"/>
          </a:p>
        </p:txBody>
      </p:sp>
      <p:sp>
        <p:nvSpPr>
          <p:cNvPr id="7" name="Foliennummernplatzhalt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10409514-D4AF-0543-A8C5-05E3F1F5DD23}" type="slidenum">
              <a:rPr lang="de-DE"/>
              <a:t>‹#›</a:t>
            </a:fld>
            <a:endParaRPr lang="de-DE"/>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a:xfrm>
            <a:off x="863600" y="946150"/>
            <a:ext cx="5835650" cy="3282950"/>
          </a:xfrm>
        </p:spPr>
      </p:sp>
      <p:sp>
        <p:nvSpPr>
          <p:cNvPr id="3" name="Notizenplatzhalter 2"/>
          <p:cNvSpPr>
            <a:spLocks noGrp="1"/>
          </p:cNvSpPr>
          <p:nvPr>
            <p:ph type="body" idx="1"/>
          </p:nvPr>
        </p:nvSpPr>
        <p:spPr bwMode="auto"/>
        <p:txBody>
          <a:bodyPr>
            <a:normAutofit/>
          </a:bodyPr>
          <a:lstStyle/>
          <a:p>
            <a:pPr>
              <a:defRPr/>
            </a:pPr>
            <a:endParaRPr lang="de-CH" dirty="0">
              <a:latin typeface="Calibri"/>
              <a:cs typeface="Segoe UI"/>
            </a:endParaRPr>
          </a:p>
        </p:txBody>
      </p:sp>
      <p:sp>
        <p:nvSpPr>
          <p:cNvPr id="4" name="Foliennummernplatzhalter 3"/>
          <p:cNvSpPr>
            <a:spLocks noGrp="1"/>
          </p:cNvSpPr>
          <p:nvPr>
            <p:ph type="sldNum" sz="quarter" idx="10"/>
          </p:nvPr>
        </p:nvSpPr>
        <p:spPr bwMode="auto"/>
        <p:txBody>
          <a:bodyPr/>
          <a:lstStyle/>
          <a:p>
            <a:pPr marL="0" marR="0" lvl="0" indent="0" algn="r" defTabSz="913302">
              <a:lnSpc>
                <a:spcPct val="109000"/>
              </a:lnSpc>
              <a:spcBef>
                <a:spcPts val="0"/>
              </a:spcBef>
              <a:spcAft>
                <a:spcPts val="0"/>
              </a:spcAft>
              <a:buClrTx/>
              <a:buSzTx/>
              <a:buFont typeface="+mj-lt"/>
              <a:buNone/>
              <a:defRPr/>
            </a:pPr>
            <a:fld id="{0D0E2603-6444-409F-8907-85AF80E690EC}" type="slidenum">
              <a:rPr lang="de-CH" sz="900" b="0" i="0" u="none" strike="noStrike" cap="none" spc="-10">
                <a:ln>
                  <a:noFill/>
                </a:ln>
                <a:solidFill>
                  <a:prstClr val="black"/>
                </a:solidFill>
                <a:latin typeface="Frutiger 45 Light"/>
                <a:ea typeface="+mn-ea"/>
                <a:cs typeface="+mn-cs"/>
              </a:rPr>
              <a:t>1</a:t>
            </a:fld>
            <a:endParaRPr lang="de-CH" sz="900" b="0" i="0" u="none" strike="noStrike" cap="none" spc="-10">
              <a:ln>
                <a:noFill/>
              </a:ln>
              <a:solidFill>
                <a:prstClr val="black"/>
              </a:solidFill>
              <a:latin typeface="Frutiger 45 Light"/>
              <a:ea typeface="+mn-ea"/>
              <a:cs typeface="+mn-cs"/>
            </a:endParaRPr>
          </a:p>
        </p:txBody>
      </p:sp>
      <p:sp>
        <p:nvSpPr>
          <p:cNvPr id="5" name="Fußzeilenplatzhalter 4"/>
          <p:cNvSpPr>
            <a:spLocks noGrp="1"/>
          </p:cNvSpPr>
          <p:nvPr>
            <p:ph type="ftr" sz="quarter" idx="11"/>
          </p:nvPr>
        </p:nvSpPr>
        <p:spPr bwMode="auto"/>
        <p:txBody>
          <a:bodyPr/>
          <a:lstStyle/>
          <a:p>
            <a:pPr marL="0" marR="0" lvl="0" indent="0" algn="l" defTabSz="914400">
              <a:lnSpc>
                <a:spcPct val="109000"/>
              </a:lnSpc>
              <a:spcBef>
                <a:spcPts val="0"/>
              </a:spcBef>
              <a:spcAft>
                <a:spcPts val="0"/>
              </a:spcAft>
              <a:buClrTx/>
              <a:buSzTx/>
              <a:buFont typeface="+mj-lt"/>
              <a:buNone/>
              <a:defRPr/>
            </a:pPr>
            <a:endParaRPr lang="de-CH" sz="900" u="none" strike="noStrike" cap="none" spc="-10">
              <a:ln>
                <a:noFill/>
              </a:ln>
              <a:solidFill>
                <a:srgbClr val="000000"/>
              </a:solidFill>
              <a:latin typeface="Calibri"/>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F75A9-F5B2-F40C-0EE4-D3E54899943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D497DA7-E5B6-9E8A-C560-6A57E63C669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4B53141-1BB4-5F30-296C-5AF04538AC91}"/>
              </a:ext>
            </a:extLst>
          </p:cNvPr>
          <p:cNvSpPr>
            <a:spLocks noGrp="1"/>
          </p:cNvSpPr>
          <p:nvPr>
            <p:ph type="body" idx="1"/>
          </p:nvPr>
        </p:nvSpPr>
        <p:spPr/>
        <p:txBody>
          <a:bodyPr/>
          <a:lstStyle/>
          <a:p>
            <a:pPr>
              <a:defRPr/>
            </a:pPr>
            <a:endParaRPr lang="de-CH" b="1" i="1" dirty="0"/>
          </a:p>
        </p:txBody>
      </p:sp>
      <p:sp>
        <p:nvSpPr>
          <p:cNvPr id="4" name="Foliennummernplatzhalter 3">
            <a:extLst>
              <a:ext uri="{FF2B5EF4-FFF2-40B4-BE49-F238E27FC236}">
                <a16:creationId xmlns:a16="http://schemas.microsoft.com/office/drawing/2014/main" id="{2C890BFA-3057-E2A1-A861-64E1A088A9B9}"/>
              </a:ext>
            </a:extLst>
          </p:cNvPr>
          <p:cNvSpPr>
            <a:spLocks noGrp="1"/>
          </p:cNvSpPr>
          <p:nvPr>
            <p:ph type="sldNum" sz="quarter" idx="5"/>
          </p:nvPr>
        </p:nvSpPr>
        <p:spPr/>
        <p:txBody>
          <a:bodyPr/>
          <a:lstStyle/>
          <a:p>
            <a:fld id="{AF092E89-98F7-47C4-A168-1F6C560062C9}" type="slidenum">
              <a:rPr lang="de-CH" smtClean="0"/>
              <a:t>2</a:t>
            </a:fld>
            <a:endParaRPr lang="de-CH"/>
          </a:p>
        </p:txBody>
      </p:sp>
    </p:spTree>
    <p:extLst>
      <p:ext uri="{BB962C8B-B14F-4D97-AF65-F5344CB8AC3E}">
        <p14:creationId xmlns:p14="http://schemas.microsoft.com/office/powerpoint/2010/main" val="847211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lnSpc>
                <a:spcPct val="109000"/>
              </a:lnSpc>
              <a:defRPr/>
            </a:pPr>
            <a:endParaRPr lang="en-US"/>
          </a:p>
        </p:txBody>
      </p:sp>
      <p:sp>
        <p:nvSpPr>
          <p:cNvPr id="4" name="Slide Number Placeholder 3"/>
          <p:cNvSpPr>
            <a:spLocks noGrp="1"/>
          </p:cNvSpPr>
          <p:nvPr>
            <p:ph type="sldNum" sz="quarter" idx="5"/>
          </p:nvPr>
        </p:nvSpPr>
        <p:spPr bwMode="auto"/>
        <p:txBody>
          <a:bodyPr/>
          <a:lstStyle/>
          <a:p>
            <a:pPr>
              <a:defRPr/>
            </a:pPr>
            <a:fld id="{AF092E89-98F7-47C4-A168-1F6C560062C9}" type="slidenum">
              <a:rPr lang="de-CH"/>
              <a:t>3</a:t>
            </a:fld>
            <a:endParaRPr lang="de-CH"/>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fr-FR" i="0" noProof="0" dirty="0"/>
              <a:t>Il existe plusieurs IQM. Des IQM existant avec transmission annuelle obligatoire des données à la Confédération. Des nouveaux IQM, pour lesquels il n'y a pas encore de transmission de données à la Confédération. </a:t>
            </a:r>
          </a:p>
          <a:p>
            <a:pPr marL="0" marR="0" lvl="0" indent="0" algn="l" defTabSz="914400">
              <a:lnSpc>
                <a:spcPct val="100000"/>
              </a:lnSpc>
              <a:spcBef>
                <a:spcPts val="0"/>
              </a:spcBef>
              <a:spcAft>
                <a:spcPts val="0"/>
              </a:spcAft>
              <a:buClrTx/>
              <a:buSzTx/>
              <a:buFontTx/>
              <a:buNone/>
              <a:defRPr/>
            </a:pPr>
            <a:r>
              <a:rPr lang="fr-FR" i="0" noProof="0" dirty="0"/>
              <a:t>Nous examinons aujourd'hui le thème suivant : Lis le sujet dans le cercle rouge. </a:t>
            </a:r>
          </a:p>
        </p:txBody>
      </p:sp>
      <p:sp>
        <p:nvSpPr>
          <p:cNvPr id="4" name="Slide Number Placeholder 3"/>
          <p:cNvSpPr>
            <a:spLocks noGrp="1"/>
          </p:cNvSpPr>
          <p:nvPr>
            <p:ph type="sldNum" sz="quarter" idx="5"/>
          </p:nvPr>
        </p:nvSpPr>
        <p:spPr bwMode="auto"/>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9EACA3F7-6D73-B543-A275-A6D1AB9B4615}" type="slidenum">
              <a:rPr kumimoji="0" lang="de-DE" sz="1200" b="0" i="0" u="none" strike="noStrike" kern="0" cap="none" spc="0" normalizeH="0" baseline="0" noProof="0">
                <a:ln>
                  <a:noFill/>
                </a:ln>
                <a:solidFill>
                  <a:prstClr val="black"/>
                </a:solidFill>
                <a:effectLst/>
                <a:uLnTx/>
                <a:uFillTx/>
                <a:latin typeface="Aptos"/>
                <a:cs typeface="Arial"/>
              </a:rPr>
              <a:pPr marL="0" marR="0" lvl="0" indent="0" algn="r" defTabSz="914400" eaLnBrk="1" fontAlgn="auto" latinLnBrk="0" hangingPunct="1">
                <a:lnSpc>
                  <a:spcPct val="100000"/>
                </a:lnSpc>
                <a:spcBef>
                  <a:spcPts val="0"/>
                </a:spcBef>
                <a:spcAft>
                  <a:spcPts val="0"/>
                </a:spcAft>
                <a:buClrTx/>
                <a:buSzTx/>
                <a:buFontTx/>
                <a:buNone/>
                <a:tabLst/>
                <a:defRPr/>
              </a:pPr>
              <a:t>4</a:t>
            </a:fld>
            <a:endParaRPr kumimoji="0" lang="de-DE" sz="1200" b="0" i="0" u="none" strike="noStrike" kern="0" cap="none" spc="0" normalizeH="0" baseline="0" noProof="0" dirty="0">
              <a:ln>
                <a:noFill/>
              </a:ln>
              <a:solidFill>
                <a:prstClr val="black"/>
              </a:solidFill>
              <a:effectLst/>
              <a:uLnTx/>
              <a:uFillTx/>
              <a:latin typeface="Aptos"/>
              <a:cs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solidFill>
                <a:effectLst/>
                <a:uLnTx/>
                <a:uFillTx/>
                <a:latin typeface="Aptos"/>
                <a:cs typeface="Arial"/>
              </a:rPr>
              <a:t>Il existe plusieurs IQM. Des IQM existant avec transmission annuelle obligatoire des données à la Confédération. Des nouveaux IQM, pour lesquels il n'y a pas encore de transmission de données à la Confédération. </a:t>
            </a:r>
          </a:p>
          <a:p>
            <a:pPr marL="0" marR="0" lvl="0" indent="0" algn="l"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solidFill>
                <a:effectLst/>
                <a:uLnTx/>
                <a:uFillTx/>
                <a:latin typeface="Aptos"/>
                <a:cs typeface="Arial"/>
              </a:rPr>
              <a:t>Nous examinons aujourd'hui le thème suivant : Lis le sujet dans le cercle rouge. </a:t>
            </a:r>
          </a:p>
        </p:txBody>
      </p:sp>
      <p:sp>
        <p:nvSpPr>
          <p:cNvPr id="4" name="Slide Number Placeholder 3"/>
          <p:cNvSpPr>
            <a:spLocks noGrp="1"/>
          </p:cNvSpPr>
          <p:nvPr>
            <p:ph type="sldNum" sz="quarter" idx="5"/>
          </p:nvPr>
        </p:nvSpPr>
        <p:spPr bwMode="auto"/>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9EACA3F7-6D73-B543-A275-A6D1AB9B4615}" type="slidenum">
              <a:rPr kumimoji="0" lang="de-DE" sz="1200" b="0" i="0" u="none" strike="noStrike" kern="0" cap="none" spc="0" normalizeH="0" baseline="0" noProof="0">
                <a:ln>
                  <a:noFill/>
                </a:ln>
                <a:solidFill>
                  <a:prstClr val="black"/>
                </a:solidFill>
                <a:effectLst/>
                <a:uLnTx/>
                <a:uFillTx/>
                <a:latin typeface="Aptos"/>
                <a:cs typeface="Arial"/>
              </a:rPr>
              <a:pPr marL="0" marR="0" lvl="0" indent="0" algn="r" defTabSz="914400" eaLnBrk="1" fontAlgn="auto" latinLnBrk="0" hangingPunct="1">
                <a:lnSpc>
                  <a:spcPct val="100000"/>
                </a:lnSpc>
                <a:spcBef>
                  <a:spcPts val="0"/>
                </a:spcBef>
                <a:spcAft>
                  <a:spcPts val="0"/>
                </a:spcAft>
                <a:buClrTx/>
                <a:buSzTx/>
                <a:buFontTx/>
                <a:buNone/>
                <a:tabLst/>
                <a:defRPr/>
              </a:pPr>
              <a:t>5</a:t>
            </a:fld>
            <a:endParaRPr kumimoji="0" lang="de-DE" sz="1200" b="0" i="0" u="none" strike="noStrike" kern="0" cap="none" spc="0" normalizeH="0" baseline="0" noProof="0">
              <a:ln>
                <a:noFill/>
              </a:ln>
              <a:solidFill>
                <a:prstClr val="black"/>
              </a:solidFill>
              <a:effectLst/>
              <a:uLnTx/>
              <a:uFillTx/>
              <a:latin typeface="Aptos"/>
              <a:cs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6</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7</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CH" i="1"/>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8</a:t>
            </a:fld>
            <a:endParaRPr lang="de-CH"/>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en-GB" sz="1200" dirty="0">
                <a:latin typeface="Calibri"/>
              </a:rPr>
              <a:t>Source : </a:t>
            </a:r>
            <a:endParaRPr dirty="0"/>
          </a:p>
          <a:p>
            <a:pPr marL="0" marR="0" lvl="0" indent="0" algn="l" defTabSz="914400">
              <a:lnSpc>
                <a:spcPct val="100000"/>
              </a:lnSpc>
              <a:spcBef>
                <a:spcPts val="0"/>
              </a:spcBef>
              <a:spcAft>
                <a:spcPts val="0"/>
              </a:spcAft>
              <a:buClrTx/>
              <a:buSzTx/>
              <a:buFontTx/>
              <a:buNone/>
              <a:defRPr/>
            </a:pPr>
            <a:r>
              <a:rPr lang="en-GB" sz="1200" dirty="0">
                <a:latin typeface="Calibri"/>
                <a:ea typeface="+mn-ea"/>
                <a:cs typeface="Calibri"/>
              </a:rPr>
              <a:t>Griese-Mammen </a:t>
            </a:r>
            <a:r>
              <a:rPr lang="en-GB" sz="1200" dirty="0">
                <a:latin typeface="Calibri"/>
              </a:rPr>
              <a:t>N, Hersberger KE, Messerli M, et al. PCNE definition of medication review : Reaching agreement. International Journal of Clinical Pharmacy. 2018;40(5):1199-208.</a:t>
            </a:r>
            <a:endParaRPr dirty="0"/>
          </a:p>
          <a:p>
            <a:pPr>
              <a:defRPr/>
            </a:pPr>
            <a:endParaRPr lang="en-GB" dirty="0"/>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9</a:t>
            </a:fld>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CH" b="0" strike="noStrike"/>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10</a:t>
            </a:fld>
            <a:endParaRPr lang="de-CH"/>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marL="923544" indent="-950976">
              <a:defRPr/>
            </a:pPr>
            <a:r>
              <a:rPr lang="en-GB" sz="1200" dirty="0">
                <a:latin typeface="Calibri"/>
                <a:ea typeface="+mn-ea"/>
                <a:cs typeface="Calibri"/>
              </a:rPr>
              <a:t>Source : </a:t>
            </a:r>
            <a:endParaRPr dirty="0"/>
          </a:p>
          <a:p>
            <a:pPr marL="923544" indent="-950976">
              <a:defRPr/>
            </a:pPr>
            <a:r>
              <a:rPr lang="en-GB" sz="1200" dirty="0">
                <a:latin typeface="Calibri"/>
              </a:rPr>
              <a:t>Meyer-Massetti C, Osińska M, Welte N, et al. Medication-related infrastructure and medication reviews in nursing homes: A rapid appraisal study. BMC Health </a:t>
            </a:r>
            <a:r>
              <a:rPr lang="en-GB" sz="1200" dirty="0" err="1">
                <a:latin typeface="Calibri"/>
              </a:rPr>
              <a:t>Serv</a:t>
            </a:r>
            <a:r>
              <a:rPr lang="en-GB" sz="1200" dirty="0">
                <a:latin typeface="Calibri"/>
              </a:rPr>
              <a:t> Res. 2025;25(1):495.</a:t>
            </a:r>
            <a:endParaRPr dirty="0"/>
          </a:p>
          <a:p>
            <a:pPr>
              <a:defRPr/>
            </a:pPr>
            <a:endParaRPr lang="en-GB" dirty="0"/>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11</a:t>
            </a:fld>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DE" dirty="0" err="1"/>
              <a:t>Que</a:t>
            </a:r>
            <a:r>
              <a:rPr lang="de-DE" dirty="0"/>
              <a:t> </a:t>
            </a:r>
            <a:r>
              <a:rPr lang="de-DE" dirty="0" err="1"/>
              <a:t>signifie</a:t>
            </a:r>
            <a:r>
              <a:rPr lang="de-DE" dirty="0"/>
              <a:t> </a:t>
            </a:r>
            <a:r>
              <a:rPr lang="de-DE" dirty="0" err="1"/>
              <a:t>une</a:t>
            </a:r>
            <a:r>
              <a:rPr lang="de-DE" dirty="0"/>
              <a:t> </a:t>
            </a:r>
            <a:r>
              <a:rPr lang="de-DE" dirty="0" err="1"/>
              <a:t>vérification</a:t>
            </a:r>
            <a:r>
              <a:rPr lang="de-DE" dirty="0"/>
              <a:t> </a:t>
            </a:r>
            <a:r>
              <a:rPr lang="de-DE" dirty="0" err="1"/>
              <a:t>structurée</a:t>
            </a:r>
            <a:r>
              <a:rPr lang="de-DE" dirty="0"/>
              <a:t> de la </a:t>
            </a:r>
            <a:r>
              <a:rPr lang="de-DE" dirty="0" err="1"/>
              <a:t>médication</a:t>
            </a:r>
            <a:r>
              <a:rPr lang="de-DE" dirty="0"/>
              <a:t> ?</a:t>
            </a:r>
            <a:endParaRPr dirty="0"/>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12</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EE8B6CA-3384-3CDD-DB2B-6909EB3056A9}" type="slidenum">
              <a:r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CH" dirty="0" err="1"/>
              <a:t>Recommandation</a:t>
            </a:r>
            <a:r>
              <a:rPr lang="de-CH" dirty="0"/>
              <a:t> :</a:t>
            </a:r>
          </a:p>
          <a:p>
            <a:pPr marL="0" marR="0" lvl="0" indent="0" algn="l" defTabSz="914400">
              <a:lnSpc>
                <a:spcPct val="100000"/>
              </a:lnSpc>
              <a:spcBef>
                <a:spcPts val="0"/>
              </a:spcBef>
              <a:spcAft>
                <a:spcPts val="0"/>
              </a:spcAft>
              <a:buClrTx/>
              <a:buSzTx/>
              <a:buFontTx/>
              <a:buNone/>
              <a:defRPr/>
            </a:pPr>
            <a:r>
              <a:rPr lang="de-CH" dirty="0" err="1"/>
              <a:t>Discussion</a:t>
            </a:r>
            <a:r>
              <a:rPr lang="de-CH" dirty="0"/>
              <a:t> / </a:t>
            </a:r>
            <a:r>
              <a:rPr lang="de-CH" dirty="0" err="1"/>
              <a:t>Débat</a:t>
            </a:r>
            <a:r>
              <a:rPr lang="de-CH" dirty="0"/>
              <a:t> </a:t>
            </a:r>
            <a:r>
              <a:rPr lang="de-CH" dirty="0" err="1"/>
              <a:t>pendant</a:t>
            </a:r>
            <a:r>
              <a:rPr lang="de-CH" dirty="0"/>
              <a:t> 15 </a:t>
            </a:r>
            <a:r>
              <a:rPr lang="de-CH" dirty="0" err="1"/>
              <a:t>minutes</a:t>
            </a:r>
            <a:r>
              <a:rPr lang="de-CH" dirty="0"/>
              <a:t> en </a:t>
            </a:r>
            <a:r>
              <a:rPr lang="de-CH" dirty="0" err="1"/>
              <a:t>petits</a:t>
            </a:r>
            <a:r>
              <a:rPr lang="de-CH" dirty="0"/>
              <a:t> </a:t>
            </a:r>
            <a:r>
              <a:rPr lang="de-CH" dirty="0" err="1"/>
              <a:t>groupes</a:t>
            </a:r>
            <a:r>
              <a:rPr lang="de-CH" dirty="0"/>
              <a:t> de 3-4 </a:t>
            </a:r>
            <a:r>
              <a:rPr lang="de-CH" dirty="0" err="1"/>
              <a:t>personnes</a:t>
            </a:r>
            <a:r>
              <a:rPr lang="de-CH" dirty="0"/>
              <a:t>. </a:t>
            </a:r>
            <a:endParaRPr dirty="0"/>
          </a:p>
          <a:p>
            <a:pPr>
              <a:defRPr/>
            </a:pPr>
            <a:endParaRPr dirty="0"/>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14</a:t>
            </a:fld>
            <a:endParaRPr 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CH" dirty="0">
                <a:highlight>
                  <a:srgbClr val="FFFF00"/>
                </a:highlight>
                <a:latin typeface="Calibri"/>
                <a:cs typeface="Calibri"/>
              </a:rPr>
              <a:t>Source : </a:t>
            </a:r>
            <a:endParaRPr dirty="0"/>
          </a:p>
          <a:p>
            <a:pPr marL="0" marR="0" lvl="0" indent="0" algn="l" defTabSz="914400">
              <a:lnSpc>
                <a:spcPct val="100000"/>
              </a:lnSpc>
              <a:spcBef>
                <a:spcPts val="0"/>
              </a:spcBef>
              <a:spcAft>
                <a:spcPts val="0"/>
              </a:spcAft>
              <a:buClrTx/>
              <a:buSzTx/>
              <a:buFontTx/>
              <a:buNone/>
              <a:defRPr/>
            </a:pPr>
            <a:r>
              <a:rPr lang="de-CH" dirty="0">
                <a:highlight>
                  <a:srgbClr val="FFFF00"/>
                </a:highlight>
                <a:latin typeface="Calibri"/>
                <a:cs typeface="Calibri"/>
              </a:rPr>
              <a:t>ARTISET, CURAVIVA, </a:t>
            </a:r>
            <a:r>
              <a:rPr lang="de-CH" dirty="0" err="1">
                <a:highlight>
                  <a:srgbClr val="FFFF00"/>
                </a:highlight>
                <a:latin typeface="Calibri"/>
                <a:cs typeface="Calibri"/>
              </a:rPr>
              <a:t>senesuisse</a:t>
            </a:r>
            <a:r>
              <a:rPr lang="de-CH" dirty="0">
                <a:highlight>
                  <a:srgbClr val="FFFF00"/>
                </a:highlight>
                <a:latin typeface="Calibri"/>
                <a:cs typeface="Calibri"/>
              </a:rPr>
              <a:t>. Fiche </a:t>
            </a:r>
            <a:r>
              <a:rPr lang="de-CH" dirty="0" err="1">
                <a:highlight>
                  <a:srgbClr val="FFFF00"/>
                </a:highlight>
                <a:latin typeface="Calibri"/>
                <a:cs typeface="Calibri"/>
              </a:rPr>
              <a:t>d'information</a:t>
            </a:r>
            <a:r>
              <a:rPr lang="de-CH" dirty="0">
                <a:highlight>
                  <a:srgbClr val="FFFF00"/>
                </a:highlight>
                <a:latin typeface="Calibri"/>
                <a:cs typeface="Calibri"/>
              </a:rPr>
              <a:t> : </a:t>
            </a:r>
            <a:r>
              <a:rPr lang="de-CH" dirty="0" err="1">
                <a:highlight>
                  <a:srgbClr val="FFFF00"/>
                </a:highlight>
                <a:latin typeface="Calibri"/>
                <a:cs typeface="Calibri"/>
              </a:rPr>
              <a:t>Indicateur</a:t>
            </a:r>
            <a:r>
              <a:rPr lang="de-CH" dirty="0">
                <a:highlight>
                  <a:srgbClr val="FFFF00"/>
                </a:highlight>
                <a:latin typeface="Calibri"/>
                <a:cs typeface="Calibri"/>
              </a:rPr>
              <a:t> de </a:t>
            </a:r>
            <a:r>
              <a:rPr lang="de-CH" dirty="0" err="1">
                <a:highlight>
                  <a:srgbClr val="FFFF00"/>
                </a:highlight>
                <a:latin typeface="Calibri"/>
                <a:cs typeface="Calibri"/>
              </a:rPr>
              <a:t>qualité</a:t>
            </a:r>
            <a:r>
              <a:rPr lang="de-CH" dirty="0">
                <a:highlight>
                  <a:srgbClr val="FFFF00"/>
                </a:highlight>
                <a:latin typeface="Calibri"/>
                <a:cs typeface="Calibri"/>
              </a:rPr>
              <a:t> </a:t>
            </a:r>
            <a:r>
              <a:rPr lang="de-CH" dirty="0" err="1">
                <a:highlight>
                  <a:srgbClr val="FFFF00"/>
                </a:highlight>
                <a:latin typeface="Calibri"/>
                <a:cs typeface="Calibri"/>
              </a:rPr>
              <a:t>médical</a:t>
            </a:r>
            <a:r>
              <a:rPr lang="de-CH" dirty="0">
                <a:highlight>
                  <a:srgbClr val="FFFF00"/>
                </a:highlight>
                <a:latin typeface="Calibri"/>
                <a:cs typeface="Calibri"/>
              </a:rPr>
              <a:t> « Revue de la </a:t>
            </a:r>
            <a:r>
              <a:rPr lang="de-CH" dirty="0" err="1">
                <a:highlight>
                  <a:srgbClr val="FFFF00"/>
                </a:highlight>
                <a:latin typeface="Calibri"/>
                <a:cs typeface="Calibri"/>
              </a:rPr>
              <a:t>médication</a:t>
            </a:r>
            <a:r>
              <a:rPr lang="de-CH" dirty="0">
                <a:highlight>
                  <a:srgbClr val="FFFF00"/>
                </a:highlight>
                <a:latin typeface="Calibri"/>
                <a:cs typeface="Calibri"/>
              </a:rPr>
              <a:t> » </a:t>
            </a:r>
            <a:r>
              <a:rPr lang="de-CH" dirty="0" err="1">
                <a:highlight>
                  <a:srgbClr val="FFFF00"/>
                </a:highlight>
                <a:latin typeface="Calibri"/>
                <a:cs typeface="Calibri"/>
              </a:rPr>
              <a:t>pour</a:t>
            </a:r>
            <a:r>
              <a:rPr lang="de-CH" dirty="0">
                <a:highlight>
                  <a:srgbClr val="FFFF00"/>
                </a:highlight>
                <a:latin typeface="Calibri"/>
                <a:cs typeface="Calibri"/>
              </a:rPr>
              <a:t> </a:t>
            </a:r>
            <a:r>
              <a:rPr lang="de-CH" dirty="0" err="1">
                <a:highlight>
                  <a:srgbClr val="FFFF00"/>
                </a:highlight>
                <a:latin typeface="Calibri"/>
                <a:cs typeface="Calibri"/>
              </a:rPr>
              <a:t>les</a:t>
            </a:r>
            <a:r>
              <a:rPr lang="de-CH" dirty="0">
                <a:highlight>
                  <a:srgbClr val="FFFF00"/>
                </a:highlight>
                <a:latin typeface="Calibri"/>
                <a:cs typeface="Calibri"/>
              </a:rPr>
              <a:t> </a:t>
            </a:r>
            <a:r>
              <a:rPr lang="de-CH" dirty="0" err="1">
                <a:highlight>
                  <a:srgbClr val="FFFF00"/>
                </a:highlight>
                <a:latin typeface="Calibri"/>
                <a:cs typeface="Calibri"/>
              </a:rPr>
              <a:t>soins</a:t>
            </a:r>
            <a:r>
              <a:rPr lang="de-CH" dirty="0">
                <a:highlight>
                  <a:srgbClr val="FFFF00"/>
                </a:highlight>
                <a:latin typeface="Calibri"/>
                <a:cs typeface="Calibri"/>
              </a:rPr>
              <a:t> </a:t>
            </a:r>
            <a:r>
              <a:rPr lang="de-CH" dirty="0" err="1">
                <a:highlight>
                  <a:srgbClr val="FFFF00"/>
                </a:highlight>
                <a:latin typeface="Calibri"/>
                <a:cs typeface="Calibri"/>
              </a:rPr>
              <a:t>stationnaires</a:t>
            </a:r>
            <a:r>
              <a:rPr lang="de-CH" dirty="0">
                <a:highlight>
                  <a:srgbClr val="FFFF00"/>
                </a:highlight>
                <a:latin typeface="Calibri"/>
                <a:cs typeface="Calibri"/>
              </a:rPr>
              <a:t> de longue </a:t>
            </a:r>
            <a:r>
              <a:rPr lang="de-CH" dirty="0" err="1">
                <a:highlight>
                  <a:srgbClr val="FFFF00"/>
                </a:highlight>
                <a:latin typeface="Calibri"/>
                <a:cs typeface="Calibri"/>
              </a:rPr>
              <a:t>durée</a:t>
            </a:r>
            <a:r>
              <a:rPr lang="de-CH" dirty="0">
                <a:highlight>
                  <a:srgbClr val="FFFF00"/>
                </a:highlight>
                <a:latin typeface="Calibri"/>
                <a:cs typeface="Calibri"/>
              </a:rPr>
              <a:t>. ARTISET, CURAVIVA, </a:t>
            </a:r>
            <a:r>
              <a:rPr lang="de-CH" dirty="0" err="1">
                <a:highlight>
                  <a:srgbClr val="FFFF00"/>
                </a:highlight>
                <a:latin typeface="Calibri"/>
                <a:cs typeface="Calibri"/>
              </a:rPr>
              <a:t>senesuisse</a:t>
            </a:r>
            <a:r>
              <a:rPr lang="de-CH" dirty="0">
                <a:highlight>
                  <a:srgbClr val="FFFF00"/>
                </a:highlight>
                <a:latin typeface="Calibri"/>
                <a:cs typeface="Calibri"/>
              </a:rPr>
              <a:t> ; 2025. </a:t>
            </a:r>
            <a:r>
              <a:rPr lang="de-CH" sz="1200" dirty="0">
                <a:highlight>
                  <a:srgbClr val="FFFF00"/>
                </a:highlight>
                <a:latin typeface="Calibri"/>
                <a:ea typeface="Calibri"/>
                <a:cs typeface="Arial"/>
              </a:rPr>
              <a:t>En </a:t>
            </a:r>
            <a:r>
              <a:rPr lang="de-CH" sz="1200" dirty="0" err="1">
                <a:highlight>
                  <a:srgbClr val="FFFF00"/>
                </a:highlight>
                <a:latin typeface="Calibri"/>
                <a:ea typeface="Calibri"/>
                <a:cs typeface="Arial"/>
              </a:rPr>
              <a:t>ligne</a:t>
            </a:r>
            <a:r>
              <a:rPr lang="de-CH" sz="1200" dirty="0">
                <a:highlight>
                  <a:srgbClr val="FFFF00"/>
                </a:highlight>
                <a:latin typeface="Calibri"/>
                <a:ea typeface="Calibri"/>
                <a:cs typeface="Arial"/>
              </a:rPr>
              <a:t> : http://www.artiset.ch/qualite-des-soins</a:t>
            </a:r>
          </a:p>
          <a:p>
            <a:pPr marL="0" marR="0" lvl="0" indent="0" algn="l" defTabSz="914400">
              <a:lnSpc>
                <a:spcPct val="100000"/>
              </a:lnSpc>
              <a:spcBef>
                <a:spcPts val="0"/>
              </a:spcBef>
              <a:spcAft>
                <a:spcPts val="0"/>
              </a:spcAft>
              <a:buClrTx/>
              <a:buSzTx/>
              <a:buFontTx/>
              <a:buNone/>
              <a:defRPr/>
            </a:pPr>
            <a:endParaRPr lang="de-CH" sz="1200" dirty="0">
              <a:highlight>
                <a:srgbClr val="FFFF00"/>
              </a:highlight>
              <a:latin typeface="Calibri"/>
              <a:ea typeface="Calibri"/>
              <a:cs typeface="Arial"/>
            </a:endParaRPr>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15</a:t>
            </a:fld>
            <a:endParaRPr 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79B181A-0264-DA1F-4EF5-C811BFFFD25F}" type="slidenum">
              <a:r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3141F48-FF49-F6F0-8FCC-444C87D03136}" type="slidenum">
              <a:rP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CH" b="0" strike="noStrike"/>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18</a:t>
            </a:fld>
            <a:endParaRPr lang="de-CH"/>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6E5C37A-CA04-76D8-278D-90D571D8435B}" type="slidenum">
              <a:rP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E0D2BC8-D8B6-2B14-162C-8192C1D0EE50}" type="slidenum">
              <a:rP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30726-E7F0-FB14-09D7-1C6F4735CA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F5497B-AA1B-4FED-8BEE-63875FF875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4890CA-5E6E-A107-4425-89F54C5761ED}"/>
              </a:ext>
            </a:extLst>
          </p:cNvPr>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defRPr/>
            </a:pPr>
            <a:r>
              <a:rPr lang="fr-FR" dirty="0"/>
              <a:t>Dans le processus, vous voyez à nouveau l'étape de la vérification : la vérification de la médication est la 3ème étape du processus de revue de la médication.</a:t>
            </a:r>
          </a:p>
          <a:p>
            <a:endParaRPr lang="en-CH" dirty="0"/>
          </a:p>
        </p:txBody>
      </p:sp>
      <p:sp>
        <p:nvSpPr>
          <p:cNvPr id="4" name="Slide Number Placeholder 3">
            <a:extLst>
              <a:ext uri="{FF2B5EF4-FFF2-40B4-BE49-F238E27FC236}">
                <a16:creationId xmlns:a16="http://schemas.microsoft.com/office/drawing/2014/main" id="{04CCFC1B-2ADD-CE20-77DC-79D9A1301823}"/>
              </a:ext>
            </a:extLst>
          </p:cNvPr>
          <p:cNvSpPr>
            <a:spLocks noGrp="1"/>
          </p:cNvSpPr>
          <p:nvPr>
            <p:ph type="sldNum" sz="quarter" idx="5"/>
          </p:nvPr>
        </p:nvSpPr>
        <p:spPr/>
        <p:txBody>
          <a:bodyPr/>
          <a:lstStyle/>
          <a:p>
            <a:fld id="{10409514-D4AF-0543-A8C5-05E3F1F5DD23}" type="slidenum">
              <a:rPr lang="de-DE" smtClean="0"/>
              <a:t>21</a:t>
            </a:fld>
            <a:endParaRPr lang="de-DE"/>
          </a:p>
        </p:txBody>
      </p:sp>
    </p:spTree>
    <p:extLst>
      <p:ext uri="{BB962C8B-B14F-4D97-AF65-F5344CB8AC3E}">
        <p14:creationId xmlns:p14="http://schemas.microsoft.com/office/powerpoint/2010/main" val="16325928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C5440-206A-7510-CBBB-8F5893B5ED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05FBA5-BAC1-11F8-D2DC-02500E466F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6A4F69-7279-B012-EF9A-852848392B3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8D5C7B5-DA41-EC50-F68A-0CD95F32F349}"/>
              </a:ext>
            </a:extLst>
          </p:cNvPr>
          <p:cNvSpPr>
            <a:spLocks noGrp="1"/>
          </p:cNvSpPr>
          <p:nvPr>
            <p:ph type="sldNum" sz="quarter" idx="5"/>
          </p:nvPr>
        </p:nvSpPr>
        <p:spPr/>
        <p:txBody>
          <a:bodyPr/>
          <a:lstStyle/>
          <a:p>
            <a:fld id="{10409514-D4AF-0543-A8C5-05E3F1F5DD23}" type="slidenum">
              <a:rPr lang="de-DE" smtClean="0"/>
              <a:t>22</a:t>
            </a:fld>
            <a:endParaRPr lang="de-DE"/>
          </a:p>
        </p:txBody>
      </p:sp>
    </p:spTree>
    <p:extLst>
      <p:ext uri="{BB962C8B-B14F-4D97-AF65-F5344CB8AC3E}">
        <p14:creationId xmlns:p14="http://schemas.microsoft.com/office/powerpoint/2010/main" val="19741370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CH" b="0" dirty="0" err="1"/>
              <a:t>Recommandation</a:t>
            </a:r>
            <a:r>
              <a:rPr lang="de-CH" b="0" dirty="0"/>
              <a:t> :</a:t>
            </a:r>
          </a:p>
          <a:p>
            <a:pPr marL="0" marR="0" lvl="0" indent="0" algn="l" defTabSz="914400">
              <a:lnSpc>
                <a:spcPct val="100000"/>
              </a:lnSpc>
              <a:spcBef>
                <a:spcPts val="0"/>
              </a:spcBef>
              <a:spcAft>
                <a:spcPts val="0"/>
              </a:spcAft>
              <a:buClrTx/>
              <a:buSzTx/>
              <a:buFontTx/>
              <a:buNone/>
              <a:defRPr/>
            </a:pPr>
            <a:r>
              <a:rPr lang="de-CH" b="0" dirty="0" err="1"/>
              <a:t>Discussion</a:t>
            </a:r>
            <a:r>
              <a:rPr lang="de-CH" b="0" dirty="0"/>
              <a:t> / </a:t>
            </a:r>
            <a:r>
              <a:rPr lang="de-CH" b="0" dirty="0" err="1"/>
              <a:t>Débat</a:t>
            </a:r>
            <a:r>
              <a:rPr lang="de-CH" b="0" dirty="0"/>
              <a:t> </a:t>
            </a:r>
            <a:r>
              <a:rPr lang="de-CH" b="0" dirty="0" err="1"/>
              <a:t>pendant</a:t>
            </a:r>
            <a:r>
              <a:rPr lang="de-CH" b="0" dirty="0"/>
              <a:t> 15 </a:t>
            </a:r>
            <a:r>
              <a:rPr lang="de-CH" b="0" dirty="0" err="1"/>
              <a:t>minutes</a:t>
            </a:r>
            <a:r>
              <a:rPr lang="de-CH" b="0" dirty="0"/>
              <a:t> en </a:t>
            </a:r>
            <a:r>
              <a:rPr lang="de-CH" b="0" dirty="0" err="1"/>
              <a:t>petits</a:t>
            </a:r>
            <a:r>
              <a:rPr lang="de-CH" b="0" dirty="0"/>
              <a:t> </a:t>
            </a:r>
            <a:r>
              <a:rPr lang="de-CH" b="0" dirty="0" err="1"/>
              <a:t>groupes</a:t>
            </a:r>
            <a:r>
              <a:rPr lang="de-CH" b="0" dirty="0"/>
              <a:t> de 3-4 </a:t>
            </a:r>
            <a:r>
              <a:rPr lang="de-CH" b="0" dirty="0" err="1"/>
              <a:t>personnes</a:t>
            </a:r>
            <a:r>
              <a:rPr lang="de-CH" b="0" dirty="0"/>
              <a:t>. </a:t>
            </a:r>
            <a:endParaRPr b="0" dirty="0"/>
          </a:p>
          <a:p>
            <a:pPr marL="0" marR="0" lvl="0" indent="0" algn="l" defTabSz="914400">
              <a:lnSpc>
                <a:spcPct val="100000"/>
              </a:lnSpc>
              <a:spcBef>
                <a:spcPts val="0"/>
              </a:spcBef>
              <a:spcAft>
                <a:spcPts val="0"/>
              </a:spcAft>
              <a:buClrTx/>
              <a:buSzTx/>
              <a:buFontTx/>
              <a:buNone/>
              <a:defRPr/>
            </a:pPr>
            <a:r>
              <a:rPr lang="de-CH" b="0" dirty="0"/>
              <a:t>Pour se </a:t>
            </a:r>
            <a:r>
              <a:rPr lang="de-CH" b="0" dirty="0" err="1"/>
              <a:t>préparer</a:t>
            </a:r>
            <a:r>
              <a:rPr lang="de-CH" b="0" dirty="0"/>
              <a:t>, la </a:t>
            </a:r>
            <a:r>
              <a:rPr lang="de-CH" b="0" dirty="0" err="1"/>
              <a:t>direction</a:t>
            </a:r>
            <a:r>
              <a:rPr lang="de-CH" b="0" dirty="0"/>
              <a:t> </a:t>
            </a:r>
            <a:r>
              <a:rPr lang="de-CH" b="0" dirty="0" err="1"/>
              <a:t>pourrait</a:t>
            </a:r>
            <a:r>
              <a:rPr lang="de-CH" b="0" dirty="0"/>
              <a:t> </a:t>
            </a:r>
            <a:r>
              <a:rPr lang="de-CH" b="0" dirty="0" err="1"/>
              <a:t>choisir</a:t>
            </a:r>
            <a:r>
              <a:rPr lang="de-CH" b="0" dirty="0"/>
              <a:t> </a:t>
            </a:r>
            <a:r>
              <a:rPr lang="de-CH" b="0" dirty="0" err="1"/>
              <a:t>un</a:t>
            </a:r>
            <a:r>
              <a:rPr lang="de-CH" b="0" dirty="0" err="1">
                <a:latin typeface="Calibri" panose="020F0502020204030204" pitchFamily="34" charset="0"/>
                <a:ea typeface="Calibri" panose="020F0502020204030204" pitchFamily="34" charset="0"/>
                <a:cs typeface="Calibri" panose="020F0502020204030204" pitchFamily="34" charset="0"/>
              </a:rPr>
              <a:t>·e</a:t>
            </a:r>
            <a:r>
              <a:rPr lang="de-CH" b="0" dirty="0"/>
              <a:t> </a:t>
            </a:r>
            <a:r>
              <a:rPr lang="de-CH" b="0" dirty="0" err="1"/>
              <a:t>résident</a:t>
            </a:r>
            <a:r>
              <a:rPr lang="de-CH" b="0" dirty="0" err="1">
                <a:latin typeface="Calibri" panose="020F0502020204030204" pitchFamily="34" charset="0"/>
                <a:ea typeface="Calibri" panose="020F0502020204030204" pitchFamily="34" charset="0"/>
                <a:cs typeface="Calibri" panose="020F0502020204030204" pitchFamily="34" charset="0"/>
              </a:rPr>
              <a:t>·</a:t>
            </a:r>
            <a:r>
              <a:rPr lang="de-CH" b="0" dirty="0" err="1"/>
              <a:t>e</a:t>
            </a:r>
            <a:r>
              <a:rPr lang="de-CH" b="0" dirty="0"/>
              <a:t> </a:t>
            </a:r>
            <a:r>
              <a:rPr lang="de-CH" b="0" dirty="0" err="1"/>
              <a:t>qui</a:t>
            </a:r>
            <a:r>
              <a:rPr lang="de-CH" b="0" dirty="0"/>
              <a:t> </a:t>
            </a:r>
            <a:r>
              <a:rPr lang="de-CH" b="0" dirty="0" err="1"/>
              <a:t>prend</a:t>
            </a:r>
            <a:r>
              <a:rPr lang="de-CH" b="0" dirty="0"/>
              <a:t> </a:t>
            </a:r>
            <a:r>
              <a:rPr lang="de-CH" b="0" dirty="0" err="1"/>
              <a:t>beaucoup</a:t>
            </a:r>
            <a:r>
              <a:rPr lang="de-CH" b="0" dirty="0"/>
              <a:t> de </a:t>
            </a:r>
            <a:r>
              <a:rPr lang="de-CH" b="0" dirty="0" err="1"/>
              <a:t>médicaments</a:t>
            </a:r>
            <a:r>
              <a:rPr lang="de-CH" b="0" dirty="0"/>
              <a:t> </a:t>
            </a:r>
            <a:r>
              <a:rPr lang="de-CH" b="0" dirty="0" err="1"/>
              <a:t>ou</a:t>
            </a:r>
            <a:r>
              <a:rPr lang="de-CH" b="0" dirty="0"/>
              <a:t> à </a:t>
            </a:r>
            <a:r>
              <a:rPr lang="de-CH" b="0" dirty="0" err="1"/>
              <a:t>qui</a:t>
            </a:r>
            <a:r>
              <a:rPr lang="de-CH" b="0" dirty="0"/>
              <a:t> on a </a:t>
            </a:r>
            <a:r>
              <a:rPr lang="de-CH" b="0" dirty="0" err="1"/>
              <a:t>récemment</a:t>
            </a:r>
            <a:r>
              <a:rPr lang="de-CH" b="0" dirty="0"/>
              <a:t> </a:t>
            </a:r>
            <a:r>
              <a:rPr lang="de-CH" b="0" dirty="0" err="1"/>
              <a:t>prescrit</a:t>
            </a:r>
            <a:r>
              <a:rPr lang="de-CH" b="0" dirty="0"/>
              <a:t> de </a:t>
            </a:r>
            <a:r>
              <a:rPr lang="de-CH" b="0" dirty="0" err="1"/>
              <a:t>nouveaux</a:t>
            </a:r>
            <a:r>
              <a:rPr lang="de-CH" b="0" dirty="0"/>
              <a:t> </a:t>
            </a:r>
            <a:r>
              <a:rPr lang="de-CH" b="0" dirty="0" err="1"/>
              <a:t>médicaments</a:t>
            </a:r>
            <a:r>
              <a:rPr lang="de-CH" b="0" dirty="0"/>
              <a:t>.</a:t>
            </a:r>
          </a:p>
          <a:p>
            <a:pPr marL="0" marR="0" lvl="0" indent="0" algn="l" defTabSz="914400">
              <a:lnSpc>
                <a:spcPct val="100000"/>
              </a:lnSpc>
              <a:spcBef>
                <a:spcPts val="0"/>
              </a:spcBef>
              <a:spcAft>
                <a:spcPts val="0"/>
              </a:spcAft>
              <a:buClrTx/>
              <a:buSzTx/>
              <a:buFontTx/>
              <a:buNone/>
              <a:defRPr/>
            </a:pPr>
            <a:r>
              <a:rPr lang="de-CH" b="0" dirty="0"/>
              <a:t>Il </a:t>
            </a:r>
            <a:r>
              <a:rPr lang="de-CH" b="0" dirty="0" err="1"/>
              <a:t>pourrait</a:t>
            </a:r>
            <a:r>
              <a:rPr lang="de-CH" b="0" dirty="0"/>
              <a:t> </a:t>
            </a:r>
            <a:r>
              <a:rPr lang="de-CH" b="0" dirty="0" err="1"/>
              <a:t>être</a:t>
            </a:r>
            <a:r>
              <a:rPr lang="de-CH" b="0" dirty="0"/>
              <a:t> plus </a:t>
            </a:r>
            <a:r>
              <a:rPr lang="de-CH" b="0" dirty="0" err="1"/>
              <a:t>facile</a:t>
            </a:r>
            <a:r>
              <a:rPr lang="de-CH" b="0" dirty="0"/>
              <a:t> </a:t>
            </a:r>
            <a:r>
              <a:rPr lang="de-CH" b="0" dirty="0" err="1"/>
              <a:t>pour</a:t>
            </a:r>
            <a:r>
              <a:rPr lang="de-CH" b="0" dirty="0"/>
              <a:t> </a:t>
            </a:r>
            <a:r>
              <a:rPr lang="de-CH" b="0" dirty="0" err="1"/>
              <a:t>l’équipe</a:t>
            </a:r>
            <a:r>
              <a:rPr lang="de-CH" b="0" dirty="0"/>
              <a:t> </a:t>
            </a:r>
            <a:r>
              <a:rPr lang="de-CH" b="0" dirty="0" err="1"/>
              <a:t>soignante</a:t>
            </a:r>
            <a:r>
              <a:rPr lang="de-CH" b="0" dirty="0"/>
              <a:t> </a:t>
            </a:r>
            <a:r>
              <a:rPr lang="de-CH" b="0" dirty="0" err="1"/>
              <a:t>d'en</a:t>
            </a:r>
            <a:r>
              <a:rPr lang="de-CH" b="0" dirty="0"/>
              <a:t> </a:t>
            </a:r>
            <a:r>
              <a:rPr lang="de-CH" b="0" dirty="0" err="1"/>
              <a:t>discuter</a:t>
            </a:r>
            <a:r>
              <a:rPr lang="de-CH" b="0" dirty="0"/>
              <a:t> </a:t>
            </a:r>
            <a:r>
              <a:rPr lang="de-CH" b="0" dirty="0" err="1"/>
              <a:t>pour</a:t>
            </a:r>
            <a:r>
              <a:rPr lang="de-CH" b="0" dirty="0"/>
              <a:t> </a:t>
            </a:r>
            <a:r>
              <a:rPr lang="de-CH" b="0" dirty="0" err="1"/>
              <a:t>un</a:t>
            </a:r>
            <a:r>
              <a:rPr lang="de-CH" b="0" dirty="0" err="1">
                <a:latin typeface="Calibri" panose="020F0502020204030204" pitchFamily="34" charset="0"/>
                <a:ea typeface="Calibri" panose="020F0502020204030204" pitchFamily="34" charset="0"/>
                <a:cs typeface="Calibri" panose="020F0502020204030204" pitchFamily="34" charset="0"/>
              </a:rPr>
              <a:t>·</a:t>
            </a:r>
            <a:r>
              <a:rPr lang="de-CH" b="0" dirty="0" err="1"/>
              <a:t>e</a:t>
            </a:r>
            <a:r>
              <a:rPr lang="de-CH" b="0" dirty="0"/>
              <a:t> </a:t>
            </a:r>
            <a:r>
              <a:rPr lang="de-CH" b="0" dirty="0" err="1"/>
              <a:t>seul</a:t>
            </a:r>
            <a:r>
              <a:rPr lang="de-CH" b="0" dirty="0" err="1">
                <a:latin typeface="Calibri" panose="020F0502020204030204" pitchFamily="34" charset="0"/>
                <a:ea typeface="Calibri" panose="020F0502020204030204" pitchFamily="34" charset="0"/>
                <a:cs typeface="Calibri" panose="020F0502020204030204" pitchFamily="34" charset="0"/>
              </a:rPr>
              <a:t>·</a:t>
            </a:r>
            <a:r>
              <a:rPr lang="de-CH" b="0" dirty="0" err="1"/>
              <a:t>e</a:t>
            </a:r>
            <a:r>
              <a:rPr lang="de-CH" b="0" dirty="0"/>
              <a:t> </a:t>
            </a:r>
            <a:r>
              <a:rPr lang="de-CH" b="0" dirty="0" err="1"/>
              <a:t>résident</a:t>
            </a:r>
            <a:r>
              <a:rPr lang="de-CH" b="0" dirty="0" err="1">
                <a:latin typeface="Calibri" panose="020F0502020204030204" pitchFamily="34" charset="0"/>
                <a:ea typeface="Calibri" panose="020F0502020204030204" pitchFamily="34" charset="0"/>
                <a:cs typeface="Calibri" panose="020F0502020204030204" pitchFamily="34" charset="0"/>
              </a:rPr>
              <a:t>·</a:t>
            </a:r>
            <a:r>
              <a:rPr lang="de-CH" b="0" dirty="0" err="1"/>
              <a:t>e</a:t>
            </a:r>
            <a:r>
              <a:rPr lang="de-CH" b="0" dirty="0"/>
              <a:t>.</a:t>
            </a:r>
            <a:endParaRPr b="0" dirty="0"/>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23</a:t>
            </a:fld>
            <a:endParaRPr 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556C3D3-B1B3-F12B-550C-7D6A7C8B0B03}" type="slidenum">
              <a:rP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fr-FR" sz="1200" dirty="0">
                <a:latin typeface="Calibri Light"/>
                <a:ea typeface="Calibri Light"/>
                <a:cs typeface="Calibri Light"/>
              </a:rPr>
              <a:t>Pour l’IQM, on prend en compte le pourcentage de </a:t>
            </a:r>
            <a:r>
              <a:rPr lang="fr-FR" sz="1200" dirty="0" err="1">
                <a:latin typeface="Calibri Light"/>
                <a:ea typeface="Calibri Light"/>
                <a:cs typeface="Calibri Light"/>
              </a:rPr>
              <a:t>résident·e·s</a:t>
            </a:r>
            <a:r>
              <a:rPr lang="fr-FR" sz="1200" dirty="0">
                <a:latin typeface="Calibri Light"/>
                <a:ea typeface="Calibri Light"/>
                <a:cs typeface="Calibri Light"/>
              </a:rPr>
              <a:t> ayant bénéficié d’une revue de la médication interprofessionnelle (au moins entre </a:t>
            </a:r>
            <a:r>
              <a:rPr lang="fr-FR" sz="1200" dirty="0" err="1">
                <a:latin typeface="Calibri Light"/>
                <a:ea typeface="Calibri Light"/>
                <a:cs typeface="Calibri Light"/>
              </a:rPr>
              <a:t>un·e</a:t>
            </a:r>
            <a:r>
              <a:rPr lang="fr-FR" sz="1200" dirty="0">
                <a:latin typeface="Calibri Light"/>
                <a:ea typeface="Calibri Light"/>
                <a:cs typeface="Calibri Light"/>
              </a:rPr>
              <a:t> médecin et </a:t>
            </a:r>
            <a:r>
              <a:rPr lang="fr-FR" sz="1200" dirty="0" err="1">
                <a:latin typeface="Calibri Light"/>
                <a:ea typeface="Calibri Light"/>
                <a:cs typeface="Calibri Light"/>
              </a:rPr>
              <a:t>un·e</a:t>
            </a:r>
            <a:r>
              <a:rPr lang="fr-FR" sz="1200" dirty="0">
                <a:latin typeface="Calibri Light"/>
                <a:ea typeface="Calibri Light"/>
                <a:cs typeface="Calibri Light"/>
              </a:rPr>
              <a:t> </a:t>
            </a:r>
            <a:r>
              <a:rPr lang="fr-FR" sz="1200" dirty="0" err="1">
                <a:latin typeface="Calibri Light"/>
                <a:ea typeface="Calibri Light"/>
                <a:cs typeface="Calibri Light"/>
              </a:rPr>
              <a:t>infirmier·ère</a:t>
            </a:r>
            <a:r>
              <a:rPr lang="fr-FR" sz="1200" dirty="0">
                <a:latin typeface="Calibri Light"/>
                <a:ea typeface="Calibri Light"/>
                <a:cs typeface="Calibri Light"/>
              </a:rPr>
              <a:t>) au cours des 12 derniers mois</a:t>
            </a:r>
            <a:endParaRPr lang="de-CH" dirty="0"/>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25</a:t>
            </a:fld>
            <a:endParaRPr 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1ECF190-2935-583A-DCB6-B7AA329A2AC9}" type="slidenum">
              <a:rPr/>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fr-FR" dirty="0"/>
              <a:t>Différencier encore une fois la revue de la médication d’un Medi-Check/BIM : La revue de la médication doit être distinguée d’une brève vérification des médicaments (Medi-Check ou Bilan Initial de Médication (BIM))</a:t>
            </a:r>
          </a:p>
          <a:p>
            <a:pPr>
              <a:defRPr/>
            </a:pPr>
            <a:endParaRPr lang="fr-FR" dirty="0"/>
          </a:p>
          <a:p>
            <a:pPr>
              <a:defRPr/>
            </a:pPr>
            <a:r>
              <a:rPr lang="fr-FR" dirty="0"/>
              <a:t>Un Medi-Check ou un BIM devraient avoir lieu immédiatement à l’admission au sein de l’EMS ou au retour d’une hospitalisation. Il s’agit d’une vérification limitée et structurée de la médication actuelle par </a:t>
            </a:r>
            <a:r>
              <a:rPr lang="fr-FR" dirty="0" err="1"/>
              <a:t>un·e</a:t>
            </a:r>
            <a:r>
              <a:rPr lang="fr-FR" dirty="0"/>
              <a:t> médecin ou </a:t>
            </a:r>
            <a:r>
              <a:rPr lang="fr-FR" dirty="0" err="1"/>
              <a:t>un·e</a:t>
            </a:r>
            <a:r>
              <a:rPr lang="fr-FR" dirty="0"/>
              <a:t> pharmacien·ne. Contrairement à la revue de la médication, le Medi-Check ou le BIM se font sans échange interprofessionnel et se basent généralement uniquement sur les ordonnances (sans autres données).</a:t>
            </a:r>
          </a:p>
          <a:p>
            <a:pPr>
              <a:defRPr/>
            </a:pPr>
            <a:endParaRPr lang="fr-FR" dirty="0"/>
          </a:p>
          <a:p>
            <a:pPr>
              <a:defRPr/>
            </a:pPr>
            <a:r>
              <a:rPr lang="fr-FR" dirty="0"/>
              <a:t>La revue de la médication devrait être initiée et planifiée en réaction aux changements de l’état de santé des </a:t>
            </a:r>
            <a:r>
              <a:rPr lang="fr-FR" dirty="0" err="1"/>
              <a:t>résident·e·s</a:t>
            </a:r>
            <a:r>
              <a:rPr lang="fr-FR" dirty="0"/>
              <a:t> et avoir lieu au moins une fois tous les 12 mois. Dans la mesure du possible, il est également recommandé de procéder rapidement à une revue de la médication complète lors de l’entrée en EMS ou au retour d’une hospitalisation.</a:t>
            </a:r>
            <a:endParaRPr lang="de-CH" dirty="0"/>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27</a:t>
            </a:fld>
            <a:endParaRPr 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0144FC0-43DA-BC9E-29DE-5771B8C79246}" type="slidenum">
              <a:rPr/>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3D9FFFD-99D4-FBEE-68A6-245A027EBDCD}" type="slidenum">
              <a:rPr/>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99DF4-6518-5E64-94D3-CBF1122D97EB}"/>
            </a:ext>
          </a:extLst>
        </p:cNvPr>
        <p:cNvGrpSpPr/>
        <p:nvPr/>
      </p:nvGrpSpPr>
      <p:grpSpPr bwMode="auto">
        <a:xfrm>
          <a:off x="0" y="0"/>
          <a:ext cx="0" cy="0"/>
          <a:chOff x="0" y="0"/>
          <a:chExt cx="0" cy="0"/>
        </a:xfrm>
      </p:grpSpPr>
      <p:sp>
        <p:nvSpPr>
          <p:cNvPr id="2" name="Folienbildplatzhalter 1">
            <a:extLst>
              <a:ext uri="{FF2B5EF4-FFF2-40B4-BE49-F238E27FC236}">
                <a16:creationId xmlns:a16="http://schemas.microsoft.com/office/drawing/2014/main" id="{E08AB7C5-2902-2F5C-76C7-08CB6CD1C3A6}"/>
              </a:ext>
            </a:extLst>
          </p:cNvPr>
          <p:cNvSpPr>
            <a:spLocks noGrp="1" noRot="1" noChangeAspect="1"/>
          </p:cNvSpPr>
          <p:nvPr>
            <p:ph type="sldImg"/>
          </p:nvPr>
        </p:nvSpPr>
        <p:spPr bwMode="auto"/>
      </p:sp>
      <p:sp>
        <p:nvSpPr>
          <p:cNvPr id="3" name="Notizenplatzhalter 2">
            <a:extLst>
              <a:ext uri="{FF2B5EF4-FFF2-40B4-BE49-F238E27FC236}">
                <a16:creationId xmlns:a16="http://schemas.microsoft.com/office/drawing/2014/main" id="{AAE17308-F2A4-BA04-79BE-4B8DCE34B32C}"/>
              </a:ext>
            </a:extLst>
          </p:cNvPr>
          <p:cNvSpPr>
            <a:spLocks noGrp="1"/>
          </p:cNvSpPr>
          <p:nvPr>
            <p:ph type="body" idx="1"/>
          </p:nvPr>
        </p:nvSpPr>
        <p:spPr bwMode="auto"/>
        <p:txBody>
          <a:bodyPr/>
          <a:lstStyle/>
          <a:p>
            <a:pPr>
              <a:defRPr/>
            </a:pPr>
            <a:endParaRPr lang="de-DE"/>
          </a:p>
        </p:txBody>
      </p:sp>
      <p:sp>
        <p:nvSpPr>
          <p:cNvPr id="4" name="Foliennummernplatzhalter 3">
            <a:extLst>
              <a:ext uri="{FF2B5EF4-FFF2-40B4-BE49-F238E27FC236}">
                <a16:creationId xmlns:a16="http://schemas.microsoft.com/office/drawing/2014/main" id="{0D634DCA-4531-53CB-0DE0-53F2D1313633}"/>
              </a:ext>
            </a:extLst>
          </p:cNvPr>
          <p:cNvSpPr>
            <a:spLocks noGrp="1"/>
          </p:cNvSpPr>
          <p:nvPr>
            <p:ph type="sldNum" sz="quarter" idx="5"/>
          </p:nvPr>
        </p:nvSpPr>
        <p:spPr bwMode="auto"/>
        <p:txBody>
          <a:bodyPr/>
          <a:lstStyle/>
          <a:p>
            <a:pPr>
              <a:defRPr/>
            </a:pPr>
            <a:fld id="{AF092E89-98F7-47C4-A168-1F6C560062C9}" type="slidenum">
              <a:rPr lang="de-CH"/>
              <a:t>30</a:t>
            </a:fld>
            <a:endParaRPr lang="de-CH"/>
          </a:p>
        </p:txBody>
      </p:sp>
    </p:spTree>
    <p:extLst>
      <p:ext uri="{BB962C8B-B14F-4D97-AF65-F5344CB8AC3E}">
        <p14:creationId xmlns:p14="http://schemas.microsoft.com/office/powerpoint/2010/main" val="30210093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A68D4B8-BE0D-7B02-A454-1CCC887F590F}" type="slidenum">
              <a:rPr/>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en-GB" dirty="0"/>
              <a:t>Réponses </a:t>
            </a:r>
            <a:r>
              <a:rPr lang="en-GB" dirty="0" err="1"/>
              <a:t>correctes</a:t>
            </a:r>
            <a:r>
              <a:rPr lang="en-GB" dirty="0"/>
              <a:t> : 1 et 2 </a:t>
            </a:r>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32</a:t>
            </a:fld>
            <a:endParaRPr 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en-GB" dirty="0" err="1"/>
              <a:t>Réponse</a:t>
            </a:r>
            <a:r>
              <a:rPr lang="en-GB" dirty="0"/>
              <a:t> </a:t>
            </a:r>
            <a:r>
              <a:rPr lang="en-GB" dirty="0" err="1"/>
              <a:t>correcte</a:t>
            </a:r>
            <a:r>
              <a:rPr lang="en-GB" dirty="0"/>
              <a:t> : Faux</a:t>
            </a:r>
            <a:endParaRPr dirty="0"/>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33</a:t>
            </a:fld>
            <a:endParaRPr 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en-GB" dirty="0" err="1"/>
              <a:t>Réponse</a:t>
            </a:r>
            <a:r>
              <a:rPr lang="en-GB" dirty="0"/>
              <a:t> </a:t>
            </a:r>
            <a:r>
              <a:rPr lang="en-GB" dirty="0" err="1"/>
              <a:t>correcte</a:t>
            </a:r>
            <a:r>
              <a:rPr lang="en-GB" dirty="0"/>
              <a:t> : Vrai</a:t>
            </a:r>
            <a:endParaRPr dirty="0"/>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34</a:t>
            </a:fld>
            <a:endParaRPr 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en-GB" dirty="0" err="1"/>
              <a:t>Réponse</a:t>
            </a:r>
            <a:r>
              <a:rPr lang="en-GB" dirty="0"/>
              <a:t> </a:t>
            </a:r>
            <a:r>
              <a:rPr lang="en-GB" dirty="0" err="1"/>
              <a:t>correcte</a:t>
            </a:r>
            <a:r>
              <a:rPr lang="en-GB" dirty="0"/>
              <a:t> : A</a:t>
            </a:r>
            <a:endParaRPr dirty="0"/>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35</a:t>
            </a:fld>
            <a:endParaRPr 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38B23-45AE-7A56-AAFE-AEFF3355C253}"/>
            </a:ext>
          </a:extLst>
        </p:cNvPr>
        <p:cNvGrpSpPr/>
        <p:nvPr/>
      </p:nvGrpSpPr>
      <p:grpSpPr bwMode="auto">
        <a:xfrm>
          <a:off x="0" y="0"/>
          <a:ext cx="0" cy="0"/>
          <a:chOff x="0" y="0"/>
          <a:chExt cx="0" cy="0"/>
        </a:xfrm>
      </p:grpSpPr>
      <p:sp>
        <p:nvSpPr>
          <p:cNvPr id="2" name="Slide Image Placeholder 1">
            <a:extLst>
              <a:ext uri="{FF2B5EF4-FFF2-40B4-BE49-F238E27FC236}">
                <a16:creationId xmlns:a16="http://schemas.microsoft.com/office/drawing/2014/main" id="{6C83925E-2F04-5718-3A73-0D4D1ABB36FE}"/>
              </a:ext>
            </a:extLst>
          </p:cNvPr>
          <p:cNvSpPr>
            <a:spLocks noGrp="1" noRot="1" noChangeAspect="1"/>
          </p:cNvSpPr>
          <p:nvPr>
            <p:ph type="sldImg"/>
          </p:nvPr>
        </p:nvSpPr>
        <p:spPr bwMode="auto"/>
      </p:sp>
      <p:sp>
        <p:nvSpPr>
          <p:cNvPr id="3" name="Notes Placeholder 2">
            <a:extLst>
              <a:ext uri="{FF2B5EF4-FFF2-40B4-BE49-F238E27FC236}">
                <a16:creationId xmlns:a16="http://schemas.microsoft.com/office/drawing/2014/main" id="{A0522122-BB90-85B9-D78B-3643F063C25D}"/>
              </a:ext>
            </a:extLst>
          </p:cNvPr>
          <p:cNvSpPr>
            <a:spLocks noGrp="1"/>
          </p:cNvSpPr>
          <p:nvPr>
            <p:ph type="body" idx="1"/>
          </p:nvPr>
        </p:nvSpPr>
        <p:spPr bwMode="auto"/>
        <p:txBody>
          <a:bodyPr/>
          <a:lstStyle/>
          <a:p>
            <a:pPr>
              <a:defRPr/>
            </a:pPr>
            <a:r>
              <a:rPr lang="fr-FR" dirty="0"/>
              <a:t>Réponses correctes : B et D</a:t>
            </a:r>
          </a:p>
        </p:txBody>
      </p:sp>
      <p:sp>
        <p:nvSpPr>
          <p:cNvPr id="4" name="Slide Number Placeholder 3">
            <a:extLst>
              <a:ext uri="{FF2B5EF4-FFF2-40B4-BE49-F238E27FC236}">
                <a16:creationId xmlns:a16="http://schemas.microsoft.com/office/drawing/2014/main" id="{E05FAF56-5472-29EF-EC29-EAFDAA063FFD}"/>
              </a:ext>
            </a:extLst>
          </p:cNvPr>
          <p:cNvSpPr>
            <a:spLocks noGrp="1"/>
          </p:cNvSpPr>
          <p:nvPr>
            <p:ph type="sldNum" sz="quarter" idx="5"/>
          </p:nvPr>
        </p:nvSpPr>
        <p:spPr bwMode="auto"/>
        <p:txBody>
          <a:bodyPr/>
          <a:lstStyle/>
          <a:p>
            <a:pPr>
              <a:defRPr/>
            </a:pPr>
            <a:fld id="{10409514-D4AF-0543-A8C5-05E3F1F5DD23}" type="slidenum">
              <a:rPr lang="de-DE"/>
              <a:t>36</a:t>
            </a:fld>
            <a:endParaRPr lang="de-DE"/>
          </a:p>
        </p:txBody>
      </p:sp>
    </p:spTree>
    <p:extLst>
      <p:ext uri="{BB962C8B-B14F-4D97-AF65-F5344CB8AC3E}">
        <p14:creationId xmlns:p14="http://schemas.microsoft.com/office/powerpoint/2010/main" val="32313590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DE" dirty="0" err="1"/>
              <a:t>Réponse</a:t>
            </a:r>
            <a:r>
              <a:rPr lang="de-DE" dirty="0"/>
              <a:t> </a:t>
            </a:r>
            <a:r>
              <a:rPr lang="de-DE" dirty="0" err="1"/>
              <a:t>correcte</a:t>
            </a:r>
            <a:r>
              <a:rPr lang="de-DE" dirty="0"/>
              <a:t> : 86 </a:t>
            </a:r>
            <a:r>
              <a:rPr lang="de-DE" dirty="0" err="1"/>
              <a:t>résident</a:t>
            </a:r>
            <a:r>
              <a:rPr lang="de-DE" dirty="0" err="1">
                <a:latin typeface="Calibri" panose="020F0502020204030204" pitchFamily="34" charset="0"/>
                <a:ea typeface="Calibri" panose="020F0502020204030204" pitchFamily="34" charset="0"/>
                <a:cs typeface="Calibri" panose="020F0502020204030204" pitchFamily="34" charset="0"/>
              </a:rPr>
              <a:t>·e·s</a:t>
            </a:r>
            <a:endParaRPr dirty="0"/>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37</a:t>
            </a:fld>
            <a:endParaRPr 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DE"/>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38</a:t>
            </a:fld>
            <a:endParaRPr lang="de-CH"/>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398521395" name="Slide Image Placeholder 1"/>
          <p:cNvSpPr>
            <a:spLocks noGrp="1" noRot="1" noChangeAspect="1"/>
          </p:cNvSpPr>
          <p:nvPr>
            <p:ph type="sldImg"/>
          </p:nvPr>
        </p:nvSpPr>
        <p:spPr bwMode="auto"/>
      </p:sp>
      <p:sp>
        <p:nvSpPr>
          <p:cNvPr id="80789161" name="Notes Placeholder 2"/>
          <p:cNvSpPr>
            <a:spLocks noGrp="1"/>
          </p:cNvSpPr>
          <p:nvPr>
            <p:ph type="body" idx="1"/>
          </p:nvPr>
        </p:nvSpPr>
        <p:spPr bwMode="auto"/>
        <p:txBody>
          <a:bodyPr/>
          <a:lstStyle/>
          <a:p>
            <a:pPr>
              <a:defRPr/>
            </a:pPr>
            <a:endParaRPr/>
          </a:p>
        </p:txBody>
      </p:sp>
      <p:sp>
        <p:nvSpPr>
          <p:cNvPr id="709897900" name="Slide Number Placeholder 3"/>
          <p:cNvSpPr>
            <a:spLocks noGrp="1"/>
          </p:cNvSpPr>
          <p:nvPr>
            <p:ph type="sldNum" sz="quarter" idx="10"/>
          </p:nvPr>
        </p:nvSpPr>
        <p:spPr bwMode="auto"/>
        <p:txBody>
          <a:bodyPr/>
          <a:lstStyle/>
          <a:p>
            <a:pPr>
              <a:defRPr/>
            </a:pPr>
            <a:fld id="{634DA01D-E374-B256-1227-BC912A93C950}" type="slidenum">
              <a:rPr/>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DE"/>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40</a:t>
            </a:fld>
            <a:endParaRPr lang="de-CH"/>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6D8645A-6EE3-D402-F190-B45F4C39BFF0}" type="slidenum">
              <a:rPr/>
              <a:t>41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preserve="1" userDrawn="1">
  <p:cSld name="Titelfolie mit Bild">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0" y="0"/>
            <a:ext cx="121932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endParaRPr lang="de-CH"/>
          </a:p>
        </p:txBody>
      </p:sp>
      <p:sp>
        <p:nvSpPr>
          <p:cNvPr id="6" name="Untertitel 2"/>
          <p:cNvSpPr>
            <a:spLocks noGrp="1"/>
          </p:cNvSpPr>
          <p:nvPr>
            <p:ph type="subTitle" idx="1" hasCustomPrompt="1"/>
          </p:nvPr>
        </p:nvSpPr>
        <p:spPr bwMode="auto">
          <a:xfrm>
            <a:off x="409575" y="800707"/>
            <a:ext cx="11372850" cy="5256000"/>
          </a:xfrm>
        </p:spPr>
        <p:txBody>
          <a:bodyPr anchor="ctr"/>
          <a:lstStyle>
            <a:lvl1pPr marL="0" indent="0" algn="l">
              <a:lnSpc>
                <a:spcPct val="83000"/>
              </a:lnSpc>
              <a:spcAft>
                <a:spcPts val="1800"/>
              </a:spcAft>
              <a:buNone/>
              <a:defRPr sz="8400" b="1" i="0" spc="-180">
                <a:solidFill>
                  <a:schemeClr val="bg1"/>
                </a:solidFill>
                <a:latin typeface="Calibri"/>
                <a:cs typeface="Calibri"/>
              </a:defRPr>
            </a:lvl1pPr>
            <a:lvl2pPr marL="0" indent="0" algn="l">
              <a:buNone/>
              <a:defRPr sz="1200" b="0" i="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preserve="1" userDrawn="1">
  <p:cSld name="Titelfolie Bild link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1" y="0"/>
            <a:ext cx="5987985"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de-DE"/>
              <a:t>Bild durch Klicken auf Symbol hinzufügen</a:t>
            </a:r>
          </a:p>
        </p:txBody>
      </p:sp>
      <p:sp>
        <p:nvSpPr>
          <p:cNvPr id="8" name="Untertitel 2"/>
          <p:cNvSpPr>
            <a:spLocks noGrp="1"/>
          </p:cNvSpPr>
          <p:nvPr>
            <p:ph type="subTitle" idx="1" hasCustomPrompt="1"/>
          </p:nvPr>
        </p:nvSpPr>
        <p:spPr bwMode="auto">
          <a:xfrm>
            <a:off x="6397560" y="620689"/>
            <a:ext cx="5414995" cy="5401296"/>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6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mit Bild rechts">
    <p:bg>
      <p:bgPr>
        <a:solidFill>
          <a:srgbClr val="616E20"/>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6096000" y="0"/>
            <a:ext cx="60960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de-DE"/>
              <a:t>Bild durch Klicken auf Symbol hinzufügen</a:t>
            </a:r>
            <a:endParaRPr lang="de-CH"/>
          </a:p>
        </p:txBody>
      </p:sp>
      <p:sp>
        <p:nvSpPr>
          <p:cNvPr id="6" name="Untertitel 2"/>
          <p:cNvSpPr>
            <a:spLocks noGrp="1"/>
          </p:cNvSpPr>
          <p:nvPr>
            <p:ph type="subTitle" idx="1" hasCustomPrompt="1"/>
          </p:nvPr>
        </p:nvSpPr>
        <p:spPr bwMode="auto">
          <a:xfrm>
            <a:off x="399280" y="1239101"/>
            <a:ext cx="4844523" cy="4379797"/>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2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Hellgrün">
    <p:bg>
      <p:bgPr>
        <a:solidFill>
          <a:srgbClr val="616E20"/>
        </a:solidFill>
        <a:effectLst/>
      </p:bgPr>
    </p:bg>
    <p:spTree>
      <p:nvGrpSpPr>
        <p:cNvPr id="1" name=""/>
        <p:cNvGrpSpPr/>
        <p:nvPr/>
      </p:nvGrpSpPr>
      <p:grpSpPr bwMode="auto">
        <a:xfrm>
          <a:off x="0" y="0"/>
          <a:ext cx="0" cy="0"/>
          <a:chOff x="0" y="0"/>
          <a:chExt cx="0" cy="0"/>
        </a:xfrm>
      </p:grpSpPr>
      <p:sp>
        <p:nvSpPr>
          <p:cNvPr id="3" name="Untertitel 2"/>
          <p:cNvSpPr>
            <a:spLocks noGrp="1"/>
          </p:cNvSpPr>
          <p:nvPr>
            <p:ph type="subTitle" idx="1" hasCustomPrompt="1"/>
          </p:nvPr>
        </p:nvSpPr>
        <p:spPr bwMode="auto">
          <a:xfrm>
            <a:off x="445828" y="865566"/>
            <a:ext cx="11300343" cy="5126866"/>
          </a:xfrm>
        </p:spPr>
        <p:txBody>
          <a:bodyPr anchor="ctr"/>
          <a:lstStyle>
            <a:lvl1pPr marL="0" indent="0" algn="l">
              <a:lnSpc>
                <a:spcPct val="83000"/>
              </a:lnSpc>
              <a:spcAft>
                <a:spcPts val="4000"/>
              </a:spcAft>
              <a:buNone/>
              <a:defRPr sz="10500" b="1" i="0" spc="-180">
                <a:solidFill>
                  <a:schemeClr val="tx1"/>
                </a:solidFill>
                <a:latin typeface="Calibri"/>
                <a:cs typeface="Calibri"/>
              </a:defRPr>
            </a:lvl1pPr>
            <a:lvl2pPr marL="0" indent="0" algn="l">
              <a:buNone/>
              <a:defRPr sz="1200" b="0" i="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 Titel</a:t>
            </a:r>
            <a:endParaRPr/>
          </a:p>
        </p:txBody>
      </p:sp>
      <p:sp>
        <p:nvSpPr>
          <p:cNvPr id="5"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preserve="1" userDrawn="1">
  <p:cSld name="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3000" b="1" i="0">
                <a:latin typeface="Calibri"/>
                <a:cs typeface="Calibri"/>
              </a:defRPr>
            </a:lvl1pPr>
          </a:lstStyle>
          <a:p>
            <a:pPr>
              <a:defRPr/>
            </a:pPr>
            <a:r>
              <a:rPr lang="de-CH"/>
              <a:t>Titel</a:t>
            </a:r>
            <a:endParaRPr/>
          </a:p>
        </p:txBody>
      </p:sp>
      <p:sp>
        <p:nvSpPr>
          <p:cNvPr id="11" name="Textplatzhalter 9"/>
          <p:cNvSpPr>
            <a:spLocks noGrp="1"/>
          </p:cNvSpPr>
          <p:nvPr>
            <p:ph type="body" sz="quarter" idx="13" hasCustomPrompt="1"/>
          </p:nvPr>
        </p:nvSpPr>
        <p:spPr bwMode="auto">
          <a:xfrm>
            <a:off x="1343607" y="1948444"/>
            <a:ext cx="9872973" cy="3108746"/>
          </a:xfrm>
        </p:spPr>
        <p:txBody>
          <a:bodyPr numCol="2"/>
          <a:lstStyle>
            <a:lvl1pPr marL="514350" indent="-514350">
              <a:lnSpc>
                <a:spcPct val="119000"/>
              </a:lnSpc>
              <a:buAutoNum type="arabicPlain"/>
              <a:defRPr sz="3000" b="0" i="0"/>
            </a:lvl1pPr>
            <a:lvl2pPr>
              <a:defRPr sz="2800"/>
            </a:lvl2pPr>
            <a:lvl3pPr>
              <a:defRPr sz="2800"/>
            </a:lvl3pPr>
            <a:lvl4pPr>
              <a:defRPr sz="2800"/>
            </a:lvl4pPr>
            <a:lvl5pPr>
              <a:defRPr sz="2800"/>
            </a:lvl5pPr>
          </a:lstStyle>
          <a:p>
            <a:pPr lvl="0">
              <a:defRPr/>
            </a:pPr>
            <a:r>
              <a:rPr lang="de-DE"/>
              <a:t>Aufzählung</a:t>
            </a:r>
            <a:endParaRPr/>
          </a:p>
          <a:p>
            <a:pPr lvl="0">
              <a:defRPr/>
            </a:pPr>
            <a:endParaRPr lang="de-DE"/>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Hellgrün">
    <p:bg>
      <p:bgPr>
        <a:solidFill>
          <a:srgbClr val="A2AE33"/>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Dunkelgrün">
    <p:bg>
      <p:bgPr>
        <a:solidFill>
          <a:srgbClr val="616E20"/>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bg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mit Bild">
    <p:spTree>
      <p:nvGrpSpPr>
        <p:cNvPr id="1" name=""/>
        <p:cNvGrpSpPr/>
        <p:nvPr/>
      </p:nvGrpSpPr>
      <p:grpSpPr bwMode="auto">
        <a:xfrm>
          <a:off x="0" y="0"/>
          <a:ext cx="0" cy="0"/>
          <a:chOff x="0" y="0"/>
          <a:chExt cx="0" cy="0"/>
        </a:xfrm>
      </p:grpSpPr>
      <p:sp>
        <p:nvSpPr>
          <p:cNvPr id="4" name="Bildplatzhalter 4"/>
          <p:cNvSpPr>
            <a:spLocks noGrp="1"/>
          </p:cNvSpPr>
          <p:nvPr>
            <p:ph type="pic" sz="quarter" idx="13"/>
          </p:nvPr>
        </p:nvSpPr>
        <p:spPr bwMode="auto">
          <a:xfrm>
            <a:off x="0" y="0"/>
            <a:ext cx="121920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r>
              <a:rPr lang="de-DE" dirty="0"/>
              <a:t>Bild durch Klicken auf Symbol hinzufügen</a:t>
            </a:r>
            <a:endParaRPr lang="de-CH" dirty="0"/>
          </a:p>
        </p:txBody>
      </p:sp>
      <p:sp>
        <p:nvSpPr>
          <p:cNvPr id="7"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8"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53588" y="1529346"/>
            <a:ext cx="11370406" cy="4849882"/>
          </a:xfrm>
        </p:spPr>
        <p:txBody>
          <a:bodyPr/>
          <a:lstStyle>
            <a:lvl1pPr>
              <a:defRPr b="0" i="0"/>
            </a:lvl1pPr>
            <a:lvl2pPr>
              <a:defRPr b="0" i="0"/>
            </a:lvl2pPr>
            <a:lvl3pPr>
              <a:defRPr b="0" i="0"/>
            </a:lvl3pPr>
            <a:lvl4pPr>
              <a:defRPr b="0" i="0"/>
            </a:lvl4pPr>
            <a:lvl5pPr marL="594000" indent="0">
              <a:buNone/>
              <a:defRPr b="0" i="0"/>
            </a:lvl5pPr>
          </a:lstStyle>
          <a:p>
            <a:pPr lvl="0">
              <a:defRPr/>
            </a:pPr>
            <a:r>
              <a:rPr lang="de-DE"/>
              <a:t>Text</a:t>
            </a:r>
            <a:endParaRPr/>
          </a:p>
          <a:p>
            <a:pPr lvl="1">
              <a:defRPr/>
            </a:pPr>
            <a:r>
              <a:rPr lang="de-CH"/>
              <a:t>Zweiter Text</a:t>
            </a:r>
          </a:p>
          <a:p>
            <a:pPr lvl="2">
              <a:defRPr/>
            </a:pPr>
            <a:r>
              <a:rPr lang="de-DE"/>
              <a:t>Dritter Text</a:t>
            </a:r>
            <a:endParaRPr/>
          </a:p>
          <a:p>
            <a:pPr lvl="3">
              <a:defRPr/>
            </a:pPr>
            <a:r>
              <a:rPr lang="de-DE"/>
              <a:t>Vierter Text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1315614" y="1920451"/>
            <a:ext cx="10408380" cy="4430783"/>
          </a:xfrm>
        </p:spPr>
        <p:txBody>
          <a:bodyPr/>
          <a:lstStyle>
            <a:lvl1pPr>
              <a:lnSpc>
                <a:spcPct val="101000"/>
              </a:lnSpc>
              <a:defRPr sz="3000" b="0" i="0"/>
            </a:lvl1pPr>
            <a:lvl2pPr marL="288000" indent="-288000">
              <a:lnSpc>
                <a:spcPct val="101000"/>
              </a:lnSpc>
              <a:defRPr sz="3000" b="0" i="0"/>
            </a:lvl2pPr>
            <a:lvl3pPr marL="576000" indent="-288000">
              <a:lnSpc>
                <a:spcPct val="101000"/>
              </a:lnSpc>
              <a:defRPr sz="3000" b="0" i="0"/>
            </a:lvl3pPr>
            <a:lvl4pPr marL="576000" indent="0">
              <a:lnSpc>
                <a:spcPct val="101000"/>
              </a:lnSpc>
              <a:buNone/>
              <a:defRPr sz="3000" b="0" i="0"/>
            </a:lvl4pPr>
            <a:lvl5pPr marL="1152000" indent="-288000">
              <a:lnSpc>
                <a:spcPct val="101000"/>
              </a:lnSpc>
              <a:defRPr sz="3000" b="0" i="0"/>
            </a:lvl5pPr>
          </a:lstStyle>
          <a:p>
            <a:pPr lvl="0">
              <a:defRPr/>
            </a:pPr>
            <a:r>
              <a:rPr lang="de-DE"/>
              <a:t>Text</a:t>
            </a:r>
            <a:endParaRPr/>
          </a:p>
          <a:p>
            <a:pPr lvl="1">
              <a:defRPr/>
            </a:pPr>
            <a:r>
              <a:rPr lang="de-DE"/>
              <a:t>Zweiter Text</a:t>
            </a:r>
            <a:endParaRPr lang="de-CH"/>
          </a:p>
          <a:p>
            <a:pPr lvl="2">
              <a:defRPr/>
            </a:pPr>
            <a:r>
              <a:rPr lang="de-DE"/>
              <a:t>Dritter Text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twoObj" preserve="1" userDrawn="1">
  <p:cSld name="Titel mit zw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6"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272008"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Titel mit zwei Inhalten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93018"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
        <p:nvSpPr>
          <p:cNvPr id="7" name="Inhaltsplatzhalter 2"/>
          <p:cNvSpPr>
            <a:spLocks noGrp="1"/>
          </p:cNvSpPr>
          <p:nvPr>
            <p:ph idx="13" hasCustomPrompt="1"/>
          </p:nvPr>
        </p:nvSpPr>
        <p:spPr bwMode="auto">
          <a:xfrm>
            <a:off x="6270996"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preserve="1" userDrawn="1">
  <p:cSld name="Titel mit dr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5"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4246407"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Inhaltsplatzhalter 3"/>
          <p:cNvSpPr>
            <a:spLocks noGrp="1"/>
          </p:cNvSpPr>
          <p:nvPr>
            <p:ph sz="half" idx="13" hasCustomPrompt="1"/>
          </p:nvPr>
        </p:nvSpPr>
        <p:spPr bwMode="auto">
          <a:xfrm>
            <a:off x="8104969"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preserve="1" userDrawn="1">
  <p:cSld name="Titel klein">
    <p:spTree>
      <p:nvGrpSpPr>
        <p:cNvPr id="1" name=""/>
        <p:cNvGrpSpPr/>
        <p:nvPr/>
      </p:nvGrpSpPr>
      <p:grpSpPr bwMode="auto">
        <a:xfrm>
          <a:off x="0" y="0"/>
          <a:ext cx="0" cy="0"/>
          <a:chOff x="0" y="0"/>
          <a:chExt cx="0" cy="0"/>
        </a:xfrm>
      </p:grpSpPr>
      <p:sp>
        <p:nvSpPr>
          <p:cNvPr id="7"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preserve="1" userDrawn="1">
  <p:cSld name="1_Titel klein">
    <p:spTree>
      <p:nvGrpSpPr>
        <p:cNvPr id="1" name=""/>
        <p:cNvGrpSpPr/>
        <p:nvPr/>
      </p:nvGrpSpPr>
      <p:grpSpPr bwMode="auto">
        <a:xfrm>
          <a:off x="0" y="0"/>
          <a:ext cx="0" cy="0"/>
          <a:chOff x="0" y="0"/>
          <a:chExt cx="0" cy="0"/>
        </a:xfrm>
      </p:grpSpPr>
      <p:sp>
        <p:nvSpPr>
          <p:cNvPr id="7" name="Titel 1"/>
          <p:cNvSpPr>
            <a:spLocks noGrp="1"/>
          </p:cNvSpPr>
          <p:nvPr>
            <p:ph type="title"/>
          </p:nvPr>
        </p:nvSpPr>
        <p:spPr bwMode="auto">
          <a:xfrm>
            <a:off x="384026" y="343709"/>
            <a:ext cx="11370406" cy="828000"/>
          </a:xfrm>
        </p:spPr>
        <p:txBody>
          <a:bodyPr/>
          <a:lstStyle/>
          <a:p>
            <a:pPr>
              <a:defRPr/>
            </a:pPr>
            <a:r>
              <a:rPr lang="de-DE"/>
              <a:t>Tabelle</a:t>
            </a:r>
            <a:endParaRPr/>
          </a:p>
        </p:txBody>
      </p:sp>
      <p:graphicFrame>
        <p:nvGraphicFramePr>
          <p:cNvPr id="8" name="Tabelle 7"/>
          <p:cNvGraphicFramePr>
            <a:graphicFrameLocks noGrp="1"/>
          </p:cNvGraphicFramePr>
          <p:nvPr userDrawn="1"/>
        </p:nvGraphicFramePr>
        <p:xfrm>
          <a:off x="384025" y="1171708"/>
          <a:ext cx="11370404" cy="4514580"/>
        </p:xfrm>
        <a:graphic>
          <a:graphicData uri="http://schemas.openxmlformats.org/drawingml/2006/table">
            <a:tbl>
              <a:tblPr firstRow="1" bandRow="1">
                <a:tableStyleId>{21E4AEA4-8DFA-4A89-87EB-49C32662AFE0}</a:tableStyleId>
              </a:tblPr>
              <a:tblGrid>
                <a:gridCol w="2842601">
                  <a:extLst>
                    <a:ext uri="{9D8B030D-6E8A-4147-A177-3AD203B41FA5}">
                      <a16:colId xmlns:a16="http://schemas.microsoft.com/office/drawing/2014/main" val="20000"/>
                    </a:ext>
                  </a:extLst>
                </a:gridCol>
                <a:gridCol w="2842601">
                  <a:extLst>
                    <a:ext uri="{9D8B030D-6E8A-4147-A177-3AD203B41FA5}">
                      <a16:colId xmlns:a16="http://schemas.microsoft.com/office/drawing/2014/main" val="20001"/>
                    </a:ext>
                  </a:extLst>
                </a:gridCol>
                <a:gridCol w="2842601">
                  <a:extLst>
                    <a:ext uri="{9D8B030D-6E8A-4147-A177-3AD203B41FA5}">
                      <a16:colId xmlns:a16="http://schemas.microsoft.com/office/drawing/2014/main" val="20002"/>
                    </a:ext>
                  </a:extLst>
                </a:gridCol>
                <a:gridCol w="2842601">
                  <a:extLst>
                    <a:ext uri="{9D8B030D-6E8A-4147-A177-3AD203B41FA5}">
                      <a16:colId xmlns:a16="http://schemas.microsoft.com/office/drawing/2014/main" val="20003"/>
                    </a:ext>
                  </a:extLst>
                </a:gridCol>
              </a:tblGrid>
              <a:tr h="752430">
                <a:tc>
                  <a:txBody>
                    <a:bodyPr/>
                    <a:lstStyle/>
                    <a:p>
                      <a:pPr>
                        <a:defRPr/>
                      </a:pPr>
                      <a:r>
                        <a:rPr lang="de-DE"/>
                        <a:t>Titel Tabelle</a:t>
                      </a:r>
                      <a:endParaRPr/>
                    </a:p>
                  </a:txBody>
                  <a:tcPr anchor="ctr"/>
                </a:tc>
                <a:tc>
                  <a:txBody>
                    <a:bodyPr/>
                    <a:lstStyle/>
                    <a:p>
                      <a:pPr>
                        <a:defRPr/>
                      </a:pPr>
                      <a:endParaRPr lang="de-DE"/>
                    </a:p>
                  </a:txBody>
                  <a:tcPr anchor="ctr"/>
                </a:tc>
                <a:tc>
                  <a:txBody>
                    <a:bodyPr/>
                    <a:lstStyle/>
                    <a:p>
                      <a:pPr>
                        <a:defRPr/>
                      </a:pPr>
                      <a:endParaRPr lang="de-DE"/>
                    </a:p>
                  </a:txBody>
                  <a:tcPr anchor="ctr"/>
                </a:tc>
                <a:tc>
                  <a:txBody>
                    <a:bodyPr/>
                    <a:lstStyle/>
                    <a:p>
                      <a:pPr>
                        <a:defRPr/>
                      </a:pPr>
                      <a:endParaRPr lang="de-DE"/>
                    </a:p>
                  </a:txBody>
                  <a:tcPr anchor="ctr"/>
                </a:tc>
                <a:extLst>
                  <a:ext uri="{0D108BD9-81ED-4DB2-BD59-A6C34878D82A}">
                    <a16:rowId xmlns:a16="http://schemas.microsoft.com/office/drawing/2014/main" val="10000"/>
                  </a:ext>
                </a:extLst>
              </a:tr>
              <a:tr h="752430">
                <a:tc>
                  <a:txBody>
                    <a:bodyPr/>
                    <a:lstStyle/>
                    <a:p>
                      <a:pPr>
                        <a:defRPr/>
                      </a:pPr>
                      <a:r>
                        <a:rPr lang="de-DE" sz="1600"/>
                        <a:t>Beispiel Inhalt</a:t>
                      </a:r>
                      <a:endParaRPr/>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1"/>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2"/>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3"/>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4"/>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5"/>
                  </a:ext>
                </a:extLst>
              </a:tr>
            </a:tbl>
          </a:graphicData>
        </a:graphic>
      </p:graphicFrame>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preserve="1" userDrawn="1">
  <p:cSld name="Zwei Bilder mit zwei Texten">
    <p:spTree>
      <p:nvGrpSpPr>
        <p:cNvPr id="1" name=""/>
        <p:cNvGrpSpPr/>
        <p:nvPr/>
      </p:nvGrpSpPr>
      <p:grpSpPr bwMode="auto">
        <a:xfrm>
          <a:off x="0" y="0"/>
          <a:ext cx="0" cy="0"/>
          <a:chOff x="0" y="0"/>
          <a:chExt cx="0" cy="0"/>
        </a:xfrm>
      </p:grpSpPr>
      <p:sp>
        <p:nvSpPr>
          <p:cNvPr id="3" name="Inhaltsplatzhalter 2"/>
          <p:cNvSpPr>
            <a:spLocks noGrp="1"/>
          </p:cNvSpPr>
          <p:nvPr>
            <p:ph sz="half" idx="1" hasCustomPrompt="1"/>
          </p:nvPr>
        </p:nvSpPr>
        <p:spPr bwMode="auto">
          <a:xfrm>
            <a:off x="384026" y="3368349"/>
            <a:ext cx="5202000" cy="3013983"/>
          </a:xfrm>
        </p:spPr>
        <p:txBody>
          <a:bodyPr/>
          <a:lstStyle>
            <a:lvl1pPr>
              <a:defRPr sz="2100" b="0" i="0"/>
            </a:lvl1pPr>
            <a:lvl2pPr>
              <a:defRPr sz="2100" b="0" i="0"/>
            </a:lvl2pPr>
            <a:lvl3pPr>
              <a:defRPr sz="2100" b="0" i="0"/>
            </a:lvl3pPr>
            <a:lvl4pPr>
              <a:defRPr sz="2100" b="0" i="0"/>
            </a:lvl4pPr>
            <a:lvl5pPr>
              <a:defRPr sz="21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096000" y="3368349"/>
            <a:ext cx="5202000" cy="3010877"/>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Bildplatzhalter 4"/>
          <p:cNvSpPr>
            <a:spLocks noGrp="1"/>
          </p:cNvSpPr>
          <p:nvPr>
            <p:ph type="pic" sz="quarter" idx="13"/>
          </p:nvPr>
        </p:nvSpPr>
        <p:spPr bwMode="auto">
          <a:xfrm>
            <a:off x="609600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de-DE"/>
              <a:t>Bild durch Klicken auf Symbol hinzufügen</a:t>
            </a:r>
          </a:p>
        </p:txBody>
      </p:sp>
      <p:sp>
        <p:nvSpPr>
          <p:cNvPr id="11" name="Bildplatzhalter 4"/>
          <p:cNvSpPr>
            <a:spLocks noGrp="1"/>
          </p:cNvSpPr>
          <p:nvPr>
            <p:ph type="pic" sz="quarter" idx="14"/>
          </p:nvPr>
        </p:nvSpPr>
        <p:spPr bwMode="auto">
          <a:xfrm>
            <a:off x="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de-DE"/>
              <a:t>Bild durch Klicken auf Symbol hinzufügen</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preserve="1" userDrawn="1">
  <p:cSld name="Titel und Text mit Bild gross">
    <p:spTree>
      <p:nvGrpSpPr>
        <p:cNvPr id="1" name=""/>
        <p:cNvGrpSpPr/>
        <p:nvPr/>
      </p:nvGrpSpPr>
      <p:grpSpPr bwMode="auto">
        <a:xfrm>
          <a:off x="0" y="0"/>
          <a:ext cx="0" cy="0"/>
          <a:chOff x="0" y="0"/>
          <a:chExt cx="0" cy="0"/>
        </a:xfrm>
      </p:grpSpPr>
      <p:sp>
        <p:nvSpPr>
          <p:cNvPr id="8" name="Bildplatzhalter 4"/>
          <p:cNvSpPr>
            <a:spLocks noGrp="1"/>
          </p:cNvSpPr>
          <p:nvPr>
            <p:ph type="pic" sz="quarter" idx="13"/>
          </p:nvPr>
        </p:nvSpPr>
        <p:spPr bwMode="auto">
          <a:xfrm>
            <a:off x="4790208" y="0"/>
            <a:ext cx="7401791"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de-DE"/>
              <a:t>Bild durch Klicken auf Symbol hinzufügen</a:t>
            </a:r>
            <a:endParaRPr/>
          </a:p>
        </p:txBody>
      </p:sp>
      <p:sp>
        <p:nvSpPr>
          <p:cNvPr id="2" name="Titel 1"/>
          <p:cNvSpPr>
            <a:spLocks noGrp="1"/>
          </p:cNvSpPr>
          <p:nvPr>
            <p:ph type="title" hasCustomPrompt="1"/>
          </p:nvPr>
        </p:nvSpPr>
        <p:spPr bwMode="auto">
          <a:xfrm>
            <a:off x="384026" y="343709"/>
            <a:ext cx="4057200" cy="828000"/>
          </a:xfrm>
        </p:spPr>
        <p:txBody>
          <a:bodyPr/>
          <a:lstStyle>
            <a:lvl1pPr>
              <a:defRPr b="1" i="0">
                <a:latin typeface="Calibri"/>
                <a:cs typeface="Calibri"/>
              </a:defRPr>
            </a:lvl1pPr>
          </a:lstStyle>
          <a:p>
            <a:pPr>
              <a:defRPr/>
            </a:pPr>
            <a:r>
              <a:rPr lang="de-CH"/>
              <a:t>Titel hinzufügen</a:t>
            </a:r>
            <a:endParaRPr/>
          </a:p>
        </p:txBody>
      </p:sp>
      <p:sp>
        <p:nvSpPr>
          <p:cNvPr id="3" name="Inhaltsplatzhalter 2"/>
          <p:cNvSpPr>
            <a:spLocks noGrp="1"/>
          </p:cNvSpPr>
          <p:nvPr>
            <p:ph sz="half" idx="1" hasCustomPrompt="1"/>
          </p:nvPr>
        </p:nvSpPr>
        <p:spPr bwMode="auto">
          <a:xfrm>
            <a:off x="384026" y="1948444"/>
            <a:ext cx="40572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5"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ea typeface="Roboto"/>
              </a:rPr>
              <a:t>‹#›</a:t>
            </a:fld>
            <a:endParaRPr lang="de-CH" sz="800">
              <a:ea typeface="Roboto"/>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itat mit Bild">
    <p:bg>
      <p:bgPr>
        <a:solidFill>
          <a:srgbClr val="616E20"/>
        </a:solidFill>
        <a:effectLst/>
      </p:bgPr>
    </p:bg>
    <p:spTree>
      <p:nvGrpSpPr>
        <p:cNvPr id="1" name=""/>
        <p:cNvGrpSpPr/>
        <p:nvPr/>
      </p:nvGrpSpPr>
      <p:grpSpPr bwMode="auto">
        <a:xfrm>
          <a:off x="0" y="0"/>
          <a:ext cx="0" cy="0"/>
          <a:chOff x="0" y="0"/>
          <a:chExt cx="0" cy="0"/>
        </a:xfrm>
      </p:grpSpPr>
      <p:sp>
        <p:nvSpPr>
          <p:cNvPr id="5" name="Bildplatzhalter 4"/>
          <p:cNvSpPr>
            <a:spLocks noGrp="1"/>
          </p:cNvSpPr>
          <p:nvPr>
            <p:ph type="pic" sz="quarter" idx="13"/>
          </p:nvPr>
        </p:nvSpPr>
        <p:spPr bwMode="auto">
          <a:xfrm>
            <a:off x="6097200" y="0"/>
            <a:ext cx="60948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de-DE"/>
              <a:t>Bild durch Klicken auf Symbol hinzufügen</a:t>
            </a:r>
            <a:endParaRPr lang="de-CH"/>
          </a:p>
        </p:txBody>
      </p:sp>
      <p:sp>
        <p:nvSpPr>
          <p:cNvPr id="2" name="Inhaltsplatzhalter 3"/>
          <p:cNvSpPr>
            <a:spLocks noGrp="1"/>
          </p:cNvSpPr>
          <p:nvPr>
            <p:ph sz="half" idx="2" hasCustomPrompt="1"/>
          </p:nvPr>
        </p:nvSpPr>
        <p:spPr bwMode="auto">
          <a:xfrm>
            <a:off x="381582" y="1948444"/>
            <a:ext cx="4860236" cy="4430002"/>
          </a:xfrm>
        </p:spPr>
        <p:txBody>
          <a:bodyPr anchor="t"/>
          <a:lstStyle>
            <a:lvl1pPr algn="l">
              <a:lnSpc>
                <a:spcPct val="101000"/>
              </a:lnSpc>
              <a:spcAft>
                <a:spcPts val="1800"/>
              </a:spcAft>
              <a:defRPr sz="3000" b="1" i="0">
                <a:solidFill>
                  <a:schemeClr val="tx1"/>
                </a:solidFill>
                <a:latin typeface="Calibri"/>
                <a:cs typeface="Calibri"/>
              </a:defRPr>
            </a:lvl1pPr>
            <a:lvl2pPr marL="0" indent="0" algn="l">
              <a:lnSpc>
                <a:spcPct val="101000"/>
              </a:lnSpc>
              <a:buFontTx/>
              <a:buNone/>
              <a:defRPr sz="1600" b="0" i="0">
                <a:solidFill>
                  <a:schemeClr val="tx1"/>
                </a:solidFill>
              </a:defRPr>
            </a:lvl2pPr>
            <a:lvl3pPr algn="l">
              <a:lnSpc>
                <a:spcPct val="101000"/>
              </a:lnSpc>
              <a:defRPr sz="2800" i="1">
                <a:solidFill>
                  <a:schemeClr val="bg1"/>
                </a:solidFill>
              </a:defRPr>
            </a:lvl3pPr>
            <a:lvl4pPr algn="l">
              <a:lnSpc>
                <a:spcPct val="101000"/>
              </a:lnSpc>
              <a:defRPr sz="2800" i="1">
                <a:solidFill>
                  <a:schemeClr val="bg1"/>
                </a:solidFill>
              </a:defRPr>
            </a:lvl4pPr>
            <a:lvl5pPr algn="l">
              <a:lnSpc>
                <a:spcPct val="101000"/>
              </a:lnSpc>
              <a:defRPr sz="2800" i="1">
                <a:solidFill>
                  <a:schemeClr val="bg1"/>
                </a:solidFill>
              </a:defRPr>
            </a:lvl5pPr>
          </a:lstStyle>
          <a:p>
            <a:pPr lvl="0">
              <a:defRPr/>
            </a:pPr>
            <a:r>
              <a:rPr lang="de-CH"/>
              <a:t>«Quote»</a:t>
            </a:r>
            <a:endParaRPr/>
          </a:p>
          <a:p>
            <a:pPr lvl="1">
              <a:defRPr/>
            </a:pPr>
            <a:r>
              <a:rPr lang="de-CH"/>
              <a:t>Vorname Name</a:t>
            </a:r>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ahl und Text Hellgrün">
    <p:bg>
      <p:bgPr>
        <a:solidFill>
          <a:srgbClr val="616E20"/>
        </a:solidFill>
        <a:effectLst/>
      </p:bgPr>
    </p:bg>
    <p:spTree>
      <p:nvGrpSpPr>
        <p:cNvPr id="1" name=""/>
        <p:cNvGrpSpPr/>
        <p:nvPr/>
      </p:nvGrpSpPr>
      <p:grpSpPr bwMode="auto">
        <a:xfrm>
          <a:off x="0" y="0"/>
          <a:ext cx="0" cy="0"/>
          <a:chOff x="0" y="0"/>
          <a:chExt cx="0" cy="0"/>
        </a:xfrm>
      </p:grpSpPr>
      <p:sp>
        <p:nvSpPr>
          <p:cNvPr id="10" name="Titel 1"/>
          <p:cNvSpPr>
            <a:spLocks noGrp="1"/>
          </p:cNvSpPr>
          <p:nvPr>
            <p:ph type="ctrTitle" hasCustomPrompt="1"/>
          </p:nvPr>
        </p:nvSpPr>
        <p:spPr bwMode="auto">
          <a:xfrm>
            <a:off x="389202" y="1948444"/>
            <a:ext cx="4159461" cy="1283394"/>
          </a:xfrm>
        </p:spPr>
        <p:txBody>
          <a:bodyPr anchor="t"/>
          <a:lstStyle>
            <a:lvl1pPr algn="l">
              <a:lnSpc>
                <a:spcPct val="83000"/>
              </a:lnSpc>
              <a:defRPr sz="10500" b="0" i="0" spc="-180">
                <a:solidFill>
                  <a:schemeClr val="tx1"/>
                </a:solidFill>
              </a:defRPr>
            </a:lvl1pPr>
          </a:lstStyle>
          <a:p>
            <a:pPr>
              <a:defRPr/>
            </a:pPr>
            <a:r>
              <a:rPr lang="de-CH"/>
              <a:t>0000</a:t>
            </a:r>
            <a:endParaRPr/>
          </a:p>
        </p:txBody>
      </p:sp>
      <p:sp>
        <p:nvSpPr>
          <p:cNvPr id="4" name="Inhaltsplatzhalter 3"/>
          <p:cNvSpPr>
            <a:spLocks noGrp="1"/>
          </p:cNvSpPr>
          <p:nvPr>
            <p:ph sz="half" idx="2" hasCustomPrompt="1"/>
          </p:nvPr>
        </p:nvSpPr>
        <p:spPr bwMode="auto">
          <a:xfrm>
            <a:off x="5222187" y="2024646"/>
            <a:ext cx="5598348" cy="3068550"/>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showMasterPhAnim="0" userDrawn="1">
  <p:cSld name="1_Leer_1">
    <p:spTree>
      <p:nvGrpSpPr>
        <p:cNvPr id="1" name=""/>
        <p:cNvGrpSpPr/>
        <p:nvPr/>
      </p:nvGrpSpPr>
      <p:grpSpPr bwMode="auto">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showMasterPhAnim="0" userDrawn="1">
  <p:cSld name="1_Leer_2">
    <p:spTree>
      <p:nvGrpSpPr>
        <p:cNvPr id="1" name=""/>
        <p:cNvGrpSpPr/>
        <p:nvPr/>
      </p:nvGrpSpPr>
      <p:grpSpPr bwMode="auto">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showMasterPhAnim="0" userDrawn="1">
  <p:cSld name="1_Leer_4">
    <p:spTree>
      <p:nvGrpSpPr>
        <p:cNvPr id="1" name=""/>
        <p:cNvGrpSpPr/>
        <p:nvPr/>
      </p:nvGrpSpPr>
      <p:grpSpPr bwMode="auto">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showMasterPhAnim="0" userDrawn="1">
  <p:cSld name="1_Leer_1">
    <p:spTree>
      <p:nvGrpSpPr>
        <p:cNvPr id="1" name=""/>
        <p:cNvGrpSpPr/>
        <p:nvPr/>
      </p:nvGrpSpPr>
      <p:grpSpPr bwMode="auto">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showMasterPhAnim="0" userDrawn="1">
  <p:cSld name="1_Leer_2">
    <p:spTree>
      <p:nvGrpSpPr>
        <p:cNvPr id="1" name=""/>
        <p:cNvGrpSpPr/>
        <p:nvPr/>
      </p:nvGrpSpPr>
      <p:grpSpPr bwMode="auto">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showMasterPhAnim="0" userDrawn="1">
  <p:cSld name="1_Leer_4">
    <p:spTree>
      <p:nvGrpSpPr>
        <p:cNvPr id="1" name=""/>
        <p:cNvGrpSpPr/>
        <p:nvPr/>
      </p:nvGrpSpPr>
      <p:grpSpPr bwMode="auto">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PhAnim="0" userDrawn="1">
  <p:cSld name="Titel klein">
    <p:spTree>
      <p:nvGrpSpPr>
        <p:cNvPr id="1" name=""/>
        <p:cNvGrpSpPr/>
        <p:nvPr/>
      </p:nvGrpSpPr>
      <p:grpSpPr bwMode="auto">
        <a:xfrm>
          <a:off x="0" y="0"/>
          <a:ext cx="0" cy="0"/>
          <a:chOff x="0" y="0"/>
          <a:chExt cx="0" cy="0"/>
        </a:xfrm>
      </p:grpSpPr>
      <p:sp>
        <p:nvSpPr>
          <p:cNvPr id="7"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PhAnim="0" type="obj" userDrawn="1">
  <p:cSld name="Titel mit 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53588" y="1529346"/>
            <a:ext cx="11370406" cy="4849882"/>
          </a:xfrm>
        </p:spPr>
        <p:txBody>
          <a:bodyPr/>
          <a:lstStyle>
            <a:lvl1pPr>
              <a:defRPr b="0" i="0"/>
            </a:lvl1pPr>
            <a:lvl2pPr>
              <a:defRPr b="0" i="0"/>
            </a:lvl2pPr>
            <a:lvl3pPr>
              <a:defRPr b="0" i="0"/>
            </a:lvl3pPr>
            <a:lvl4pPr>
              <a:defRPr b="0" i="0"/>
            </a:lvl4pPr>
            <a:lvl5pPr marL="594000" indent="0">
              <a:buNone/>
              <a:defRPr b="0" i="0"/>
            </a:lvl5pPr>
          </a:lstStyle>
          <a:p>
            <a:pPr lvl="0">
              <a:defRPr/>
            </a:pPr>
            <a:r>
              <a:rPr lang="de-DE"/>
              <a:t>Text</a:t>
            </a:r>
            <a:endParaRPr/>
          </a:p>
          <a:p>
            <a:pPr lvl="1">
              <a:defRPr/>
            </a:pPr>
            <a:r>
              <a:rPr lang="de-CH"/>
              <a:t>Zweiter Text</a:t>
            </a:r>
          </a:p>
          <a:p>
            <a:pPr lvl="2">
              <a:defRPr/>
            </a:pPr>
            <a:r>
              <a:rPr lang="de-DE"/>
              <a:t>Dritter Text</a:t>
            </a:r>
            <a:endParaRPr/>
          </a:p>
          <a:p>
            <a:pPr lvl="3">
              <a:defRPr/>
            </a:pPr>
            <a:r>
              <a:rPr lang="de-DE"/>
              <a:t>Vierter Text</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PhAnim="0" userDrawn="1">
  <p:cSld name="Titel mit zwei Inhalten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93018"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
        <p:nvSpPr>
          <p:cNvPr id="7" name="Inhaltsplatzhalter 2"/>
          <p:cNvSpPr>
            <a:spLocks noGrp="1"/>
          </p:cNvSpPr>
          <p:nvPr>
            <p:ph idx="13" hasCustomPrompt="1"/>
          </p:nvPr>
        </p:nvSpPr>
        <p:spPr bwMode="auto">
          <a:xfrm>
            <a:off x="6270996"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showMasterPhAnim="0" userDrawn="1">
  <p:cSld name="Zwischentitel Hellgrün">
    <p:bg>
      <p:bgPr>
        <a:solidFill>
          <a:srgbClr val="A2AE33"/>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PhAnim="0" userDrawn="1">
  <p:cSld name="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3000" b="1" i="0">
                <a:latin typeface="Calibri"/>
                <a:cs typeface="Calibri"/>
              </a:defRPr>
            </a:lvl1pPr>
          </a:lstStyle>
          <a:p>
            <a:pPr>
              <a:defRPr/>
            </a:pPr>
            <a:r>
              <a:rPr lang="de-CH"/>
              <a:t>Titel</a:t>
            </a:r>
            <a:endParaRPr/>
          </a:p>
        </p:txBody>
      </p:sp>
      <p:sp>
        <p:nvSpPr>
          <p:cNvPr id="11" name="Textplatzhalter 9"/>
          <p:cNvSpPr>
            <a:spLocks noGrp="1"/>
          </p:cNvSpPr>
          <p:nvPr>
            <p:ph type="body" sz="quarter" idx="13" hasCustomPrompt="1"/>
          </p:nvPr>
        </p:nvSpPr>
        <p:spPr bwMode="auto">
          <a:xfrm>
            <a:off x="1343607" y="1948444"/>
            <a:ext cx="9872973" cy="3108746"/>
          </a:xfrm>
        </p:spPr>
        <p:txBody>
          <a:bodyPr numCol="2"/>
          <a:lstStyle>
            <a:lvl1pPr marL="514350" indent="-514350">
              <a:lnSpc>
                <a:spcPct val="119000"/>
              </a:lnSpc>
              <a:buAutoNum type="arabicPlain"/>
              <a:defRPr sz="3000" b="0" i="0"/>
            </a:lvl1pPr>
            <a:lvl2pPr>
              <a:defRPr sz="2800"/>
            </a:lvl2pPr>
            <a:lvl3pPr>
              <a:defRPr sz="2800"/>
            </a:lvl3pPr>
            <a:lvl4pPr>
              <a:defRPr sz="2800"/>
            </a:lvl4pPr>
            <a:lvl5pPr>
              <a:defRPr sz="2800"/>
            </a:lvl5pPr>
          </a:lstStyle>
          <a:p>
            <a:pPr lvl="0">
              <a:defRPr/>
            </a:pPr>
            <a:r>
              <a:rPr lang="de-DE"/>
              <a:t>Aufzählung</a:t>
            </a:r>
            <a:endParaRPr/>
          </a:p>
          <a:p>
            <a:pPr lvl="0">
              <a:defRPr/>
            </a:pPr>
            <a:endParaRPr lang="de-DE"/>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PhAnim="0" preserve="1" userDrawn="1">
  <p:cSld name="Titelfolie mit Bild">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0" y="0"/>
            <a:ext cx="121932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r>
              <a:rPr lang="en-US"/>
              <a:t>Click icon to add picture</a:t>
            </a:r>
            <a:endParaRPr lang="de-CH"/>
          </a:p>
        </p:txBody>
      </p:sp>
      <p:sp>
        <p:nvSpPr>
          <p:cNvPr id="6" name="Untertitel 2"/>
          <p:cNvSpPr>
            <a:spLocks noGrp="1"/>
          </p:cNvSpPr>
          <p:nvPr>
            <p:ph type="subTitle" idx="1" hasCustomPrompt="1"/>
          </p:nvPr>
        </p:nvSpPr>
        <p:spPr bwMode="auto">
          <a:xfrm>
            <a:off x="409575" y="800707"/>
            <a:ext cx="11372850" cy="5256000"/>
          </a:xfrm>
        </p:spPr>
        <p:txBody>
          <a:bodyPr anchor="ctr"/>
          <a:lstStyle>
            <a:lvl1pPr marL="0" indent="0" algn="l">
              <a:lnSpc>
                <a:spcPct val="83000"/>
              </a:lnSpc>
              <a:spcAft>
                <a:spcPts val="1800"/>
              </a:spcAft>
              <a:buNone/>
              <a:defRPr sz="8400" b="1" i="0" spc="-180">
                <a:solidFill>
                  <a:schemeClr val="bg1"/>
                </a:solidFill>
                <a:latin typeface="Calibri"/>
                <a:cs typeface="Calibri"/>
              </a:defRPr>
            </a:lvl1pPr>
            <a:lvl2pPr marL="0" indent="0" algn="l">
              <a:buNone/>
              <a:defRPr sz="1200" b="0" i="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3"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PhAnim="0" preserve="1" userDrawn="1">
  <p:cSld name="Titelfolie Bild link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1" y="0"/>
            <a:ext cx="5987985"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en-US" dirty="0"/>
              <a:t>Click icon to add picture</a:t>
            </a:r>
            <a:endParaRPr lang="de-DE" dirty="0"/>
          </a:p>
        </p:txBody>
      </p:sp>
      <p:sp>
        <p:nvSpPr>
          <p:cNvPr id="8" name="Untertitel 2"/>
          <p:cNvSpPr>
            <a:spLocks noGrp="1"/>
          </p:cNvSpPr>
          <p:nvPr>
            <p:ph type="subTitle" idx="1" hasCustomPrompt="1"/>
          </p:nvPr>
        </p:nvSpPr>
        <p:spPr bwMode="auto">
          <a:xfrm>
            <a:off x="6397560" y="620689"/>
            <a:ext cx="5414995" cy="5401296"/>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6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3"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mit Bild recht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6096000" y="0"/>
            <a:ext cx="60960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en-US"/>
              <a:t>Click icon to add picture</a:t>
            </a:r>
            <a:endParaRPr lang="de-CH"/>
          </a:p>
        </p:txBody>
      </p:sp>
      <p:sp>
        <p:nvSpPr>
          <p:cNvPr id="6" name="Untertitel 2"/>
          <p:cNvSpPr>
            <a:spLocks noGrp="1"/>
          </p:cNvSpPr>
          <p:nvPr>
            <p:ph type="subTitle" idx="1" hasCustomPrompt="1"/>
          </p:nvPr>
        </p:nvSpPr>
        <p:spPr bwMode="auto">
          <a:xfrm>
            <a:off x="399280" y="1239101"/>
            <a:ext cx="4844523" cy="4379797"/>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2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Hellgrün">
    <p:bg>
      <p:bgPr>
        <a:solidFill>
          <a:schemeClr val="accent2"/>
        </a:solidFill>
        <a:effectLst/>
      </p:bgPr>
    </p:bg>
    <p:spTree>
      <p:nvGrpSpPr>
        <p:cNvPr id="1" name=""/>
        <p:cNvGrpSpPr/>
        <p:nvPr/>
      </p:nvGrpSpPr>
      <p:grpSpPr bwMode="auto">
        <a:xfrm>
          <a:off x="0" y="0"/>
          <a:ext cx="0" cy="0"/>
          <a:chOff x="0" y="0"/>
          <a:chExt cx="0" cy="0"/>
        </a:xfrm>
      </p:grpSpPr>
      <p:sp>
        <p:nvSpPr>
          <p:cNvPr id="3" name="Untertitel 2"/>
          <p:cNvSpPr>
            <a:spLocks noGrp="1"/>
          </p:cNvSpPr>
          <p:nvPr>
            <p:ph type="subTitle" idx="1" hasCustomPrompt="1"/>
          </p:nvPr>
        </p:nvSpPr>
        <p:spPr bwMode="auto">
          <a:xfrm>
            <a:off x="445828" y="865566"/>
            <a:ext cx="11300343" cy="5126866"/>
          </a:xfrm>
        </p:spPr>
        <p:txBody>
          <a:bodyPr anchor="ctr"/>
          <a:lstStyle>
            <a:lvl1pPr marL="0" indent="0" algn="l">
              <a:lnSpc>
                <a:spcPct val="83000"/>
              </a:lnSpc>
              <a:spcAft>
                <a:spcPts val="4000"/>
              </a:spcAft>
              <a:buNone/>
              <a:defRPr sz="10500" b="1" i="0" spc="-180">
                <a:solidFill>
                  <a:schemeClr val="tx1"/>
                </a:solidFill>
                <a:latin typeface="Calibri"/>
                <a:cs typeface="Calibri"/>
              </a:defRPr>
            </a:lvl1pPr>
            <a:lvl2pPr marL="0" indent="0" algn="l">
              <a:buNone/>
              <a:defRPr sz="1200" b="0" i="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 Titel</a:t>
            </a:r>
            <a:endParaRPr/>
          </a:p>
        </p:txBody>
      </p:sp>
      <p:sp>
        <p:nvSpPr>
          <p:cNvPr id="5"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PhAnim="0" preserve="1" userDrawn="1">
  <p:cSld name="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3000" b="1" i="0">
                <a:latin typeface="Calibri"/>
                <a:cs typeface="Calibri"/>
              </a:defRPr>
            </a:lvl1pPr>
          </a:lstStyle>
          <a:p>
            <a:pPr>
              <a:defRPr/>
            </a:pPr>
            <a:r>
              <a:rPr lang="de-CH"/>
              <a:t>Titel</a:t>
            </a:r>
            <a:endParaRPr/>
          </a:p>
        </p:txBody>
      </p:sp>
      <p:sp>
        <p:nvSpPr>
          <p:cNvPr id="11" name="Textplatzhalter 9"/>
          <p:cNvSpPr>
            <a:spLocks noGrp="1"/>
          </p:cNvSpPr>
          <p:nvPr>
            <p:ph type="body" sz="quarter" idx="13" hasCustomPrompt="1"/>
          </p:nvPr>
        </p:nvSpPr>
        <p:spPr bwMode="auto">
          <a:xfrm>
            <a:off x="1343607" y="1948444"/>
            <a:ext cx="9872973" cy="3108746"/>
          </a:xfrm>
        </p:spPr>
        <p:txBody>
          <a:bodyPr numCol="2"/>
          <a:lstStyle>
            <a:lvl1pPr marL="514350" indent="-514350">
              <a:lnSpc>
                <a:spcPct val="119000"/>
              </a:lnSpc>
              <a:buAutoNum type="arabicPlain"/>
              <a:defRPr sz="3000" b="0" i="0"/>
            </a:lvl1pPr>
            <a:lvl2pPr>
              <a:defRPr sz="2800"/>
            </a:lvl2pPr>
            <a:lvl3pPr>
              <a:defRPr sz="2800"/>
            </a:lvl3pPr>
            <a:lvl4pPr>
              <a:defRPr sz="2800"/>
            </a:lvl4pPr>
            <a:lvl5pPr>
              <a:defRPr sz="2800"/>
            </a:lvl5pPr>
          </a:lstStyle>
          <a:p>
            <a:pPr lvl="0">
              <a:defRPr/>
            </a:pPr>
            <a:r>
              <a:rPr lang="de-DE"/>
              <a:t>Aufzählung</a:t>
            </a:r>
            <a:endParaRPr/>
          </a:p>
          <a:p>
            <a:pPr lvl="0">
              <a:defRPr/>
            </a:pPr>
            <a:endParaRPr lang="de-DE"/>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Hellgrün">
    <p:bg>
      <p:bgPr>
        <a:solidFill>
          <a:srgbClr val="85A04A"/>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Dunkelgrün">
    <p:bg>
      <p:bgPr>
        <a:solidFill>
          <a:srgbClr val="516731"/>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bg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2"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mit Bild">
    <p:spTree>
      <p:nvGrpSpPr>
        <p:cNvPr id="1" name=""/>
        <p:cNvGrpSpPr/>
        <p:nvPr/>
      </p:nvGrpSpPr>
      <p:grpSpPr bwMode="auto">
        <a:xfrm>
          <a:off x="0" y="0"/>
          <a:ext cx="0" cy="0"/>
          <a:chOff x="0" y="0"/>
          <a:chExt cx="0" cy="0"/>
        </a:xfrm>
      </p:grpSpPr>
      <p:sp>
        <p:nvSpPr>
          <p:cNvPr id="4" name="Bildplatzhalter 4"/>
          <p:cNvSpPr>
            <a:spLocks noGrp="1"/>
          </p:cNvSpPr>
          <p:nvPr>
            <p:ph type="pic" sz="quarter" idx="13"/>
          </p:nvPr>
        </p:nvSpPr>
        <p:spPr bwMode="auto">
          <a:xfrm>
            <a:off x="0" y="0"/>
            <a:ext cx="121920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r>
              <a:rPr lang="en-US"/>
              <a:t>Click icon to add picture</a:t>
            </a:r>
            <a:endParaRPr lang="de-CH"/>
          </a:p>
        </p:txBody>
      </p:sp>
      <p:sp>
        <p:nvSpPr>
          <p:cNvPr id="7"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8"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53588" y="1529346"/>
            <a:ext cx="11370406" cy="4849882"/>
          </a:xfrm>
        </p:spPr>
        <p:txBody>
          <a:bodyPr/>
          <a:lstStyle>
            <a:lvl1pPr>
              <a:defRPr b="0" i="0"/>
            </a:lvl1pPr>
            <a:lvl2pPr>
              <a:defRPr b="0" i="0"/>
            </a:lvl2pPr>
            <a:lvl3pPr>
              <a:defRPr b="0" i="0"/>
            </a:lvl3pPr>
            <a:lvl4pPr>
              <a:defRPr b="0" i="0"/>
            </a:lvl4pPr>
            <a:lvl5pPr marL="594000" indent="0">
              <a:buNone/>
              <a:defRPr b="0" i="0"/>
            </a:lvl5pPr>
          </a:lstStyle>
          <a:p>
            <a:pPr lvl="0">
              <a:defRPr/>
            </a:pPr>
            <a:r>
              <a:rPr lang="de-DE"/>
              <a:t>Text</a:t>
            </a:r>
            <a:endParaRPr/>
          </a:p>
          <a:p>
            <a:pPr lvl="1">
              <a:defRPr/>
            </a:pPr>
            <a:r>
              <a:rPr lang="de-CH"/>
              <a:t>Zweiter Text</a:t>
            </a:r>
          </a:p>
          <a:p>
            <a:pPr lvl="2">
              <a:defRPr/>
            </a:pPr>
            <a:r>
              <a:rPr lang="de-DE"/>
              <a:t>Dritter Text</a:t>
            </a:r>
            <a:endParaRPr/>
          </a:p>
          <a:p>
            <a:pPr lvl="3">
              <a:defRPr/>
            </a:pPr>
            <a:r>
              <a:rPr lang="de-DE"/>
              <a:t>Vierter Text</a:t>
            </a: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1315614" y="1920451"/>
            <a:ext cx="10408380" cy="4430783"/>
          </a:xfrm>
        </p:spPr>
        <p:txBody>
          <a:bodyPr/>
          <a:lstStyle>
            <a:lvl1pPr>
              <a:lnSpc>
                <a:spcPct val="101000"/>
              </a:lnSpc>
              <a:defRPr sz="3000" b="0" i="0"/>
            </a:lvl1pPr>
            <a:lvl2pPr marL="288000" indent="-288000">
              <a:lnSpc>
                <a:spcPct val="101000"/>
              </a:lnSpc>
              <a:defRPr sz="3000" b="0" i="0"/>
            </a:lvl2pPr>
            <a:lvl3pPr marL="576000" indent="-288000">
              <a:lnSpc>
                <a:spcPct val="101000"/>
              </a:lnSpc>
              <a:defRPr sz="3000" b="0" i="0"/>
            </a:lvl3pPr>
            <a:lvl4pPr marL="576000" indent="0">
              <a:lnSpc>
                <a:spcPct val="101000"/>
              </a:lnSpc>
              <a:buNone/>
              <a:defRPr sz="3000" b="0" i="0"/>
            </a:lvl4pPr>
            <a:lvl5pPr marL="1152000" indent="-288000">
              <a:lnSpc>
                <a:spcPct val="101000"/>
              </a:lnSpc>
              <a:defRPr sz="3000" b="0" i="0"/>
            </a:lvl5pPr>
          </a:lstStyle>
          <a:p>
            <a:pPr lvl="0">
              <a:defRPr/>
            </a:pPr>
            <a:r>
              <a:rPr lang="de-DE"/>
              <a:t>Text</a:t>
            </a:r>
            <a:endParaRPr/>
          </a:p>
          <a:p>
            <a:pPr lvl="1">
              <a:defRPr/>
            </a:pPr>
            <a:r>
              <a:rPr lang="de-DE"/>
              <a:t>Zweiter Text</a:t>
            </a:r>
            <a:endParaRPr lang="de-CH"/>
          </a:p>
          <a:p>
            <a:pPr lvl="2">
              <a:defRPr/>
            </a:pPr>
            <a:r>
              <a:rPr lang="de-DE"/>
              <a:t>Dritter Text</a:t>
            </a: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PhAnim="0" type="twoObj" preserve="1" userDrawn="1">
  <p:cSld name="Titel mit zw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6"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272008"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PhAnim="0" preserve="1" userDrawn="1">
  <p:cSld name="Titel mit zwei Inhalten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93018"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
        <p:nvSpPr>
          <p:cNvPr id="7" name="Inhaltsplatzhalter 2"/>
          <p:cNvSpPr>
            <a:spLocks noGrp="1"/>
          </p:cNvSpPr>
          <p:nvPr>
            <p:ph idx="13" hasCustomPrompt="1"/>
          </p:nvPr>
        </p:nvSpPr>
        <p:spPr bwMode="auto">
          <a:xfrm>
            <a:off x="6270996"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PhAnim="0" preserve="1" userDrawn="1">
  <p:cSld name="Titel mit dr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5"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4246407"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Inhaltsplatzhalter 3"/>
          <p:cNvSpPr>
            <a:spLocks noGrp="1"/>
          </p:cNvSpPr>
          <p:nvPr>
            <p:ph sz="half" idx="13" hasCustomPrompt="1"/>
          </p:nvPr>
        </p:nvSpPr>
        <p:spPr bwMode="auto">
          <a:xfrm>
            <a:off x="8104969"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PhAnim="0" preserve="1" userDrawn="1">
  <p:cSld name="Titel klein">
    <p:spTree>
      <p:nvGrpSpPr>
        <p:cNvPr id="1" name=""/>
        <p:cNvGrpSpPr/>
        <p:nvPr/>
      </p:nvGrpSpPr>
      <p:grpSpPr bwMode="auto">
        <a:xfrm>
          <a:off x="0" y="0"/>
          <a:ext cx="0" cy="0"/>
          <a:chOff x="0" y="0"/>
          <a:chExt cx="0" cy="0"/>
        </a:xfrm>
      </p:grpSpPr>
      <p:sp>
        <p:nvSpPr>
          <p:cNvPr id="7"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PhAnim="0" preserve="1" userDrawn="1">
  <p:cSld name="1_Titel klein">
    <p:spTree>
      <p:nvGrpSpPr>
        <p:cNvPr id="1" name=""/>
        <p:cNvGrpSpPr/>
        <p:nvPr/>
      </p:nvGrpSpPr>
      <p:grpSpPr bwMode="auto">
        <a:xfrm>
          <a:off x="0" y="0"/>
          <a:ext cx="0" cy="0"/>
          <a:chOff x="0" y="0"/>
          <a:chExt cx="0" cy="0"/>
        </a:xfrm>
      </p:grpSpPr>
      <p:sp>
        <p:nvSpPr>
          <p:cNvPr id="7" name="Titel 1"/>
          <p:cNvSpPr>
            <a:spLocks noGrp="1"/>
          </p:cNvSpPr>
          <p:nvPr>
            <p:ph type="title"/>
          </p:nvPr>
        </p:nvSpPr>
        <p:spPr bwMode="auto">
          <a:xfrm>
            <a:off x="384026" y="343709"/>
            <a:ext cx="11370406" cy="828000"/>
          </a:xfrm>
        </p:spPr>
        <p:txBody>
          <a:bodyPr/>
          <a:lstStyle/>
          <a:p>
            <a:pPr>
              <a:defRPr/>
            </a:pPr>
            <a:r>
              <a:rPr lang="en-US"/>
              <a:t>Click to edit Master title style</a:t>
            </a:r>
            <a:endParaRPr lang="de-DE"/>
          </a:p>
        </p:txBody>
      </p:sp>
      <p:graphicFrame>
        <p:nvGraphicFramePr>
          <p:cNvPr id="8" name="Tabelle 7"/>
          <p:cNvGraphicFramePr>
            <a:graphicFrameLocks noGrp="1"/>
          </p:cNvGraphicFramePr>
          <p:nvPr/>
        </p:nvGraphicFramePr>
        <p:xfrm>
          <a:off x="384025" y="1171708"/>
          <a:ext cx="11370404" cy="4514580"/>
        </p:xfrm>
        <a:graphic>
          <a:graphicData uri="http://schemas.openxmlformats.org/drawingml/2006/table">
            <a:tbl>
              <a:tblPr firstRow="1" bandRow="1">
                <a:tableStyleId>{21E4AEA4-8DFA-4A89-87EB-49C32662AFE0}</a:tableStyleId>
              </a:tblPr>
              <a:tblGrid>
                <a:gridCol w="2842601">
                  <a:extLst>
                    <a:ext uri="{9D8B030D-6E8A-4147-A177-3AD203B41FA5}">
                      <a16:colId xmlns:a16="http://schemas.microsoft.com/office/drawing/2014/main" val="20000"/>
                    </a:ext>
                  </a:extLst>
                </a:gridCol>
                <a:gridCol w="2842601">
                  <a:extLst>
                    <a:ext uri="{9D8B030D-6E8A-4147-A177-3AD203B41FA5}">
                      <a16:colId xmlns:a16="http://schemas.microsoft.com/office/drawing/2014/main" val="20001"/>
                    </a:ext>
                  </a:extLst>
                </a:gridCol>
                <a:gridCol w="2842601">
                  <a:extLst>
                    <a:ext uri="{9D8B030D-6E8A-4147-A177-3AD203B41FA5}">
                      <a16:colId xmlns:a16="http://schemas.microsoft.com/office/drawing/2014/main" val="20002"/>
                    </a:ext>
                  </a:extLst>
                </a:gridCol>
                <a:gridCol w="2842601">
                  <a:extLst>
                    <a:ext uri="{9D8B030D-6E8A-4147-A177-3AD203B41FA5}">
                      <a16:colId xmlns:a16="http://schemas.microsoft.com/office/drawing/2014/main" val="20003"/>
                    </a:ext>
                  </a:extLst>
                </a:gridCol>
              </a:tblGrid>
              <a:tr h="752430">
                <a:tc>
                  <a:txBody>
                    <a:bodyPr/>
                    <a:lstStyle/>
                    <a:p>
                      <a:pPr>
                        <a:defRPr/>
                      </a:pPr>
                      <a:r>
                        <a:rPr lang="de-DE"/>
                        <a:t>Titel Tabelle</a:t>
                      </a:r>
                      <a:endParaRPr/>
                    </a:p>
                  </a:txBody>
                  <a:tcPr anchor="ctr"/>
                </a:tc>
                <a:tc>
                  <a:txBody>
                    <a:bodyPr/>
                    <a:lstStyle/>
                    <a:p>
                      <a:pPr>
                        <a:defRPr/>
                      </a:pPr>
                      <a:endParaRPr lang="de-DE"/>
                    </a:p>
                  </a:txBody>
                  <a:tcPr anchor="ctr"/>
                </a:tc>
                <a:tc>
                  <a:txBody>
                    <a:bodyPr/>
                    <a:lstStyle/>
                    <a:p>
                      <a:pPr>
                        <a:defRPr/>
                      </a:pPr>
                      <a:endParaRPr lang="de-DE"/>
                    </a:p>
                  </a:txBody>
                  <a:tcPr anchor="ctr"/>
                </a:tc>
                <a:tc>
                  <a:txBody>
                    <a:bodyPr/>
                    <a:lstStyle/>
                    <a:p>
                      <a:pPr>
                        <a:defRPr/>
                      </a:pPr>
                      <a:endParaRPr lang="de-DE"/>
                    </a:p>
                  </a:txBody>
                  <a:tcPr anchor="ctr"/>
                </a:tc>
                <a:extLst>
                  <a:ext uri="{0D108BD9-81ED-4DB2-BD59-A6C34878D82A}">
                    <a16:rowId xmlns:a16="http://schemas.microsoft.com/office/drawing/2014/main" val="10000"/>
                  </a:ext>
                </a:extLst>
              </a:tr>
              <a:tr h="752430">
                <a:tc>
                  <a:txBody>
                    <a:bodyPr/>
                    <a:lstStyle/>
                    <a:p>
                      <a:pPr>
                        <a:defRPr/>
                      </a:pPr>
                      <a:r>
                        <a:rPr lang="de-DE" sz="1600"/>
                        <a:t>Beispiel Inhalt</a:t>
                      </a:r>
                      <a:endParaRPr/>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1"/>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2"/>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3"/>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4"/>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5"/>
                  </a:ext>
                </a:extLst>
              </a:tr>
            </a:tbl>
          </a:graphicData>
        </a:graphic>
      </p:graphicFrame>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PhAnim="0" preserve="1" userDrawn="1">
  <p:cSld name="Zwei Bilder mit zwei Texten">
    <p:spTree>
      <p:nvGrpSpPr>
        <p:cNvPr id="1" name=""/>
        <p:cNvGrpSpPr/>
        <p:nvPr/>
      </p:nvGrpSpPr>
      <p:grpSpPr bwMode="auto">
        <a:xfrm>
          <a:off x="0" y="0"/>
          <a:ext cx="0" cy="0"/>
          <a:chOff x="0" y="0"/>
          <a:chExt cx="0" cy="0"/>
        </a:xfrm>
      </p:grpSpPr>
      <p:sp>
        <p:nvSpPr>
          <p:cNvPr id="3" name="Inhaltsplatzhalter 2"/>
          <p:cNvSpPr>
            <a:spLocks noGrp="1"/>
          </p:cNvSpPr>
          <p:nvPr>
            <p:ph sz="half" idx="1" hasCustomPrompt="1"/>
          </p:nvPr>
        </p:nvSpPr>
        <p:spPr bwMode="auto">
          <a:xfrm>
            <a:off x="384026" y="3368349"/>
            <a:ext cx="5202000" cy="3013983"/>
          </a:xfrm>
        </p:spPr>
        <p:txBody>
          <a:bodyPr/>
          <a:lstStyle>
            <a:lvl1pPr>
              <a:defRPr sz="2100" b="0" i="0"/>
            </a:lvl1pPr>
            <a:lvl2pPr>
              <a:defRPr sz="2100" b="0" i="0"/>
            </a:lvl2pPr>
            <a:lvl3pPr>
              <a:defRPr sz="2100" b="0" i="0"/>
            </a:lvl3pPr>
            <a:lvl4pPr>
              <a:defRPr sz="2100" b="0" i="0"/>
            </a:lvl4pPr>
            <a:lvl5pPr>
              <a:defRPr sz="21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096000" y="3368349"/>
            <a:ext cx="5202000" cy="3010877"/>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Bildplatzhalter 4"/>
          <p:cNvSpPr>
            <a:spLocks noGrp="1"/>
          </p:cNvSpPr>
          <p:nvPr>
            <p:ph type="pic" sz="quarter" idx="13"/>
          </p:nvPr>
        </p:nvSpPr>
        <p:spPr bwMode="auto">
          <a:xfrm>
            <a:off x="609600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en-US"/>
              <a:t>Click icon to add picture</a:t>
            </a:r>
            <a:endParaRPr lang="de-DE"/>
          </a:p>
        </p:txBody>
      </p:sp>
      <p:sp>
        <p:nvSpPr>
          <p:cNvPr id="11" name="Bildplatzhalter 4"/>
          <p:cNvSpPr>
            <a:spLocks noGrp="1"/>
          </p:cNvSpPr>
          <p:nvPr>
            <p:ph type="pic" sz="quarter" idx="14"/>
          </p:nvPr>
        </p:nvSpPr>
        <p:spPr bwMode="auto">
          <a:xfrm>
            <a:off x="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en-US"/>
              <a:t>Click icon to add picture</a:t>
            </a:r>
            <a:endParaRPr lang="de-D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PhAnim="0" preserve="1" userDrawn="1">
  <p:cSld name="Titel und Text mit Bild gross">
    <p:spTree>
      <p:nvGrpSpPr>
        <p:cNvPr id="1" name=""/>
        <p:cNvGrpSpPr/>
        <p:nvPr/>
      </p:nvGrpSpPr>
      <p:grpSpPr bwMode="auto">
        <a:xfrm>
          <a:off x="0" y="0"/>
          <a:ext cx="0" cy="0"/>
          <a:chOff x="0" y="0"/>
          <a:chExt cx="0" cy="0"/>
        </a:xfrm>
      </p:grpSpPr>
      <p:sp>
        <p:nvSpPr>
          <p:cNvPr id="8" name="Bildplatzhalter 4"/>
          <p:cNvSpPr>
            <a:spLocks noGrp="1"/>
          </p:cNvSpPr>
          <p:nvPr>
            <p:ph type="pic" sz="quarter" idx="13"/>
          </p:nvPr>
        </p:nvSpPr>
        <p:spPr bwMode="auto">
          <a:xfrm>
            <a:off x="4790208" y="0"/>
            <a:ext cx="7401791"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en-US"/>
              <a:t>Click icon to add picture</a:t>
            </a:r>
            <a:endParaRPr lang="de-DE"/>
          </a:p>
        </p:txBody>
      </p:sp>
      <p:sp>
        <p:nvSpPr>
          <p:cNvPr id="2" name="Titel 1"/>
          <p:cNvSpPr>
            <a:spLocks noGrp="1"/>
          </p:cNvSpPr>
          <p:nvPr>
            <p:ph type="title" hasCustomPrompt="1"/>
          </p:nvPr>
        </p:nvSpPr>
        <p:spPr bwMode="auto">
          <a:xfrm>
            <a:off x="384026" y="343709"/>
            <a:ext cx="4057200" cy="828000"/>
          </a:xfrm>
        </p:spPr>
        <p:txBody>
          <a:bodyPr/>
          <a:lstStyle>
            <a:lvl1pPr>
              <a:defRPr b="1" i="0">
                <a:latin typeface="Calibri"/>
                <a:cs typeface="Calibri"/>
              </a:defRPr>
            </a:lvl1pPr>
          </a:lstStyle>
          <a:p>
            <a:pPr>
              <a:defRPr/>
            </a:pPr>
            <a:r>
              <a:rPr lang="de-CH"/>
              <a:t>Titel hinzufügen</a:t>
            </a:r>
            <a:endParaRPr/>
          </a:p>
        </p:txBody>
      </p:sp>
      <p:sp>
        <p:nvSpPr>
          <p:cNvPr id="3" name="Inhaltsplatzhalter 2"/>
          <p:cNvSpPr>
            <a:spLocks noGrp="1"/>
          </p:cNvSpPr>
          <p:nvPr>
            <p:ph sz="half" idx="1" hasCustomPrompt="1"/>
          </p:nvPr>
        </p:nvSpPr>
        <p:spPr bwMode="auto">
          <a:xfrm>
            <a:off x="384026" y="1948444"/>
            <a:ext cx="40572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5"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ea typeface="Roboto"/>
              </a:rPr>
              <a:t>‹#›</a:t>
            </a:fld>
            <a:endParaRPr lang="de-CH" sz="800">
              <a:ea typeface="Roboto"/>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itat mit Bild">
    <p:bg>
      <p:bgPr>
        <a:solidFill>
          <a:schemeClr val="accent2"/>
        </a:solidFill>
        <a:effectLst/>
      </p:bgPr>
    </p:bg>
    <p:spTree>
      <p:nvGrpSpPr>
        <p:cNvPr id="1" name=""/>
        <p:cNvGrpSpPr/>
        <p:nvPr/>
      </p:nvGrpSpPr>
      <p:grpSpPr bwMode="auto">
        <a:xfrm>
          <a:off x="0" y="0"/>
          <a:ext cx="0" cy="0"/>
          <a:chOff x="0" y="0"/>
          <a:chExt cx="0" cy="0"/>
        </a:xfrm>
      </p:grpSpPr>
      <p:sp>
        <p:nvSpPr>
          <p:cNvPr id="5" name="Bildplatzhalter 4"/>
          <p:cNvSpPr>
            <a:spLocks noGrp="1"/>
          </p:cNvSpPr>
          <p:nvPr>
            <p:ph type="pic" sz="quarter" idx="13"/>
          </p:nvPr>
        </p:nvSpPr>
        <p:spPr bwMode="auto">
          <a:xfrm>
            <a:off x="6097200" y="0"/>
            <a:ext cx="60948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en-US"/>
              <a:t>Click icon to add picture</a:t>
            </a:r>
            <a:endParaRPr lang="de-CH"/>
          </a:p>
        </p:txBody>
      </p:sp>
      <p:sp>
        <p:nvSpPr>
          <p:cNvPr id="2" name="Inhaltsplatzhalter 3"/>
          <p:cNvSpPr>
            <a:spLocks noGrp="1"/>
          </p:cNvSpPr>
          <p:nvPr>
            <p:ph sz="half" idx="2" hasCustomPrompt="1"/>
          </p:nvPr>
        </p:nvSpPr>
        <p:spPr bwMode="auto">
          <a:xfrm>
            <a:off x="381582" y="1948444"/>
            <a:ext cx="4860236" cy="4430002"/>
          </a:xfrm>
        </p:spPr>
        <p:txBody>
          <a:bodyPr anchor="t"/>
          <a:lstStyle>
            <a:lvl1pPr algn="l">
              <a:lnSpc>
                <a:spcPct val="101000"/>
              </a:lnSpc>
              <a:spcAft>
                <a:spcPts val="1800"/>
              </a:spcAft>
              <a:defRPr sz="3000" b="1" i="0">
                <a:solidFill>
                  <a:schemeClr val="tx1"/>
                </a:solidFill>
                <a:latin typeface="Calibri"/>
                <a:cs typeface="Calibri"/>
              </a:defRPr>
            </a:lvl1pPr>
            <a:lvl2pPr marL="0" indent="0" algn="l">
              <a:lnSpc>
                <a:spcPct val="101000"/>
              </a:lnSpc>
              <a:buFontTx/>
              <a:buNone/>
              <a:defRPr sz="1600" b="0" i="0">
                <a:solidFill>
                  <a:schemeClr val="tx1"/>
                </a:solidFill>
              </a:defRPr>
            </a:lvl2pPr>
            <a:lvl3pPr algn="l">
              <a:lnSpc>
                <a:spcPct val="101000"/>
              </a:lnSpc>
              <a:defRPr sz="2800" i="1">
                <a:solidFill>
                  <a:schemeClr val="bg1"/>
                </a:solidFill>
              </a:defRPr>
            </a:lvl3pPr>
            <a:lvl4pPr algn="l">
              <a:lnSpc>
                <a:spcPct val="101000"/>
              </a:lnSpc>
              <a:defRPr sz="2800" i="1">
                <a:solidFill>
                  <a:schemeClr val="bg1"/>
                </a:solidFill>
              </a:defRPr>
            </a:lvl4pPr>
            <a:lvl5pPr algn="l">
              <a:lnSpc>
                <a:spcPct val="101000"/>
              </a:lnSpc>
              <a:defRPr sz="2800" i="1">
                <a:solidFill>
                  <a:schemeClr val="bg1"/>
                </a:solidFill>
              </a:defRPr>
            </a:lvl5pPr>
          </a:lstStyle>
          <a:p>
            <a:pPr lvl="0">
              <a:defRPr/>
            </a:pPr>
            <a:r>
              <a:rPr lang="de-CH"/>
              <a:t>«Quote»</a:t>
            </a:r>
            <a:endParaRPr/>
          </a:p>
          <a:p>
            <a:pPr lvl="1">
              <a:defRPr/>
            </a:pPr>
            <a:r>
              <a:rPr lang="de-CH"/>
              <a:t>Vorname Name</a:t>
            </a:r>
            <a:endParaRPr/>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ahl und Text Hellgrün">
    <p:bg>
      <p:bgPr>
        <a:solidFill>
          <a:schemeClr val="accent2"/>
        </a:solidFill>
        <a:effectLst/>
      </p:bgPr>
    </p:bg>
    <p:spTree>
      <p:nvGrpSpPr>
        <p:cNvPr id="1" name=""/>
        <p:cNvGrpSpPr/>
        <p:nvPr/>
      </p:nvGrpSpPr>
      <p:grpSpPr bwMode="auto">
        <a:xfrm>
          <a:off x="0" y="0"/>
          <a:ext cx="0" cy="0"/>
          <a:chOff x="0" y="0"/>
          <a:chExt cx="0" cy="0"/>
        </a:xfrm>
      </p:grpSpPr>
      <p:sp>
        <p:nvSpPr>
          <p:cNvPr id="10" name="Titel 1"/>
          <p:cNvSpPr>
            <a:spLocks noGrp="1"/>
          </p:cNvSpPr>
          <p:nvPr>
            <p:ph type="ctrTitle" hasCustomPrompt="1"/>
          </p:nvPr>
        </p:nvSpPr>
        <p:spPr bwMode="auto">
          <a:xfrm>
            <a:off x="389202" y="1948444"/>
            <a:ext cx="4159461" cy="1283394"/>
          </a:xfrm>
        </p:spPr>
        <p:txBody>
          <a:bodyPr anchor="t"/>
          <a:lstStyle>
            <a:lvl1pPr algn="l">
              <a:lnSpc>
                <a:spcPct val="83000"/>
              </a:lnSpc>
              <a:defRPr sz="10500" b="0" i="0" spc="-180">
                <a:solidFill>
                  <a:schemeClr val="tx1"/>
                </a:solidFill>
              </a:defRPr>
            </a:lvl1pPr>
          </a:lstStyle>
          <a:p>
            <a:pPr>
              <a:defRPr/>
            </a:pPr>
            <a:r>
              <a:rPr lang="de-CH"/>
              <a:t>0000</a:t>
            </a:r>
            <a:endParaRPr/>
          </a:p>
        </p:txBody>
      </p:sp>
      <p:sp>
        <p:nvSpPr>
          <p:cNvPr id="4" name="Inhaltsplatzhalter 3"/>
          <p:cNvSpPr>
            <a:spLocks noGrp="1"/>
          </p:cNvSpPr>
          <p:nvPr>
            <p:ph sz="half" idx="2" hasCustomPrompt="1"/>
          </p:nvPr>
        </p:nvSpPr>
        <p:spPr bwMode="auto">
          <a:xfrm>
            <a:off x="5222187" y="2024646"/>
            <a:ext cx="5598348" cy="3068550"/>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3"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showMasterPhAnim="0" userDrawn="1">
  <p:cSld name="1_Leer_1">
    <p:spTree>
      <p:nvGrpSpPr>
        <p:cNvPr id="1" name=""/>
        <p:cNvGrpSpPr/>
        <p:nvPr/>
      </p:nvGrpSpPr>
      <p:grpSpPr bwMode="auto">
        <a:xfrm>
          <a:off x="0" y="0"/>
          <a:ext cx="0" cy="0"/>
          <a:chOff x="0" y="0"/>
          <a:chExt cx="0" cy="0"/>
        </a:xfrm>
      </p:grpSpPr>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showMasterPhAnim="0" userDrawn="1">
  <p:cSld name="1_Leer_2">
    <p:spTree>
      <p:nvGrpSpPr>
        <p:cNvPr id="1" name=""/>
        <p:cNvGrpSpPr/>
        <p:nvPr/>
      </p:nvGrpSpPr>
      <p:grpSpPr bwMode="auto">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showMasterPhAnim="0" userDrawn="1">
  <p:cSld name="1_Leer_4">
    <p:spTree>
      <p:nvGrpSpPr>
        <p:cNvPr id="1" name=""/>
        <p:cNvGrpSpPr/>
        <p:nvPr/>
      </p:nvGrpSpPr>
      <p:grpSpPr bwMode="auto">
        <a:xfrm>
          <a:off x="0" y="0"/>
          <a:ext cx="0" cy="0"/>
          <a:chOff x="0" y="0"/>
          <a:chExt cx="0" cy="0"/>
        </a:xfrm>
      </p:grpSpPr>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Leer_1">
    <p:spTree>
      <p:nvGrpSpPr>
        <p:cNvPr id="1" name=""/>
        <p:cNvGrpSpPr/>
        <p:nvPr/>
      </p:nvGrpSpPr>
      <p:grpSpPr bwMode="auto">
        <a:xfrm>
          <a:off x="0" y="0"/>
          <a:ext cx="0" cy="0"/>
          <a:chOff x="0" y="0"/>
          <a:chExt cx="0" cy="0"/>
        </a:xfrm>
      </p:grpSpPr>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Leer_2">
    <p:spTree>
      <p:nvGrpSpPr>
        <p:cNvPr id="1" name=""/>
        <p:cNvGrpSpPr/>
        <p:nvPr/>
      </p:nvGrpSpPr>
      <p:grpSpPr bwMode="auto">
        <a:xfrm>
          <a:off x="0" y="0"/>
          <a:ext cx="0" cy="0"/>
          <a:chOff x="0" y="0"/>
          <a:chExt cx="0" cy="0"/>
        </a:xfrm>
      </p:grpSpPr>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Leer_4">
    <p:spTree>
      <p:nvGrpSpPr>
        <p:cNvPr id="1" name=""/>
        <p:cNvGrpSpPr/>
        <p:nvPr/>
      </p:nvGrpSpPr>
      <p:grpSpPr bwMode="auto">
        <a:xfrm>
          <a:off x="0" y="0"/>
          <a:ext cx="0" cy="0"/>
          <a:chOff x="0" y="0"/>
          <a:chExt cx="0" cy="0"/>
        </a:xfrm>
      </p:grpSpPr>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53588" y="1529346"/>
            <a:ext cx="11370406" cy="4849882"/>
          </a:xfrm>
        </p:spPr>
        <p:txBody>
          <a:bodyPr/>
          <a:lstStyle>
            <a:lvl1pPr>
              <a:defRPr b="0" i="0"/>
            </a:lvl1pPr>
            <a:lvl2pPr>
              <a:defRPr b="0" i="0"/>
            </a:lvl2pPr>
            <a:lvl3pPr>
              <a:defRPr b="0" i="0"/>
            </a:lvl3pPr>
            <a:lvl4pPr>
              <a:defRPr b="0" i="0"/>
            </a:lvl4pPr>
            <a:lvl5pPr marL="594000" indent="0">
              <a:buNone/>
              <a:defRPr b="0" i="0"/>
            </a:lvl5pPr>
          </a:lstStyle>
          <a:p>
            <a:pPr lvl="0">
              <a:defRPr/>
            </a:pPr>
            <a:r>
              <a:rPr lang="de-DE"/>
              <a:t>Text</a:t>
            </a:r>
            <a:endParaRPr/>
          </a:p>
          <a:p>
            <a:pPr lvl="1">
              <a:defRPr/>
            </a:pPr>
            <a:r>
              <a:rPr lang="de-CH"/>
              <a:t>Zweiter Text</a:t>
            </a:r>
          </a:p>
          <a:p>
            <a:pPr lvl="2">
              <a:defRPr/>
            </a:pPr>
            <a:r>
              <a:rPr lang="de-DE"/>
              <a:t>Dritter Text</a:t>
            </a:r>
            <a:endParaRPr/>
          </a:p>
          <a:p>
            <a:pPr lvl="3">
              <a:defRPr/>
            </a:pPr>
            <a:r>
              <a:rPr lang="de-DE"/>
              <a:t>Vierter Text</a:t>
            </a:r>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PhAnim="0" userDrawn="1">
  <p:cSld name="Titel klein">
    <p:spTree>
      <p:nvGrpSpPr>
        <p:cNvPr id="1" name=""/>
        <p:cNvGrpSpPr/>
        <p:nvPr/>
      </p:nvGrpSpPr>
      <p:grpSpPr bwMode="auto">
        <a:xfrm>
          <a:off x="0" y="0"/>
          <a:ext cx="0" cy="0"/>
          <a:chOff x="0" y="0"/>
          <a:chExt cx="0" cy="0"/>
        </a:xfrm>
      </p:grpSpPr>
      <p:sp>
        <p:nvSpPr>
          <p:cNvPr id="7"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PhAnim="0" userDrawn="1">
  <p:cSld name="Titel mit zwei Inhalten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93018"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
        <p:nvSpPr>
          <p:cNvPr id="7" name="Inhaltsplatzhalter 2"/>
          <p:cNvSpPr>
            <a:spLocks noGrp="1"/>
          </p:cNvSpPr>
          <p:nvPr>
            <p:ph idx="13" hasCustomPrompt="1"/>
          </p:nvPr>
        </p:nvSpPr>
        <p:spPr bwMode="auto">
          <a:xfrm>
            <a:off x="6270996"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showMasterPhAnim="0" userDrawn="1">
  <p:cSld name="Zwischentitel Hellgrün">
    <p:bg>
      <p:bgPr>
        <a:solidFill>
          <a:srgbClr val="85A04A"/>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PhAnim="0" userDrawn="1">
  <p:cSld name="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3000" b="1" i="0">
                <a:latin typeface="Calibri"/>
                <a:cs typeface="Calibri"/>
              </a:defRPr>
            </a:lvl1pPr>
          </a:lstStyle>
          <a:p>
            <a:pPr>
              <a:defRPr/>
            </a:pPr>
            <a:r>
              <a:rPr lang="de-CH"/>
              <a:t>Titel</a:t>
            </a:r>
            <a:endParaRPr/>
          </a:p>
        </p:txBody>
      </p:sp>
      <p:sp>
        <p:nvSpPr>
          <p:cNvPr id="11" name="Textplatzhalter 9"/>
          <p:cNvSpPr>
            <a:spLocks noGrp="1"/>
          </p:cNvSpPr>
          <p:nvPr>
            <p:ph type="body" sz="quarter" idx="13" hasCustomPrompt="1"/>
          </p:nvPr>
        </p:nvSpPr>
        <p:spPr bwMode="auto">
          <a:xfrm>
            <a:off x="1343607" y="1948444"/>
            <a:ext cx="9872973" cy="3108746"/>
          </a:xfrm>
        </p:spPr>
        <p:txBody>
          <a:bodyPr numCol="2"/>
          <a:lstStyle>
            <a:lvl1pPr marL="514350" indent="-514350">
              <a:lnSpc>
                <a:spcPct val="119000"/>
              </a:lnSpc>
              <a:buAutoNum type="arabicPlain"/>
              <a:defRPr sz="3000" b="0" i="0"/>
            </a:lvl1pPr>
            <a:lvl2pPr>
              <a:defRPr sz="2800"/>
            </a:lvl2pPr>
            <a:lvl3pPr>
              <a:defRPr sz="2800"/>
            </a:lvl3pPr>
            <a:lvl4pPr>
              <a:defRPr sz="2800"/>
            </a:lvl4pPr>
            <a:lvl5pPr>
              <a:defRPr sz="2800"/>
            </a:lvl5pPr>
          </a:lstStyle>
          <a:p>
            <a:pPr lvl="0">
              <a:defRPr/>
            </a:pPr>
            <a:r>
              <a:rPr lang="de-DE"/>
              <a:t>Aufzählung</a:t>
            </a:r>
            <a:endParaRPr/>
          </a:p>
          <a:p>
            <a:pPr lvl="0">
              <a:defRPr/>
            </a:pPr>
            <a:endParaRPr lang="de-D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Leer_1">
    <p:spTree>
      <p:nvGrpSpPr>
        <p:cNvPr id="1" name=""/>
        <p:cNvGrpSpPr/>
        <p:nvPr/>
      </p:nvGrpSpPr>
      <p:grpSpPr bwMode="auto">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Leer_2">
    <p:spTree>
      <p:nvGrpSpPr>
        <p:cNvPr id="1" name=""/>
        <p:cNvGrpSpPr/>
        <p:nvPr/>
      </p:nvGrpSpPr>
      <p:grpSpPr bwMode="auto">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Leer_4">
    <p:spTree>
      <p:nvGrpSpPr>
        <p:cNvPr id="1" name=""/>
        <p:cNvGrpSpPr/>
        <p:nvPr/>
      </p:nvGrpSpPr>
      <p:grpSpPr bwMode="auto">
        <a:xfrm>
          <a:off x="0" y="0"/>
          <a:ext cx="0" cy="0"/>
          <a:chOff x="0" y="0"/>
          <a:chExt cx="0" cy="0"/>
        </a:xfrm>
      </p:grpSpPr>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53588" y="1529346"/>
            <a:ext cx="11370406" cy="4849882"/>
          </a:xfrm>
        </p:spPr>
        <p:txBody>
          <a:bodyPr/>
          <a:lstStyle>
            <a:lvl1pPr>
              <a:defRPr b="0" i="0"/>
            </a:lvl1pPr>
            <a:lvl2pPr>
              <a:defRPr b="0" i="0"/>
            </a:lvl2pPr>
            <a:lvl3pPr>
              <a:defRPr b="0" i="0"/>
            </a:lvl3pPr>
            <a:lvl4pPr>
              <a:defRPr b="0" i="0"/>
            </a:lvl4pPr>
            <a:lvl5pPr marL="594000" indent="0">
              <a:buNone/>
              <a:defRPr b="0" i="0"/>
            </a:lvl5pPr>
          </a:lstStyle>
          <a:p>
            <a:pPr lvl="0">
              <a:defRPr/>
            </a:pPr>
            <a:r>
              <a:rPr lang="de-DE"/>
              <a:t>Text</a:t>
            </a:r>
            <a:endParaRPr/>
          </a:p>
          <a:p>
            <a:pPr lvl="1">
              <a:defRPr/>
            </a:pPr>
            <a:r>
              <a:rPr lang="de-CH"/>
              <a:t>Zweiter Text</a:t>
            </a:r>
          </a:p>
          <a:p>
            <a:pPr lvl="2">
              <a:defRPr/>
            </a:pPr>
            <a:r>
              <a:rPr lang="de-DE"/>
              <a:t>Dritter Text</a:t>
            </a:r>
            <a:endParaRPr/>
          </a:p>
          <a:p>
            <a:pPr lvl="3">
              <a:defRPr/>
            </a:pPr>
            <a:r>
              <a:rPr lang="de-DE"/>
              <a:t>Vierter Text</a:t>
            </a:r>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PhAnim="0" userDrawn="1">
  <p:cSld name="Titel klein">
    <p:spTree>
      <p:nvGrpSpPr>
        <p:cNvPr id="1" name=""/>
        <p:cNvGrpSpPr/>
        <p:nvPr/>
      </p:nvGrpSpPr>
      <p:grpSpPr bwMode="auto">
        <a:xfrm>
          <a:off x="0" y="0"/>
          <a:ext cx="0" cy="0"/>
          <a:chOff x="0" y="0"/>
          <a:chExt cx="0" cy="0"/>
        </a:xfrm>
      </p:grpSpPr>
      <p:sp>
        <p:nvSpPr>
          <p:cNvPr id="7"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PhAnim="0" userDrawn="1">
  <p:cSld name="Titel mit zwei Inhalten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93018"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
        <p:nvSpPr>
          <p:cNvPr id="7" name="Inhaltsplatzhalter 2"/>
          <p:cNvSpPr>
            <a:spLocks noGrp="1"/>
          </p:cNvSpPr>
          <p:nvPr>
            <p:ph idx="13" hasCustomPrompt="1"/>
          </p:nvPr>
        </p:nvSpPr>
        <p:spPr bwMode="auto">
          <a:xfrm>
            <a:off x="6270996"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showMasterPhAnim="0" userDrawn="1">
  <p:cSld name="Zwischentitel Hellgrün">
    <p:bg>
      <p:bgPr>
        <a:solidFill>
          <a:srgbClr val="85A04A"/>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PhAnim="0" userDrawn="1">
  <p:cSld name="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3000" b="1" i="0">
                <a:latin typeface="Calibri"/>
                <a:cs typeface="Calibri"/>
              </a:defRPr>
            </a:lvl1pPr>
          </a:lstStyle>
          <a:p>
            <a:pPr>
              <a:defRPr/>
            </a:pPr>
            <a:r>
              <a:rPr lang="de-CH"/>
              <a:t>Titel</a:t>
            </a:r>
            <a:endParaRPr/>
          </a:p>
        </p:txBody>
      </p:sp>
      <p:sp>
        <p:nvSpPr>
          <p:cNvPr id="11" name="Textplatzhalter 9"/>
          <p:cNvSpPr>
            <a:spLocks noGrp="1"/>
          </p:cNvSpPr>
          <p:nvPr>
            <p:ph type="body" sz="quarter" idx="13" hasCustomPrompt="1"/>
          </p:nvPr>
        </p:nvSpPr>
        <p:spPr bwMode="auto">
          <a:xfrm>
            <a:off x="1343607" y="1948444"/>
            <a:ext cx="9872973" cy="3108746"/>
          </a:xfrm>
        </p:spPr>
        <p:txBody>
          <a:bodyPr numCol="2"/>
          <a:lstStyle>
            <a:lvl1pPr marL="514350" indent="-514350">
              <a:lnSpc>
                <a:spcPct val="119000"/>
              </a:lnSpc>
              <a:buAutoNum type="arabicPlain"/>
              <a:defRPr sz="3000" b="0" i="0"/>
            </a:lvl1pPr>
            <a:lvl2pPr>
              <a:defRPr sz="2800"/>
            </a:lvl2pPr>
            <a:lvl3pPr>
              <a:defRPr sz="2800"/>
            </a:lvl3pPr>
            <a:lvl4pPr>
              <a:defRPr sz="2800"/>
            </a:lvl4pPr>
            <a:lvl5pPr>
              <a:defRPr sz="2800"/>
            </a:lvl5pPr>
          </a:lstStyle>
          <a:p>
            <a:pPr lvl="0">
              <a:defRPr/>
            </a:pPr>
            <a:r>
              <a:rPr lang="de-DE"/>
              <a:t>Aufzählung</a:t>
            </a:r>
            <a:endParaRPr/>
          </a:p>
          <a:p>
            <a:pPr lvl="0">
              <a:defRPr/>
            </a:pPr>
            <a:endParaRPr lang="de-D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PhAnim="0" preserve="1" userDrawn="1">
  <p:cSld name="Titelfolie mit Bild">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0" y="0"/>
            <a:ext cx="121932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r>
              <a:rPr lang="en-US" dirty="0"/>
              <a:t>Click icon to add picture</a:t>
            </a:r>
            <a:endParaRPr lang="de-CH" dirty="0"/>
          </a:p>
        </p:txBody>
      </p:sp>
      <p:sp>
        <p:nvSpPr>
          <p:cNvPr id="6" name="Untertitel 2"/>
          <p:cNvSpPr>
            <a:spLocks noGrp="1"/>
          </p:cNvSpPr>
          <p:nvPr>
            <p:ph type="subTitle" idx="1" hasCustomPrompt="1"/>
          </p:nvPr>
        </p:nvSpPr>
        <p:spPr bwMode="auto">
          <a:xfrm>
            <a:off x="409575" y="800707"/>
            <a:ext cx="11372850" cy="5256000"/>
          </a:xfrm>
        </p:spPr>
        <p:txBody>
          <a:bodyPr anchor="ctr"/>
          <a:lstStyle>
            <a:lvl1pPr marL="0" indent="0" algn="l">
              <a:lnSpc>
                <a:spcPct val="83000"/>
              </a:lnSpc>
              <a:spcAft>
                <a:spcPts val="1800"/>
              </a:spcAft>
              <a:buNone/>
              <a:defRPr sz="8400" b="1" i="0" spc="-180">
                <a:solidFill>
                  <a:schemeClr val="bg1"/>
                </a:solidFill>
                <a:latin typeface="Calibri"/>
                <a:cs typeface="Calibri"/>
              </a:defRPr>
            </a:lvl1pPr>
            <a:lvl2pPr marL="0" indent="0" algn="l">
              <a:buNone/>
              <a:defRPr sz="1200" b="0" i="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3"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PhAnim="0" preserve="1" userDrawn="1">
  <p:cSld name="Titelfolie Bild link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1" y="0"/>
            <a:ext cx="5987985"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en-US"/>
              <a:t>Click icon to add picture</a:t>
            </a:r>
            <a:endParaRPr lang="de-DE"/>
          </a:p>
        </p:txBody>
      </p:sp>
      <p:sp>
        <p:nvSpPr>
          <p:cNvPr id="8" name="Untertitel 2"/>
          <p:cNvSpPr>
            <a:spLocks noGrp="1"/>
          </p:cNvSpPr>
          <p:nvPr>
            <p:ph type="subTitle" idx="1" hasCustomPrompt="1"/>
          </p:nvPr>
        </p:nvSpPr>
        <p:spPr bwMode="auto">
          <a:xfrm>
            <a:off x="6397560" y="620689"/>
            <a:ext cx="5414995" cy="5401296"/>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6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3"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6"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mit Bild recht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6096000" y="0"/>
            <a:ext cx="60960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en-US"/>
              <a:t>Click icon to add picture</a:t>
            </a:r>
            <a:endParaRPr lang="de-CH"/>
          </a:p>
        </p:txBody>
      </p:sp>
      <p:sp>
        <p:nvSpPr>
          <p:cNvPr id="6" name="Untertitel 2"/>
          <p:cNvSpPr>
            <a:spLocks noGrp="1"/>
          </p:cNvSpPr>
          <p:nvPr>
            <p:ph type="subTitle" idx="1" hasCustomPrompt="1"/>
          </p:nvPr>
        </p:nvSpPr>
        <p:spPr bwMode="auto">
          <a:xfrm>
            <a:off x="399280" y="1239101"/>
            <a:ext cx="4844523" cy="4379797"/>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2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Hellgrün">
    <p:bg>
      <p:bgPr>
        <a:solidFill>
          <a:schemeClr val="accent2"/>
        </a:solidFill>
        <a:effectLst/>
      </p:bgPr>
    </p:bg>
    <p:spTree>
      <p:nvGrpSpPr>
        <p:cNvPr id="1" name=""/>
        <p:cNvGrpSpPr/>
        <p:nvPr/>
      </p:nvGrpSpPr>
      <p:grpSpPr bwMode="auto">
        <a:xfrm>
          <a:off x="0" y="0"/>
          <a:ext cx="0" cy="0"/>
          <a:chOff x="0" y="0"/>
          <a:chExt cx="0" cy="0"/>
        </a:xfrm>
      </p:grpSpPr>
      <p:sp>
        <p:nvSpPr>
          <p:cNvPr id="3" name="Untertitel 2"/>
          <p:cNvSpPr>
            <a:spLocks noGrp="1"/>
          </p:cNvSpPr>
          <p:nvPr>
            <p:ph type="subTitle" idx="1" hasCustomPrompt="1"/>
          </p:nvPr>
        </p:nvSpPr>
        <p:spPr bwMode="auto">
          <a:xfrm>
            <a:off x="445828" y="865566"/>
            <a:ext cx="11300343" cy="5126866"/>
          </a:xfrm>
        </p:spPr>
        <p:txBody>
          <a:bodyPr anchor="ctr"/>
          <a:lstStyle>
            <a:lvl1pPr marL="0" indent="0" algn="l">
              <a:lnSpc>
                <a:spcPct val="83000"/>
              </a:lnSpc>
              <a:spcAft>
                <a:spcPts val="4000"/>
              </a:spcAft>
              <a:buNone/>
              <a:defRPr sz="10500" b="1" i="0" spc="-180">
                <a:solidFill>
                  <a:schemeClr val="tx1"/>
                </a:solidFill>
                <a:latin typeface="Calibri"/>
                <a:cs typeface="Calibri"/>
              </a:defRPr>
            </a:lvl1pPr>
            <a:lvl2pPr marL="0" indent="0" algn="l">
              <a:buNone/>
              <a:defRPr sz="1200" b="0" i="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 Titel</a:t>
            </a:r>
            <a:endParaRPr/>
          </a:p>
        </p:txBody>
      </p:sp>
      <p:sp>
        <p:nvSpPr>
          <p:cNvPr id="5"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PhAnim="0" preserve="1" userDrawn="1">
  <p:cSld name="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3000" b="1" i="0">
                <a:latin typeface="Calibri"/>
                <a:cs typeface="Calibri"/>
              </a:defRPr>
            </a:lvl1pPr>
          </a:lstStyle>
          <a:p>
            <a:pPr>
              <a:defRPr/>
            </a:pPr>
            <a:r>
              <a:rPr lang="de-CH"/>
              <a:t>Titel</a:t>
            </a:r>
            <a:endParaRPr/>
          </a:p>
        </p:txBody>
      </p:sp>
      <p:sp>
        <p:nvSpPr>
          <p:cNvPr id="11" name="Textplatzhalter 9"/>
          <p:cNvSpPr>
            <a:spLocks noGrp="1"/>
          </p:cNvSpPr>
          <p:nvPr>
            <p:ph type="body" sz="quarter" idx="13" hasCustomPrompt="1"/>
          </p:nvPr>
        </p:nvSpPr>
        <p:spPr bwMode="auto">
          <a:xfrm>
            <a:off x="1343607" y="1948444"/>
            <a:ext cx="9872973" cy="3108746"/>
          </a:xfrm>
        </p:spPr>
        <p:txBody>
          <a:bodyPr numCol="2"/>
          <a:lstStyle>
            <a:lvl1pPr marL="514350" indent="-514350">
              <a:lnSpc>
                <a:spcPct val="119000"/>
              </a:lnSpc>
              <a:buAutoNum type="arabicPlain"/>
              <a:defRPr sz="3000" b="0" i="0"/>
            </a:lvl1pPr>
            <a:lvl2pPr>
              <a:defRPr sz="2800"/>
            </a:lvl2pPr>
            <a:lvl3pPr>
              <a:defRPr sz="2800"/>
            </a:lvl3pPr>
            <a:lvl4pPr>
              <a:defRPr sz="2800"/>
            </a:lvl4pPr>
            <a:lvl5pPr>
              <a:defRPr sz="2800"/>
            </a:lvl5pPr>
          </a:lstStyle>
          <a:p>
            <a:pPr lvl="0">
              <a:defRPr/>
            </a:pPr>
            <a:r>
              <a:rPr lang="de-DE"/>
              <a:t>Aufzählung</a:t>
            </a:r>
            <a:endParaRPr/>
          </a:p>
          <a:p>
            <a:pPr lvl="0">
              <a:defRPr/>
            </a:pPr>
            <a:endParaRPr lang="de-DE"/>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Hellgrün">
    <p:bg>
      <p:bgPr>
        <a:solidFill>
          <a:srgbClr val="85A04A"/>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Dunkelgrün">
    <p:bg>
      <p:bgPr>
        <a:solidFill>
          <a:srgbClr val="516731"/>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bg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2"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mit Bild">
    <p:spTree>
      <p:nvGrpSpPr>
        <p:cNvPr id="1" name=""/>
        <p:cNvGrpSpPr/>
        <p:nvPr/>
      </p:nvGrpSpPr>
      <p:grpSpPr bwMode="auto">
        <a:xfrm>
          <a:off x="0" y="0"/>
          <a:ext cx="0" cy="0"/>
          <a:chOff x="0" y="0"/>
          <a:chExt cx="0" cy="0"/>
        </a:xfrm>
      </p:grpSpPr>
      <p:sp>
        <p:nvSpPr>
          <p:cNvPr id="4" name="Bildplatzhalter 4"/>
          <p:cNvSpPr>
            <a:spLocks noGrp="1"/>
          </p:cNvSpPr>
          <p:nvPr>
            <p:ph type="pic" sz="quarter" idx="13"/>
          </p:nvPr>
        </p:nvSpPr>
        <p:spPr bwMode="auto">
          <a:xfrm>
            <a:off x="0" y="0"/>
            <a:ext cx="121920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r>
              <a:rPr lang="en-US" dirty="0"/>
              <a:t>Click icon to add picture</a:t>
            </a:r>
            <a:endParaRPr lang="de-CH" dirty="0"/>
          </a:p>
        </p:txBody>
      </p:sp>
      <p:sp>
        <p:nvSpPr>
          <p:cNvPr id="7"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8"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53588" y="1529346"/>
            <a:ext cx="11370406" cy="4849882"/>
          </a:xfrm>
        </p:spPr>
        <p:txBody>
          <a:bodyPr/>
          <a:lstStyle>
            <a:lvl1pPr>
              <a:defRPr b="0" i="0"/>
            </a:lvl1pPr>
            <a:lvl2pPr>
              <a:defRPr b="0" i="0"/>
            </a:lvl2pPr>
            <a:lvl3pPr>
              <a:defRPr b="0" i="0"/>
            </a:lvl3pPr>
            <a:lvl4pPr>
              <a:defRPr b="0" i="0"/>
            </a:lvl4pPr>
            <a:lvl5pPr marL="594000" indent="0">
              <a:buNone/>
              <a:defRPr b="0" i="0"/>
            </a:lvl5pPr>
          </a:lstStyle>
          <a:p>
            <a:pPr lvl="0">
              <a:defRPr/>
            </a:pPr>
            <a:r>
              <a:rPr lang="de-DE"/>
              <a:t>Text</a:t>
            </a:r>
            <a:endParaRPr/>
          </a:p>
          <a:p>
            <a:pPr lvl="1">
              <a:defRPr/>
            </a:pPr>
            <a:r>
              <a:rPr lang="de-CH"/>
              <a:t>Zweiter Text</a:t>
            </a:r>
          </a:p>
          <a:p>
            <a:pPr lvl="2">
              <a:defRPr/>
            </a:pPr>
            <a:r>
              <a:rPr lang="de-DE"/>
              <a:t>Dritter Text</a:t>
            </a:r>
            <a:endParaRPr/>
          </a:p>
          <a:p>
            <a:pPr lvl="3">
              <a:defRPr/>
            </a:pPr>
            <a:r>
              <a:rPr lang="de-DE"/>
              <a:t>Vierter Text</a:t>
            </a:r>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1315614" y="1920451"/>
            <a:ext cx="10408380" cy="4430783"/>
          </a:xfrm>
        </p:spPr>
        <p:txBody>
          <a:bodyPr/>
          <a:lstStyle>
            <a:lvl1pPr>
              <a:lnSpc>
                <a:spcPct val="101000"/>
              </a:lnSpc>
              <a:defRPr sz="3000" b="0" i="0"/>
            </a:lvl1pPr>
            <a:lvl2pPr marL="288000" indent="-288000">
              <a:lnSpc>
                <a:spcPct val="101000"/>
              </a:lnSpc>
              <a:defRPr sz="3000" b="0" i="0"/>
            </a:lvl2pPr>
            <a:lvl3pPr marL="576000" indent="-288000">
              <a:lnSpc>
                <a:spcPct val="101000"/>
              </a:lnSpc>
              <a:defRPr sz="3000" b="0" i="0"/>
            </a:lvl3pPr>
            <a:lvl4pPr marL="576000" indent="0">
              <a:lnSpc>
                <a:spcPct val="101000"/>
              </a:lnSpc>
              <a:buNone/>
              <a:defRPr sz="3000" b="0" i="0"/>
            </a:lvl4pPr>
            <a:lvl5pPr marL="1152000" indent="-288000">
              <a:lnSpc>
                <a:spcPct val="101000"/>
              </a:lnSpc>
              <a:defRPr sz="3000" b="0" i="0"/>
            </a:lvl5pPr>
          </a:lstStyle>
          <a:p>
            <a:pPr lvl="0">
              <a:defRPr/>
            </a:pPr>
            <a:r>
              <a:rPr lang="de-DE"/>
              <a:t>Text</a:t>
            </a:r>
            <a:endParaRPr/>
          </a:p>
          <a:p>
            <a:pPr lvl="1">
              <a:defRPr/>
            </a:pPr>
            <a:r>
              <a:rPr lang="de-DE"/>
              <a:t>Zweiter Text</a:t>
            </a:r>
            <a:endParaRPr lang="de-CH"/>
          </a:p>
          <a:p>
            <a:pPr lvl="2">
              <a:defRPr/>
            </a:pPr>
            <a:r>
              <a:rPr lang="de-DE"/>
              <a:t>Dritter Text</a:t>
            </a:r>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PhAnim="0" type="twoObj" preserve="1" userDrawn="1">
  <p:cSld name="Titel mit zw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6"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272008"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PhAnim="0" preserve="1" userDrawn="1">
  <p:cSld name="Titel mit zwei Inhalten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93018"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
        <p:nvSpPr>
          <p:cNvPr id="7" name="Inhaltsplatzhalter 2"/>
          <p:cNvSpPr>
            <a:spLocks noGrp="1"/>
          </p:cNvSpPr>
          <p:nvPr>
            <p:ph idx="13" hasCustomPrompt="1"/>
          </p:nvPr>
        </p:nvSpPr>
        <p:spPr bwMode="auto">
          <a:xfrm>
            <a:off x="6270996"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PhAnim="0" preserve="1" userDrawn="1">
  <p:cSld name="Titel mit dr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5"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4246407"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Inhaltsplatzhalter 3"/>
          <p:cNvSpPr>
            <a:spLocks noGrp="1"/>
          </p:cNvSpPr>
          <p:nvPr>
            <p:ph sz="half" idx="13" hasCustomPrompt="1"/>
          </p:nvPr>
        </p:nvSpPr>
        <p:spPr bwMode="auto">
          <a:xfrm>
            <a:off x="8104969"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PhAnim="0" preserve="1" userDrawn="1">
  <p:cSld name="Titel klein">
    <p:spTree>
      <p:nvGrpSpPr>
        <p:cNvPr id="1" name=""/>
        <p:cNvGrpSpPr/>
        <p:nvPr/>
      </p:nvGrpSpPr>
      <p:grpSpPr bwMode="auto">
        <a:xfrm>
          <a:off x="0" y="0"/>
          <a:ext cx="0" cy="0"/>
          <a:chOff x="0" y="0"/>
          <a:chExt cx="0" cy="0"/>
        </a:xfrm>
      </p:grpSpPr>
      <p:sp>
        <p:nvSpPr>
          <p:cNvPr id="7"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PhAnim="0" preserve="1" userDrawn="1">
  <p:cSld name="1_Titel klein">
    <p:spTree>
      <p:nvGrpSpPr>
        <p:cNvPr id="1" name=""/>
        <p:cNvGrpSpPr/>
        <p:nvPr/>
      </p:nvGrpSpPr>
      <p:grpSpPr bwMode="auto">
        <a:xfrm>
          <a:off x="0" y="0"/>
          <a:ext cx="0" cy="0"/>
          <a:chOff x="0" y="0"/>
          <a:chExt cx="0" cy="0"/>
        </a:xfrm>
      </p:grpSpPr>
      <p:sp>
        <p:nvSpPr>
          <p:cNvPr id="7" name="Titel 1"/>
          <p:cNvSpPr>
            <a:spLocks noGrp="1"/>
          </p:cNvSpPr>
          <p:nvPr>
            <p:ph type="title"/>
          </p:nvPr>
        </p:nvSpPr>
        <p:spPr bwMode="auto">
          <a:xfrm>
            <a:off x="384026" y="343709"/>
            <a:ext cx="11370406" cy="828000"/>
          </a:xfrm>
        </p:spPr>
        <p:txBody>
          <a:bodyPr/>
          <a:lstStyle/>
          <a:p>
            <a:pPr>
              <a:defRPr/>
            </a:pPr>
            <a:r>
              <a:rPr lang="en-US"/>
              <a:t>Click to edit Master title style</a:t>
            </a:r>
            <a:endParaRPr lang="de-DE"/>
          </a:p>
        </p:txBody>
      </p:sp>
      <p:graphicFrame>
        <p:nvGraphicFramePr>
          <p:cNvPr id="8" name="Tabelle 7"/>
          <p:cNvGraphicFramePr>
            <a:graphicFrameLocks noGrp="1"/>
          </p:cNvGraphicFramePr>
          <p:nvPr/>
        </p:nvGraphicFramePr>
        <p:xfrm>
          <a:off x="384025" y="1171708"/>
          <a:ext cx="11370404" cy="4514580"/>
        </p:xfrm>
        <a:graphic>
          <a:graphicData uri="http://schemas.openxmlformats.org/drawingml/2006/table">
            <a:tbl>
              <a:tblPr firstRow="1" bandRow="1">
                <a:tableStyleId>{21E4AEA4-8DFA-4A89-87EB-49C32662AFE0}</a:tableStyleId>
              </a:tblPr>
              <a:tblGrid>
                <a:gridCol w="2842601">
                  <a:extLst>
                    <a:ext uri="{9D8B030D-6E8A-4147-A177-3AD203B41FA5}">
                      <a16:colId xmlns:a16="http://schemas.microsoft.com/office/drawing/2014/main" val="20000"/>
                    </a:ext>
                  </a:extLst>
                </a:gridCol>
                <a:gridCol w="2842601">
                  <a:extLst>
                    <a:ext uri="{9D8B030D-6E8A-4147-A177-3AD203B41FA5}">
                      <a16:colId xmlns:a16="http://schemas.microsoft.com/office/drawing/2014/main" val="20001"/>
                    </a:ext>
                  </a:extLst>
                </a:gridCol>
                <a:gridCol w="2842601">
                  <a:extLst>
                    <a:ext uri="{9D8B030D-6E8A-4147-A177-3AD203B41FA5}">
                      <a16:colId xmlns:a16="http://schemas.microsoft.com/office/drawing/2014/main" val="20002"/>
                    </a:ext>
                  </a:extLst>
                </a:gridCol>
                <a:gridCol w="2842601">
                  <a:extLst>
                    <a:ext uri="{9D8B030D-6E8A-4147-A177-3AD203B41FA5}">
                      <a16:colId xmlns:a16="http://schemas.microsoft.com/office/drawing/2014/main" val="20003"/>
                    </a:ext>
                  </a:extLst>
                </a:gridCol>
              </a:tblGrid>
              <a:tr h="752430">
                <a:tc>
                  <a:txBody>
                    <a:bodyPr/>
                    <a:lstStyle/>
                    <a:p>
                      <a:pPr>
                        <a:defRPr/>
                      </a:pPr>
                      <a:r>
                        <a:rPr lang="de-DE"/>
                        <a:t>Titel Tabelle</a:t>
                      </a:r>
                      <a:endParaRPr/>
                    </a:p>
                  </a:txBody>
                  <a:tcPr anchor="ctr"/>
                </a:tc>
                <a:tc>
                  <a:txBody>
                    <a:bodyPr/>
                    <a:lstStyle/>
                    <a:p>
                      <a:pPr>
                        <a:defRPr/>
                      </a:pPr>
                      <a:endParaRPr lang="de-DE"/>
                    </a:p>
                  </a:txBody>
                  <a:tcPr anchor="ctr"/>
                </a:tc>
                <a:tc>
                  <a:txBody>
                    <a:bodyPr/>
                    <a:lstStyle/>
                    <a:p>
                      <a:pPr>
                        <a:defRPr/>
                      </a:pPr>
                      <a:endParaRPr lang="de-DE"/>
                    </a:p>
                  </a:txBody>
                  <a:tcPr anchor="ctr"/>
                </a:tc>
                <a:tc>
                  <a:txBody>
                    <a:bodyPr/>
                    <a:lstStyle/>
                    <a:p>
                      <a:pPr>
                        <a:defRPr/>
                      </a:pPr>
                      <a:endParaRPr lang="de-DE"/>
                    </a:p>
                  </a:txBody>
                  <a:tcPr anchor="ctr"/>
                </a:tc>
                <a:extLst>
                  <a:ext uri="{0D108BD9-81ED-4DB2-BD59-A6C34878D82A}">
                    <a16:rowId xmlns:a16="http://schemas.microsoft.com/office/drawing/2014/main" val="10000"/>
                  </a:ext>
                </a:extLst>
              </a:tr>
              <a:tr h="752430">
                <a:tc>
                  <a:txBody>
                    <a:bodyPr/>
                    <a:lstStyle/>
                    <a:p>
                      <a:pPr>
                        <a:defRPr/>
                      </a:pPr>
                      <a:r>
                        <a:rPr lang="de-DE" sz="1600"/>
                        <a:t>Beispiel Inhalt</a:t>
                      </a:r>
                      <a:endParaRPr/>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1"/>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2"/>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3"/>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4"/>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5"/>
                  </a:ext>
                </a:extLst>
              </a:tr>
            </a:tbl>
          </a:graphicData>
        </a:graphic>
      </p:graphicFrame>
      <p:graphicFrame>
        <p:nvGraphicFramePr>
          <p:cNvPr id="2" name="Tabelle 7"/>
          <p:cNvGraphicFramePr>
            <a:graphicFrameLocks noGrp="1"/>
          </p:cNvGraphicFramePr>
          <p:nvPr userDrawn="1"/>
        </p:nvGraphicFramePr>
        <p:xfrm>
          <a:off x="384025" y="1171708"/>
          <a:ext cx="11370404" cy="4514580"/>
        </p:xfrm>
        <a:graphic>
          <a:graphicData uri="http://schemas.openxmlformats.org/drawingml/2006/table">
            <a:tbl>
              <a:tblPr firstRow="1" bandRow="1">
                <a:tableStyleId>{21E4AEA4-8DFA-4A89-87EB-49C32662AFE0}</a:tableStyleId>
              </a:tblPr>
              <a:tblGrid>
                <a:gridCol w="2842601">
                  <a:extLst>
                    <a:ext uri="{9D8B030D-6E8A-4147-A177-3AD203B41FA5}">
                      <a16:colId xmlns:a16="http://schemas.microsoft.com/office/drawing/2014/main" val="20000"/>
                    </a:ext>
                  </a:extLst>
                </a:gridCol>
                <a:gridCol w="2842601">
                  <a:extLst>
                    <a:ext uri="{9D8B030D-6E8A-4147-A177-3AD203B41FA5}">
                      <a16:colId xmlns:a16="http://schemas.microsoft.com/office/drawing/2014/main" val="20001"/>
                    </a:ext>
                  </a:extLst>
                </a:gridCol>
                <a:gridCol w="2842601">
                  <a:extLst>
                    <a:ext uri="{9D8B030D-6E8A-4147-A177-3AD203B41FA5}">
                      <a16:colId xmlns:a16="http://schemas.microsoft.com/office/drawing/2014/main" val="20002"/>
                    </a:ext>
                  </a:extLst>
                </a:gridCol>
                <a:gridCol w="2842601">
                  <a:extLst>
                    <a:ext uri="{9D8B030D-6E8A-4147-A177-3AD203B41FA5}">
                      <a16:colId xmlns:a16="http://schemas.microsoft.com/office/drawing/2014/main" val="20003"/>
                    </a:ext>
                  </a:extLst>
                </a:gridCol>
              </a:tblGrid>
              <a:tr h="752430">
                <a:tc>
                  <a:txBody>
                    <a:bodyPr/>
                    <a:lstStyle/>
                    <a:p>
                      <a:pPr>
                        <a:defRPr/>
                      </a:pPr>
                      <a:r>
                        <a:rPr lang="de-DE"/>
                        <a:t>Titel Tabelle</a:t>
                      </a:r>
                      <a:endParaRPr/>
                    </a:p>
                  </a:txBody>
                  <a:tcPr anchor="ctr"/>
                </a:tc>
                <a:tc>
                  <a:txBody>
                    <a:bodyPr/>
                    <a:lstStyle/>
                    <a:p>
                      <a:pPr>
                        <a:defRPr/>
                      </a:pPr>
                      <a:endParaRPr lang="de-DE"/>
                    </a:p>
                  </a:txBody>
                  <a:tcPr anchor="ctr"/>
                </a:tc>
                <a:tc>
                  <a:txBody>
                    <a:bodyPr/>
                    <a:lstStyle/>
                    <a:p>
                      <a:pPr>
                        <a:defRPr/>
                      </a:pPr>
                      <a:endParaRPr lang="de-DE"/>
                    </a:p>
                  </a:txBody>
                  <a:tcPr anchor="ctr"/>
                </a:tc>
                <a:tc>
                  <a:txBody>
                    <a:bodyPr/>
                    <a:lstStyle/>
                    <a:p>
                      <a:pPr>
                        <a:defRPr/>
                      </a:pPr>
                      <a:endParaRPr lang="de-DE"/>
                    </a:p>
                  </a:txBody>
                  <a:tcPr anchor="ctr"/>
                </a:tc>
                <a:extLst>
                  <a:ext uri="{0D108BD9-81ED-4DB2-BD59-A6C34878D82A}">
                    <a16:rowId xmlns:a16="http://schemas.microsoft.com/office/drawing/2014/main" val="10000"/>
                  </a:ext>
                </a:extLst>
              </a:tr>
              <a:tr h="752430">
                <a:tc>
                  <a:txBody>
                    <a:bodyPr/>
                    <a:lstStyle/>
                    <a:p>
                      <a:pPr>
                        <a:defRPr/>
                      </a:pPr>
                      <a:r>
                        <a:rPr lang="de-DE" sz="1600"/>
                        <a:t>Beispiel Inhalt</a:t>
                      </a:r>
                      <a:endParaRPr/>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1"/>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2"/>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3"/>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4"/>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5"/>
                  </a:ext>
                </a:extLst>
              </a:tr>
            </a:tbl>
          </a:graphicData>
        </a:graphic>
      </p:graphicFrame>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PhAnim="0" preserve="1" userDrawn="1">
  <p:cSld name="Zwei Bilder mit zwei Texten">
    <p:spTree>
      <p:nvGrpSpPr>
        <p:cNvPr id="1" name=""/>
        <p:cNvGrpSpPr/>
        <p:nvPr/>
      </p:nvGrpSpPr>
      <p:grpSpPr bwMode="auto">
        <a:xfrm>
          <a:off x="0" y="0"/>
          <a:ext cx="0" cy="0"/>
          <a:chOff x="0" y="0"/>
          <a:chExt cx="0" cy="0"/>
        </a:xfrm>
      </p:grpSpPr>
      <p:sp>
        <p:nvSpPr>
          <p:cNvPr id="3" name="Inhaltsplatzhalter 2"/>
          <p:cNvSpPr>
            <a:spLocks noGrp="1"/>
          </p:cNvSpPr>
          <p:nvPr>
            <p:ph sz="half" idx="1" hasCustomPrompt="1"/>
          </p:nvPr>
        </p:nvSpPr>
        <p:spPr bwMode="auto">
          <a:xfrm>
            <a:off x="384026" y="3368349"/>
            <a:ext cx="5202000" cy="3013983"/>
          </a:xfrm>
        </p:spPr>
        <p:txBody>
          <a:bodyPr/>
          <a:lstStyle>
            <a:lvl1pPr>
              <a:defRPr sz="2100" b="0" i="0"/>
            </a:lvl1pPr>
            <a:lvl2pPr>
              <a:defRPr sz="2100" b="0" i="0"/>
            </a:lvl2pPr>
            <a:lvl3pPr>
              <a:defRPr sz="2100" b="0" i="0"/>
            </a:lvl3pPr>
            <a:lvl4pPr>
              <a:defRPr sz="2100" b="0" i="0"/>
            </a:lvl4pPr>
            <a:lvl5pPr>
              <a:defRPr sz="21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096000" y="3368349"/>
            <a:ext cx="5202000" cy="3010877"/>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Bildplatzhalter 4"/>
          <p:cNvSpPr>
            <a:spLocks noGrp="1"/>
          </p:cNvSpPr>
          <p:nvPr>
            <p:ph type="pic" sz="quarter" idx="13"/>
          </p:nvPr>
        </p:nvSpPr>
        <p:spPr bwMode="auto">
          <a:xfrm>
            <a:off x="609600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en-US"/>
              <a:t>Click icon to add picture</a:t>
            </a:r>
            <a:endParaRPr lang="de-DE"/>
          </a:p>
        </p:txBody>
      </p:sp>
      <p:sp>
        <p:nvSpPr>
          <p:cNvPr id="11" name="Bildplatzhalter 4"/>
          <p:cNvSpPr>
            <a:spLocks noGrp="1"/>
          </p:cNvSpPr>
          <p:nvPr>
            <p:ph type="pic" sz="quarter" idx="14"/>
          </p:nvPr>
        </p:nvSpPr>
        <p:spPr bwMode="auto">
          <a:xfrm>
            <a:off x="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en-US"/>
              <a:t>Click icon to add picture</a:t>
            </a:r>
            <a:endParaRPr lang="de-D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PhAnim="0" preserve="1" userDrawn="1">
  <p:cSld name="Titel und Text mit Bild gross">
    <p:spTree>
      <p:nvGrpSpPr>
        <p:cNvPr id="1" name=""/>
        <p:cNvGrpSpPr/>
        <p:nvPr/>
      </p:nvGrpSpPr>
      <p:grpSpPr bwMode="auto">
        <a:xfrm>
          <a:off x="0" y="0"/>
          <a:ext cx="0" cy="0"/>
          <a:chOff x="0" y="0"/>
          <a:chExt cx="0" cy="0"/>
        </a:xfrm>
      </p:grpSpPr>
      <p:sp>
        <p:nvSpPr>
          <p:cNvPr id="8" name="Bildplatzhalter 4"/>
          <p:cNvSpPr>
            <a:spLocks noGrp="1"/>
          </p:cNvSpPr>
          <p:nvPr>
            <p:ph type="pic" sz="quarter" idx="13"/>
          </p:nvPr>
        </p:nvSpPr>
        <p:spPr bwMode="auto">
          <a:xfrm>
            <a:off x="4790208" y="0"/>
            <a:ext cx="7401791"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en-US"/>
              <a:t>Click icon to add picture</a:t>
            </a:r>
            <a:endParaRPr lang="de-DE"/>
          </a:p>
        </p:txBody>
      </p:sp>
      <p:sp>
        <p:nvSpPr>
          <p:cNvPr id="2" name="Titel 1"/>
          <p:cNvSpPr>
            <a:spLocks noGrp="1"/>
          </p:cNvSpPr>
          <p:nvPr>
            <p:ph type="title" hasCustomPrompt="1"/>
          </p:nvPr>
        </p:nvSpPr>
        <p:spPr bwMode="auto">
          <a:xfrm>
            <a:off x="384026" y="343709"/>
            <a:ext cx="4057200" cy="828000"/>
          </a:xfrm>
        </p:spPr>
        <p:txBody>
          <a:bodyPr/>
          <a:lstStyle>
            <a:lvl1pPr>
              <a:defRPr b="1" i="0">
                <a:latin typeface="Calibri"/>
                <a:cs typeface="Calibri"/>
              </a:defRPr>
            </a:lvl1pPr>
          </a:lstStyle>
          <a:p>
            <a:pPr>
              <a:defRPr/>
            </a:pPr>
            <a:r>
              <a:rPr lang="de-CH"/>
              <a:t>Titel hinzufügen</a:t>
            </a:r>
            <a:endParaRPr/>
          </a:p>
        </p:txBody>
      </p:sp>
      <p:sp>
        <p:nvSpPr>
          <p:cNvPr id="3" name="Inhaltsplatzhalter 2"/>
          <p:cNvSpPr>
            <a:spLocks noGrp="1"/>
          </p:cNvSpPr>
          <p:nvPr>
            <p:ph sz="half" idx="1" hasCustomPrompt="1"/>
          </p:nvPr>
        </p:nvSpPr>
        <p:spPr bwMode="auto">
          <a:xfrm>
            <a:off x="384026" y="1948444"/>
            <a:ext cx="40572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5"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ea typeface="Roboto"/>
              </a:rPr>
              <a:t>‹#›</a:t>
            </a:fld>
            <a:endParaRPr lang="de-CH" sz="800">
              <a:ea typeface="Roboto"/>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ea typeface="Roboto"/>
              </a:rPr>
              <a:t>‹#›</a:t>
            </a:fld>
            <a:endParaRPr lang="de-CH" sz="800">
              <a:ea typeface="Roboto"/>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itat mit Bild">
    <p:bg>
      <p:bgPr>
        <a:solidFill>
          <a:schemeClr val="accent2"/>
        </a:solidFill>
        <a:effectLst/>
      </p:bgPr>
    </p:bg>
    <p:spTree>
      <p:nvGrpSpPr>
        <p:cNvPr id="1" name=""/>
        <p:cNvGrpSpPr/>
        <p:nvPr/>
      </p:nvGrpSpPr>
      <p:grpSpPr bwMode="auto">
        <a:xfrm>
          <a:off x="0" y="0"/>
          <a:ext cx="0" cy="0"/>
          <a:chOff x="0" y="0"/>
          <a:chExt cx="0" cy="0"/>
        </a:xfrm>
      </p:grpSpPr>
      <p:sp>
        <p:nvSpPr>
          <p:cNvPr id="5" name="Bildplatzhalter 4"/>
          <p:cNvSpPr>
            <a:spLocks noGrp="1"/>
          </p:cNvSpPr>
          <p:nvPr>
            <p:ph type="pic" sz="quarter" idx="13"/>
          </p:nvPr>
        </p:nvSpPr>
        <p:spPr bwMode="auto">
          <a:xfrm>
            <a:off x="6097200" y="0"/>
            <a:ext cx="60948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en-US"/>
              <a:t>Click icon to add picture</a:t>
            </a:r>
            <a:endParaRPr lang="de-CH"/>
          </a:p>
        </p:txBody>
      </p:sp>
      <p:sp>
        <p:nvSpPr>
          <p:cNvPr id="2" name="Inhaltsplatzhalter 3"/>
          <p:cNvSpPr>
            <a:spLocks noGrp="1"/>
          </p:cNvSpPr>
          <p:nvPr>
            <p:ph sz="half" idx="2" hasCustomPrompt="1"/>
          </p:nvPr>
        </p:nvSpPr>
        <p:spPr bwMode="auto">
          <a:xfrm>
            <a:off x="381582" y="1948444"/>
            <a:ext cx="4860236" cy="4430002"/>
          </a:xfrm>
        </p:spPr>
        <p:txBody>
          <a:bodyPr anchor="t"/>
          <a:lstStyle>
            <a:lvl1pPr algn="l">
              <a:lnSpc>
                <a:spcPct val="101000"/>
              </a:lnSpc>
              <a:spcAft>
                <a:spcPts val="1800"/>
              </a:spcAft>
              <a:defRPr sz="3000" b="1" i="0">
                <a:solidFill>
                  <a:schemeClr val="tx1"/>
                </a:solidFill>
                <a:latin typeface="Calibri"/>
                <a:cs typeface="Calibri"/>
              </a:defRPr>
            </a:lvl1pPr>
            <a:lvl2pPr marL="0" indent="0" algn="l">
              <a:lnSpc>
                <a:spcPct val="101000"/>
              </a:lnSpc>
              <a:buFontTx/>
              <a:buNone/>
              <a:defRPr sz="1600" b="0" i="0">
                <a:solidFill>
                  <a:schemeClr val="tx1"/>
                </a:solidFill>
              </a:defRPr>
            </a:lvl2pPr>
            <a:lvl3pPr algn="l">
              <a:lnSpc>
                <a:spcPct val="101000"/>
              </a:lnSpc>
              <a:defRPr sz="2800" i="1">
                <a:solidFill>
                  <a:schemeClr val="bg1"/>
                </a:solidFill>
              </a:defRPr>
            </a:lvl3pPr>
            <a:lvl4pPr algn="l">
              <a:lnSpc>
                <a:spcPct val="101000"/>
              </a:lnSpc>
              <a:defRPr sz="2800" i="1">
                <a:solidFill>
                  <a:schemeClr val="bg1"/>
                </a:solidFill>
              </a:defRPr>
            </a:lvl4pPr>
            <a:lvl5pPr algn="l">
              <a:lnSpc>
                <a:spcPct val="101000"/>
              </a:lnSpc>
              <a:defRPr sz="2800" i="1">
                <a:solidFill>
                  <a:schemeClr val="bg1"/>
                </a:solidFill>
              </a:defRPr>
            </a:lvl5pPr>
          </a:lstStyle>
          <a:p>
            <a:pPr lvl="0">
              <a:defRPr/>
            </a:pPr>
            <a:r>
              <a:rPr lang="de-CH"/>
              <a:t>«Quote»</a:t>
            </a:r>
            <a:endParaRPr/>
          </a:p>
          <a:p>
            <a:pPr lvl="1">
              <a:defRPr/>
            </a:pPr>
            <a:r>
              <a:rPr lang="de-CH"/>
              <a:t>Vorname Name</a:t>
            </a:r>
            <a:endParaRPr/>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ahl und Text Hellgrün">
    <p:bg>
      <p:bgPr>
        <a:solidFill>
          <a:schemeClr val="accent2"/>
        </a:solidFill>
        <a:effectLst/>
      </p:bgPr>
    </p:bg>
    <p:spTree>
      <p:nvGrpSpPr>
        <p:cNvPr id="1" name=""/>
        <p:cNvGrpSpPr/>
        <p:nvPr/>
      </p:nvGrpSpPr>
      <p:grpSpPr bwMode="auto">
        <a:xfrm>
          <a:off x="0" y="0"/>
          <a:ext cx="0" cy="0"/>
          <a:chOff x="0" y="0"/>
          <a:chExt cx="0" cy="0"/>
        </a:xfrm>
      </p:grpSpPr>
      <p:sp>
        <p:nvSpPr>
          <p:cNvPr id="10" name="Titel 1"/>
          <p:cNvSpPr>
            <a:spLocks noGrp="1"/>
          </p:cNvSpPr>
          <p:nvPr>
            <p:ph type="ctrTitle" hasCustomPrompt="1"/>
          </p:nvPr>
        </p:nvSpPr>
        <p:spPr bwMode="auto">
          <a:xfrm>
            <a:off x="389202" y="1948444"/>
            <a:ext cx="4159461" cy="1283394"/>
          </a:xfrm>
        </p:spPr>
        <p:txBody>
          <a:bodyPr anchor="t"/>
          <a:lstStyle>
            <a:lvl1pPr algn="l">
              <a:lnSpc>
                <a:spcPct val="83000"/>
              </a:lnSpc>
              <a:defRPr sz="10500" b="0" i="0" spc="-180">
                <a:solidFill>
                  <a:schemeClr val="tx1"/>
                </a:solidFill>
              </a:defRPr>
            </a:lvl1pPr>
          </a:lstStyle>
          <a:p>
            <a:pPr>
              <a:defRPr/>
            </a:pPr>
            <a:r>
              <a:rPr lang="de-CH"/>
              <a:t>0000</a:t>
            </a:r>
            <a:endParaRPr/>
          </a:p>
        </p:txBody>
      </p:sp>
      <p:sp>
        <p:nvSpPr>
          <p:cNvPr id="4" name="Inhaltsplatzhalter 3"/>
          <p:cNvSpPr>
            <a:spLocks noGrp="1"/>
          </p:cNvSpPr>
          <p:nvPr>
            <p:ph sz="half" idx="2" hasCustomPrompt="1"/>
          </p:nvPr>
        </p:nvSpPr>
        <p:spPr bwMode="auto">
          <a:xfrm>
            <a:off x="5222187" y="2024646"/>
            <a:ext cx="5598348" cy="3068550"/>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3"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showMasterPhAnim="0" userDrawn="1">
  <p:cSld name="1_Leer_1">
    <p:spTree>
      <p:nvGrpSpPr>
        <p:cNvPr id="1" name=""/>
        <p:cNvGrpSpPr/>
        <p:nvPr/>
      </p:nvGrpSpPr>
      <p:grpSpPr bwMode="auto">
        <a:xfrm>
          <a:off x="0" y="0"/>
          <a:ext cx="0" cy="0"/>
          <a:chOff x="0" y="0"/>
          <a:chExt cx="0" cy="0"/>
        </a:xfrm>
      </p:grpSpPr>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showMasterPhAnim="0" userDrawn="1">
  <p:cSld name="1_Leer_2">
    <p:spTree>
      <p:nvGrpSpPr>
        <p:cNvPr id="1" name=""/>
        <p:cNvGrpSpPr/>
        <p:nvPr/>
      </p:nvGrpSpPr>
      <p:grpSpPr bwMode="auto">
        <a:xfrm>
          <a:off x="0" y="0"/>
          <a:ext cx="0" cy="0"/>
          <a:chOff x="0" y="0"/>
          <a:chExt cx="0" cy="0"/>
        </a:xfrm>
      </p:grpSpPr>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showMasterPhAnim="0" userDrawn="1">
  <p:cSld name="1_Leer_4">
    <p:spTree>
      <p:nvGrpSpPr>
        <p:cNvPr id="1" name=""/>
        <p:cNvGrpSpPr/>
        <p:nvPr/>
      </p:nvGrpSpPr>
      <p:grpSpPr bwMode="auto">
        <a:xfrm>
          <a:off x="0" y="0"/>
          <a:ext cx="0" cy="0"/>
          <a:chOff x="0" y="0"/>
          <a:chExt cx="0" cy="0"/>
        </a:xfrm>
      </p:grpSpPr>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userDrawn="1">
  <p:cSld name="1_Leer_3">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473065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PhAnim="0" preserve="1" userDrawn="1">
  <p:cSld name="Titelfolie mit Bild">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0" y="0"/>
            <a:ext cx="121932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endParaRPr lang="de-CH"/>
          </a:p>
        </p:txBody>
      </p:sp>
      <p:sp>
        <p:nvSpPr>
          <p:cNvPr id="6" name="Untertitel 2"/>
          <p:cNvSpPr>
            <a:spLocks noGrp="1"/>
          </p:cNvSpPr>
          <p:nvPr>
            <p:ph type="subTitle" idx="1" hasCustomPrompt="1"/>
          </p:nvPr>
        </p:nvSpPr>
        <p:spPr bwMode="auto">
          <a:xfrm>
            <a:off x="409575" y="800707"/>
            <a:ext cx="11372850" cy="5256000"/>
          </a:xfrm>
        </p:spPr>
        <p:txBody>
          <a:bodyPr anchor="ctr"/>
          <a:lstStyle>
            <a:lvl1pPr marL="0" indent="0" algn="l">
              <a:lnSpc>
                <a:spcPct val="83000"/>
              </a:lnSpc>
              <a:spcAft>
                <a:spcPts val="1800"/>
              </a:spcAft>
              <a:buNone/>
              <a:defRPr sz="8400" b="1" i="0" spc="-180">
                <a:solidFill>
                  <a:schemeClr val="bg1"/>
                </a:solidFill>
                <a:latin typeface="Calibri"/>
                <a:cs typeface="Calibri"/>
              </a:defRPr>
            </a:lvl1pPr>
            <a:lvl2pPr marL="0" indent="0" algn="l">
              <a:buNone/>
              <a:defRPr sz="1200" b="0" i="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3037749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PhAnim="0" preserve="1" userDrawn="1">
  <p:cSld name="Titelfolie Bild link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1" y="0"/>
            <a:ext cx="5987985"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de-DE"/>
              <a:t>Bild durch Klicken auf Symbol hinzufügen</a:t>
            </a:r>
            <a:endParaRPr/>
          </a:p>
        </p:txBody>
      </p:sp>
      <p:sp>
        <p:nvSpPr>
          <p:cNvPr id="8" name="Untertitel 2"/>
          <p:cNvSpPr>
            <a:spLocks noGrp="1"/>
          </p:cNvSpPr>
          <p:nvPr>
            <p:ph type="subTitle" idx="1" hasCustomPrompt="1"/>
          </p:nvPr>
        </p:nvSpPr>
        <p:spPr bwMode="auto">
          <a:xfrm>
            <a:off x="6397560" y="620689"/>
            <a:ext cx="5414995" cy="5401296"/>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6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153839612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mit Bild recht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6096000" y="0"/>
            <a:ext cx="60960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de-DE"/>
              <a:t>Bild durch Klicken auf Symbol hinzufügen</a:t>
            </a:r>
            <a:endParaRPr lang="de-CH"/>
          </a:p>
        </p:txBody>
      </p:sp>
      <p:sp>
        <p:nvSpPr>
          <p:cNvPr id="6" name="Untertitel 2"/>
          <p:cNvSpPr>
            <a:spLocks noGrp="1"/>
          </p:cNvSpPr>
          <p:nvPr>
            <p:ph type="subTitle" idx="1" hasCustomPrompt="1"/>
          </p:nvPr>
        </p:nvSpPr>
        <p:spPr bwMode="auto">
          <a:xfrm>
            <a:off x="399280" y="1239101"/>
            <a:ext cx="4844523" cy="4379797"/>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2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Tree>
    <p:extLst>
      <p:ext uri="{BB962C8B-B14F-4D97-AF65-F5344CB8AC3E}">
        <p14:creationId xmlns:p14="http://schemas.microsoft.com/office/powerpoint/2010/main" val="108706395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Hellgrün">
    <p:bg>
      <p:bgPr>
        <a:solidFill>
          <a:schemeClr val="accent2"/>
        </a:solidFill>
        <a:effectLst/>
      </p:bgPr>
    </p:bg>
    <p:spTree>
      <p:nvGrpSpPr>
        <p:cNvPr id="1" name=""/>
        <p:cNvGrpSpPr/>
        <p:nvPr/>
      </p:nvGrpSpPr>
      <p:grpSpPr bwMode="auto">
        <a:xfrm>
          <a:off x="0" y="0"/>
          <a:ext cx="0" cy="0"/>
          <a:chOff x="0" y="0"/>
          <a:chExt cx="0" cy="0"/>
        </a:xfrm>
      </p:grpSpPr>
      <p:sp>
        <p:nvSpPr>
          <p:cNvPr id="3" name="Untertitel 2"/>
          <p:cNvSpPr>
            <a:spLocks noGrp="1"/>
          </p:cNvSpPr>
          <p:nvPr>
            <p:ph type="subTitle" idx="1" hasCustomPrompt="1"/>
          </p:nvPr>
        </p:nvSpPr>
        <p:spPr bwMode="auto">
          <a:xfrm>
            <a:off x="445828" y="865566"/>
            <a:ext cx="11300343" cy="5126866"/>
          </a:xfrm>
        </p:spPr>
        <p:txBody>
          <a:bodyPr anchor="ctr"/>
          <a:lstStyle>
            <a:lvl1pPr marL="0" indent="0" algn="l">
              <a:lnSpc>
                <a:spcPct val="83000"/>
              </a:lnSpc>
              <a:spcAft>
                <a:spcPts val="4000"/>
              </a:spcAft>
              <a:buNone/>
              <a:defRPr sz="10500" b="1" i="0" spc="-180">
                <a:solidFill>
                  <a:schemeClr val="tx1"/>
                </a:solidFill>
                <a:latin typeface="Calibri"/>
                <a:cs typeface="Calibri"/>
              </a:defRPr>
            </a:lvl1pPr>
            <a:lvl2pPr marL="0" indent="0" algn="l">
              <a:buNone/>
              <a:defRPr sz="1200" b="0" i="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 Titel</a:t>
            </a:r>
            <a:endParaRPr/>
          </a:p>
        </p:txBody>
      </p:sp>
      <p:sp>
        <p:nvSpPr>
          <p:cNvPr id="5"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240579133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PhAnim="0" preserve="1" userDrawn="1">
  <p:cSld name="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3000" b="1" i="0">
                <a:latin typeface="Calibri"/>
                <a:cs typeface="Calibri"/>
              </a:defRPr>
            </a:lvl1pPr>
          </a:lstStyle>
          <a:p>
            <a:pPr>
              <a:defRPr/>
            </a:pPr>
            <a:r>
              <a:rPr lang="de-CH"/>
              <a:t>Titel</a:t>
            </a:r>
            <a:endParaRPr/>
          </a:p>
        </p:txBody>
      </p:sp>
      <p:sp>
        <p:nvSpPr>
          <p:cNvPr id="11" name="Textplatzhalter 9"/>
          <p:cNvSpPr>
            <a:spLocks noGrp="1"/>
          </p:cNvSpPr>
          <p:nvPr>
            <p:ph type="body" sz="quarter" idx="13" hasCustomPrompt="1"/>
          </p:nvPr>
        </p:nvSpPr>
        <p:spPr bwMode="auto">
          <a:xfrm>
            <a:off x="1343607" y="1948444"/>
            <a:ext cx="9872973" cy="3108746"/>
          </a:xfrm>
        </p:spPr>
        <p:txBody>
          <a:bodyPr numCol="2"/>
          <a:lstStyle>
            <a:lvl1pPr marL="514350" indent="-514350">
              <a:lnSpc>
                <a:spcPct val="119000"/>
              </a:lnSpc>
              <a:buAutoNum type="arabicPlain"/>
              <a:defRPr sz="3000" b="0" i="0"/>
            </a:lvl1pPr>
            <a:lvl2pPr>
              <a:defRPr sz="2800"/>
            </a:lvl2pPr>
            <a:lvl3pPr>
              <a:defRPr sz="2800"/>
            </a:lvl3pPr>
            <a:lvl4pPr>
              <a:defRPr sz="2800"/>
            </a:lvl4pPr>
            <a:lvl5pPr>
              <a:defRPr sz="2800"/>
            </a:lvl5pPr>
          </a:lstStyle>
          <a:p>
            <a:pPr lvl="0">
              <a:defRPr/>
            </a:pPr>
            <a:r>
              <a:rPr lang="de-DE"/>
              <a:t>Aufzählung</a:t>
            </a:r>
            <a:endParaRPr/>
          </a:p>
          <a:p>
            <a:pPr lvl="0">
              <a:defRPr/>
            </a:pPr>
            <a:endParaRPr lang="de-DE"/>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61535057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Hellgrün">
    <p:bg>
      <p:bgPr>
        <a:solidFill>
          <a:srgbClr val="85A04A"/>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150399088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Dunkelgrün">
    <p:bg>
      <p:bgPr>
        <a:solidFill>
          <a:srgbClr val="516731"/>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bg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Tree>
    <p:extLst>
      <p:ext uri="{BB962C8B-B14F-4D97-AF65-F5344CB8AC3E}">
        <p14:creationId xmlns:p14="http://schemas.microsoft.com/office/powerpoint/2010/main" val="34737022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mit Bild">
    <p:spTree>
      <p:nvGrpSpPr>
        <p:cNvPr id="1" name=""/>
        <p:cNvGrpSpPr/>
        <p:nvPr/>
      </p:nvGrpSpPr>
      <p:grpSpPr bwMode="auto">
        <a:xfrm>
          <a:off x="0" y="0"/>
          <a:ext cx="0" cy="0"/>
          <a:chOff x="0" y="0"/>
          <a:chExt cx="0" cy="0"/>
        </a:xfrm>
      </p:grpSpPr>
      <p:sp>
        <p:nvSpPr>
          <p:cNvPr id="4" name="Bildplatzhalter 4"/>
          <p:cNvSpPr>
            <a:spLocks noGrp="1"/>
          </p:cNvSpPr>
          <p:nvPr>
            <p:ph type="pic" sz="quarter" idx="13"/>
          </p:nvPr>
        </p:nvSpPr>
        <p:spPr bwMode="auto">
          <a:xfrm>
            <a:off x="0" y="0"/>
            <a:ext cx="121920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r>
              <a:rPr lang="de-DE"/>
              <a:t>Bild durch Klicken auf Symbol hinzufügen</a:t>
            </a:r>
            <a:endParaRPr lang="de-CH"/>
          </a:p>
        </p:txBody>
      </p:sp>
      <p:sp>
        <p:nvSpPr>
          <p:cNvPr id="7"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8"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146015964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53588" y="1529346"/>
            <a:ext cx="11370406" cy="4849882"/>
          </a:xfrm>
        </p:spPr>
        <p:txBody>
          <a:bodyPr/>
          <a:lstStyle>
            <a:lvl1pPr>
              <a:defRPr b="0" i="0"/>
            </a:lvl1pPr>
            <a:lvl2pPr>
              <a:defRPr b="0" i="0"/>
            </a:lvl2pPr>
            <a:lvl3pPr>
              <a:defRPr b="0" i="0"/>
            </a:lvl3pPr>
            <a:lvl4pPr>
              <a:defRPr b="0" i="0"/>
            </a:lvl4pPr>
            <a:lvl5pPr marL="594000" indent="0">
              <a:buNone/>
              <a:defRPr b="0" i="0"/>
            </a:lvl5pPr>
          </a:lstStyle>
          <a:p>
            <a:pPr lvl="0">
              <a:defRPr/>
            </a:pPr>
            <a:r>
              <a:rPr lang="de-DE"/>
              <a:t>Text</a:t>
            </a:r>
            <a:endParaRPr/>
          </a:p>
          <a:p>
            <a:pPr lvl="1">
              <a:defRPr/>
            </a:pPr>
            <a:r>
              <a:rPr lang="de-CH"/>
              <a:t>Zweiter Text</a:t>
            </a:r>
            <a:endParaRPr/>
          </a:p>
          <a:p>
            <a:pPr lvl="2">
              <a:defRPr/>
            </a:pPr>
            <a:r>
              <a:rPr lang="de-DE"/>
              <a:t>Dritter Text</a:t>
            </a:r>
            <a:endParaRPr/>
          </a:p>
          <a:p>
            <a:pPr lvl="3">
              <a:defRPr/>
            </a:pPr>
            <a:r>
              <a:rPr lang="de-DE"/>
              <a:t>Vierter Text</a:t>
            </a:r>
            <a:endParaRPr/>
          </a:p>
        </p:txBody>
      </p:sp>
    </p:spTree>
    <p:extLst>
      <p:ext uri="{BB962C8B-B14F-4D97-AF65-F5344CB8AC3E}">
        <p14:creationId xmlns:p14="http://schemas.microsoft.com/office/powerpoint/2010/main" val="165034435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1315614" y="1920451"/>
            <a:ext cx="10408380" cy="4430783"/>
          </a:xfrm>
        </p:spPr>
        <p:txBody>
          <a:bodyPr/>
          <a:lstStyle>
            <a:lvl1pPr>
              <a:lnSpc>
                <a:spcPct val="101000"/>
              </a:lnSpc>
              <a:defRPr sz="3000" b="0" i="0"/>
            </a:lvl1pPr>
            <a:lvl2pPr marL="288000" indent="-288000">
              <a:lnSpc>
                <a:spcPct val="101000"/>
              </a:lnSpc>
              <a:defRPr sz="3000" b="0" i="0"/>
            </a:lvl2pPr>
            <a:lvl3pPr marL="576000" indent="-288000">
              <a:lnSpc>
                <a:spcPct val="101000"/>
              </a:lnSpc>
              <a:defRPr sz="3000" b="0" i="0"/>
            </a:lvl3pPr>
            <a:lvl4pPr marL="576000" indent="0">
              <a:lnSpc>
                <a:spcPct val="101000"/>
              </a:lnSpc>
              <a:buNone/>
              <a:defRPr sz="3000" b="0" i="0"/>
            </a:lvl4pPr>
            <a:lvl5pPr marL="1152000" indent="-288000">
              <a:lnSpc>
                <a:spcPct val="101000"/>
              </a:lnSpc>
              <a:defRPr sz="3000" b="0" i="0"/>
            </a:lvl5pPr>
          </a:lstStyle>
          <a:p>
            <a:pPr lvl="0">
              <a:defRPr/>
            </a:pPr>
            <a:r>
              <a:rPr lang="de-DE"/>
              <a:t>Text</a:t>
            </a:r>
            <a:endParaRPr/>
          </a:p>
          <a:p>
            <a:pPr lvl="1">
              <a:defRPr/>
            </a:pPr>
            <a:r>
              <a:rPr lang="de-DE"/>
              <a:t>Zweiter Text</a:t>
            </a:r>
            <a:endParaRPr lang="de-CH"/>
          </a:p>
          <a:p>
            <a:pPr lvl="2">
              <a:defRPr/>
            </a:pPr>
            <a:r>
              <a:rPr lang="de-DE"/>
              <a:t>Dritter Text</a:t>
            </a:r>
            <a:endParaRPr/>
          </a:p>
        </p:txBody>
      </p:sp>
    </p:spTree>
    <p:extLst>
      <p:ext uri="{BB962C8B-B14F-4D97-AF65-F5344CB8AC3E}">
        <p14:creationId xmlns:p14="http://schemas.microsoft.com/office/powerpoint/2010/main" val="277968923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PhAnim="0" type="twoObj" preserve="1" userDrawn="1">
  <p:cSld name="Titel mit zw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6"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272008"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extLst>
      <p:ext uri="{BB962C8B-B14F-4D97-AF65-F5344CB8AC3E}">
        <p14:creationId xmlns:p14="http://schemas.microsoft.com/office/powerpoint/2010/main" val="81658400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PhAnim="0" preserve="1" userDrawn="1">
  <p:cSld name="Titel mit zwei Inhalten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93018"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
        <p:nvSpPr>
          <p:cNvPr id="7" name="Inhaltsplatzhalter 2"/>
          <p:cNvSpPr>
            <a:spLocks noGrp="1"/>
          </p:cNvSpPr>
          <p:nvPr>
            <p:ph idx="13" hasCustomPrompt="1"/>
          </p:nvPr>
        </p:nvSpPr>
        <p:spPr bwMode="auto">
          <a:xfrm>
            <a:off x="6270996"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Tree>
    <p:extLst>
      <p:ext uri="{BB962C8B-B14F-4D97-AF65-F5344CB8AC3E}">
        <p14:creationId xmlns:p14="http://schemas.microsoft.com/office/powerpoint/2010/main" val="280177709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PhAnim="0" preserve="1" userDrawn="1">
  <p:cSld name="Titel mit dr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5"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4246407"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Inhaltsplatzhalter 3"/>
          <p:cNvSpPr>
            <a:spLocks noGrp="1"/>
          </p:cNvSpPr>
          <p:nvPr>
            <p:ph sz="half" idx="13" hasCustomPrompt="1"/>
          </p:nvPr>
        </p:nvSpPr>
        <p:spPr bwMode="auto">
          <a:xfrm>
            <a:off x="8104969"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extLst>
      <p:ext uri="{BB962C8B-B14F-4D97-AF65-F5344CB8AC3E}">
        <p14:creationId xmlns:p14="http://schemas.microsoft.com/office/powerpoint/2010/main" val="251720944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PhAnim="0" preserve="1" userDrawn="1">
  <p:cSld name="Titel klein">
    <p:spTree>
      <p:nvGrpSpPr>
        <p:cNvPr id="1" name=""/>
        <p:cNvGrpSpPr/>
        <p:nvPr/>
      </p:nvGrpSpPr>
      <p:grpSpPr bwMode="auto">
        <a:xfrm>
          <a:off x="0" y="0"/>
          <a:ext cx="0" cy="0"/>
          <a:chOff x="0" y="0"/>
          <a:chExt cx="0" cy="0"/>
        </a:xfrm>
      </p:grpSpPr>
      <p:sp>
        <p:nvSpPr>
          <p:cNvPr id="7"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Tree>
    <p:extLst>
      <p:ext uri="{BB962C8B-B14F-4D97-AF65-F5344CB8AC3E}">
        <p14:creationId xmlns:p14="http://schemas.microsoft.com/office/powerpoint/2010/main" val="420542415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PhAnim="0" preserve="1" userDrawn="1">
  <p:cSld name="1_Titel klein">
    <p:spTree>
      <p:nvGrpSpPr>
        <p:cNvPr id="1" name=""/>
        <p:cNvGrpSpPr/>
        <p:nvPr/>
      </p:nvGrpSpPr>
      <p:grpSpPr bwMode="auto">
        <a:xfrm>
          <a:off x="0" y="0"/>
          <a:ext cx="0" cy="0"/>
          <a:chOff x="0" y="0"/>
          <a:chExt cx="0" cy="0"/>
        </a:xfrm>
      </p:grpSpPr>
      <p:sp>
        <p:nvSpPr>
          <p:cNvPr id="7" name="Titel 1"/>
          <p:cNvSpPr>
            <a:spLocks noGrp="1"/>
          </p:cNvSpPr>
          <p:nvPr>
            <p:ph type="title"/>
          </p:nvPr>
        </p:nvSpPr>
        <p:spPr bwMode="auto">
          <a:xfrm>
            <a:off x="384026" y="343709"/>
            <a:ext cx="11370406" cy="828000"/>
          </a:xfrm>
        </p:spPr>
        <p:txBody>
          <a:bodyPr/>
          <a:lstStyle/>
          <a:p>
            <a:pPr>
              <a:defRPr/>
            </a:pPr>
            <a:r>
              <a:rPr lang="de-DE"/>
              <a:t>Tabelle</a:t>
            </a:r>
            <a:endParaRPr/>
          </a:p>
        </p:txBody>
      </p:sp>
      <p:graphicFrame>
        <p:nvGraphicFramePr>
          <p:cNvPr id="8" name="Tabelle 7"/>
          <p:cNvGraphicFramePr>
            <a:graphicFrameLocks noGrp="1"/>
          </p:cNvGraphicFramePr>
          <p:nvPr userDrawn="1"/>
        </p:nvGraphicFramePr>
        <p:xfrm>
          <a:off x="384025" y="1171708"/>
          <a:ext cx="11370404" cy="4514580"/>
        </p:xfrm>
        <a:graphic>
          <a:graphicData uri="http://schemas.openxmlformats.org/drawingml/2006/table">
            <a:tbl>
              <a:tblPr firstRow="1" bandRow="1">
                <a:tableStyleId>{21E4AEA4-8DFA-4A89-87EB-49C32662AFE0}</a:tableStyleId>
              </a:tblPr>
              <a:tblGrid>
                <a:gridCol w="2842601">
                  <a:extLst>
                    <a:ext uri="{9D8B030D-6E8A-4147-A177-3AD203B41FA5}">
                      <a16:colId xmlns:a16="http://schemas.microsoft.com/office/drawing/2014/main" val="20000"/>
                    </a:ext>
                  </a:extLst>
                </a:gridCol>
                <a:gridCol w="2842601">
                  <a:extLst>
                    <a:ext uri="{9D8B030D-6E8A-4147-A177-3AD203B41FA5}">
                      <a16:colId xmlns:a16="http://schemas.microsoft.com/office/drawing/2014/main" val="20001"/>
                    </a:ext>
                  </a:extLst>
                </a:gridCol>
                <a:gridCol w="2842601">
                  <a:extLst>
                    <a:ext uri="{9D8B030D-6E8A-4147-A177-3AD203B41FA5}">
                      <a16:colId xmlns:a16="http://schemas.microsoft.com/office/drawing/2014/main" val="20002"/>
                    </a:ext>
                  </a:extLst>
                </a:gridCol>
                <a:gridCol w="2842601">
                  <a:extLst>
                    <a:ext uri="{9D8B030D-6E8A-4147-A177-3AD203B41FA5}">
                      <a16:colId xmlns:a16="http://schemas.microsoft.com/office/drawing/2014/main" val="20003"/>
                    </a:ext>
                  </a:extLst>
                </a:gridCol>
              </a:tblGrid>
              <a:tr h="752430">
                <a:tc>
                  <a:txBody>
                    <a:bodyPr/>
                    <a:lstStyle/>
                    <a:p>
                      <a:pPr>
                        <a:defRPr/>
                      </a:pPr>
                      <a:r>
                        <a:rPr lang="de-DE"/>
                        <a:t>Titel Tabelle</a:t>
                      </a:r>
                      <a:endParaRPr/>
                    </a:p>
                  </a:txBody>
                  <a:tcPr anchor="ctr"/>
                </a:tc>
                <a:tc>
                  <a:txBody>
                    <a:bodyPr/>
                    <a:lstStyle/>
                    <a:p>
                      <a:pPr>
                        <a:defRPr/>
                      </a:pPr>
                      <a:endParaRPr lang="de-DE"/>
                    </a:p>
                  </a:txBody>
                  <a:tcPr anchor="ctr"/>
                </a:tc>
                <a:tc>
                  <a:txBody>
                    <a:bodyPr/>
                    <a:lstStyle/>
                    <a:p>
                      <a:pPr>
                        <a:defRPr/>
                      </a:pPr>
                      <a:endParaRPr lang="de-DE"/>
                    </a:p>
                  </a:txBody>
                  <a:tcPr anchor="ctr"/>
                </a:tc>
                <a:tc>
                  <a:txBody>
                    <a:bodyPr/>
                    <a:lstStyle/>
                    <a:p>
                      <a:pPr>
                        <a:defRPr/>
                      </a:pPr>
                      <a:endParaRPr lang="de-DE"/>
                    </a:p>
                  </a:txBody>
                  <a:tcPr anchor="ctr"/>
                </a:tc>
                <a:extLst>
                  <a:ext uri="{0D108BD9-81ED-4DB2-BD59-A6C34878D82A}">
                    <a16:rowId xmlns:a16="http://schemas.microsoft.com/office/drawing/2014/main" val="10000"/>
                  </a:ext>
                </a:extLst>
              </a:tr>
              <a:tr h="752430">
                <a:tc>
                  <a:txBody>
                    <a:bodyPr/>
                    <a:lstStyle/>
                    <a:p>
                      <a:pPr>
                        <a:defRPr/>
                      </a:pPr>
                      <a:r>
                        <a:rPr lang="de-DE" sz="1600"/>
                        <a:t>Beispiel Inhalt</a:t>
                      </a:r>
                      <a:endParaRPr/>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1"/>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2"/>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3"/>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4"/>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12718066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PhAnim="0" preserve="1" userDrawn="1">
  <p:cSld name="Zwei Bilder mit zwei Texten">
    <p:spTree>
      <p:nvGrpSpPr>
        <p:cNvPr id="1" name=""/>
        <p:cNvGrpSpPr/>
        <p:nvPr/>
      </p:nvGrpSpPr>
      <p:grpSpPr bwMode="auto">
        <a:xfrm>
          <a:off x="0" y="0"/>
          <a:ext cx="0" cy="0"/>
          <a:chOff x="0" y="0"/>
          <a:chExt cx="0" cy="0"/>
        </a:xfrm>
      </p:grpSpPr>
      <p:sp>
        <p:nvSpPr>
          <p:cNvPr id="3" name="Inhaltsplatzhalter 2"/>
          <p:cNvSpPr>
            <a:spLocks noGrp="1"/>
          </p:cNvSpPr>
          <p:nvPr>
            <p:ph sz="half" idx="1" hasCustomPrompt="1"/>
          </p:nvPr>
        </p:nvSpPr>
        <p:spPr bwMode="auto">
          <a:xfrm>
            <a:off x="384026" y="3368349"/>
            <a:ext cx="5202000" cy="3013983"/>
          </a:xfrm>
        </p:spPr>
        <p:txBody>
          <a:bodyPr/>
          <a:lstStyle>
            <a:lvl1pPr>
              <a:defRPr sz="2100" b="0" i="0"/>
            </a:lvl1pPr>
            <a:lvl2pPr>
              <a:defRPr sz="2100" b="0" i="0"/>
            </a:lvl2pPr>
            <a:lvl3pPr>
              <a:defRPr sz="2100" b="0" i="0"/>
            </a:lvl3pPr>
            <a:lvl4pPr>
              <a:defRPr sz="2100" b="0" i="0"/>
            </a:lvl4pPr>
            <a:lvl5pPr>
              <a:defRPr sz="21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096000" y="3368349"/>
            <a:ext cx="5202000" cy="3010877"/>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Bildplatzhalter 4"/>
          <p:cNvSpPr>
            <a:spLocks noGrp="1"/>
          </p:cNvSpPr>
          <p:nvPr>
            <p:ph type="pic" sz="quarter" idx="13"/>
          </p:nvPr>
        </p:nvSpPr>
        <p:spPr bwMode="auto">
          <a:xfrm>
            <a:off x="609600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de-DE"/>
              <a:t>Bild durch Klicken auf Symbol hinzufügen</a:t>
            </a:r>
            <a:endParaRPr/>
          </a:p>
        </p:txBody>
      </p:sp>
      <p:sp>
        <p:nvSpPr>
          <p:cNvPr id="11" name="Bildplatzhalter 4"/>
          <p:cNvSpPr>
            <a:spLocks noGrp="1"/>
          </p:cNvSpPr>
          <p:nvPr>
            <p:ph type="pic" sz="quarter" idx="14"/>
          </p:nvPr>
        </p:nvSpPr>
        <p:spPr bwMode="auto">
          <a:xfrm>
            <a:off x="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de-DE"/>
              <a:t>Bild durch Klicken auf Symbol hinzufügen</a:t>
            </a:r>
            <a:endParaRPr/>
          </a:p>
        </p:txBody>
      </p:sp>
    </p:spTree>
    <p:extLst>
      <p:ext uri="{BB962C8B-B14F-4D97-AF65-F5344CB8AC3E}">
        <p14:creationId xmlns:p14="http://schemas.microsoft.com/office/powerpoint/2010/main" val="325431461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PhAnim="0" preserve="1" userDrawn="1">
  <p:cSld name="Titel und Text mit Bild gross">
    <p:spTree>
      <p:nvGrpSpPr>
        <p:cNvPr id="1" name=""/>
        <p:cNvGrpSpPr/>
        <p:nvPr/>
      </p:nvGrpSpPr>
      <p:grpSpPr bwMode="auto">
        <a:xfrm>
          <a:off x="0" y="0"/>
          <a:ext cx="0" cy="0"/>
          <a:chOff x="0" y="0"/>
          <a:chExt cx="0" cy="0"/>
        </a:xfrm>
      </p:grpSpPr>
      <p:sp>
        <p:nvSpPr>
          <p:cNvPr id="8" name="Bildplatzhalter 4"/>
          <p:cNvSpPr>
            <a:spLocks noGrp="1"/>
          </p:cNvSpPr>
          <p:nvPr>
            <p:ph type="pic" sz="quarter" idx="13"/>
          </p:nvPr>
        </p:nvSpPr>
        <p:spPr bwMode="auto">
          <a:xfrm>
            <a:off x="4790208" y="0"/>
            <a:ext cx="7401791"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de-DE"/>
              <a:t>Bild durch Klicken auf Symbol hinzufügen</a:t>
            </a:r>
            <a:endParaRPr/>
          </a:p>
        </p:txBody>
      </p:sp>
      <p:sp>
        <p:nvSpPr>
          <p:cNvPr id="2" name="Titel 1"/>
          <p:cNvSpPr>
            <a:spLocks noGrp="1"/>
          </p:cNvSpPr>
          <p:nvPr>
            <p:ph type="title" hasCustomPrompt="1"/>
          </p:nvPr>
        </p:nvSpPr>
        <p:spPr bwMode="auto">
          <a:xfrm>
            <a:off x="384026" y="343709"/>
            <a:ext cx="4057200" cy="828000"/>
          </a:xfrm>
        </p:spPr>
        <p:txBody>
          <a:bodyPr/>
          <a:lstStyle>
            <a:lvl1pPr>
              <a:defRPr b="1" i="0">
                <a:latin typeface="Calibri"/>
                <a:cs typeface="Calibri"/>
              </a:defRPr>
            </a:lvl1pPr>
          </a:lstStyle>
          <a:p>
            <a:pPr>
              <a:defRPr/>
            </a:pPr>
            <a:r>
              <a:rPr lang="de-CH"/>
              <a:t>Titel hinzufügen</a:t>
            </a:r>
            <a:endParaRPr/>
          </a:p>
        </p:txBody>
      </p:sp>
      <p:sp>
        <p:nvSpPr>
          <p:cNvPr id="3" name="Inhaltsplatzhalter 2"/>
          <p:cNvSpPr>
            <a:spLocks noGrp="1"/>
          </p:cNvSpPr>
          <p:nvPr>
            <p:ph sz="half" idx="1" hasCustomPrompt="1"/>
          </p:nvPr>
        </p:nvSpPr>
        <p:spPr bwMode="auto">
          <a:xfrm>
            <a:off x="384026" y="1948444"/>
            <a:ext cx="40572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5"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ea typeface="Roboto"/>
              </a:rPr>
              <a:t>‹#›</a:t>
            </a:fld>
            <a:endParaRPr lang="de-CH" sz="800">
              <a:ea typeface="Roboto"/>
            </a:endParaRPr>
          </a:p>
        </p:txBody>
      </p:sp>
    </p:spTree>
    <p:extLst>
      <p:ext uri="{BB962C8B-B14F-4D97-AF65-F5344CB8AC3E}">
        <p14:creationId xmlns:p14="http://schemas.microsoft.com/office/powerpoint/2010/main" val="360308831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itat mit Bild">
    <p:bg>
      <p:bgPr>
        <a:solidFill>
          <a:schemeClr val="accent2"/>
        </a:solidFill>
        <a:effectLst/>
      </p:bgPr>
    </p:bg>
    <p:spTree>
      <p:nvGrpSpPr>
        <p:cNvPr id="1" name=""/>
        <p:cNvGrpSpPr/>
        <p:nvPr/>
      </p:nvGrpSpPr>
      <p:grpSpPr bwMode="auto">
        <a:xfrm>
          <a:off x="0" y="0"/>
          <a:ext cx="0" cy="0"/>
          <a:chOff x="0" y="0"/>
          <a:chExt cx="0" cy="0"/>
        </a:xfrm>
      </p:grpSpPr>
      <p:sp>
        <p:nvSpPr>
          <p:cNvPr id="5" name="Bildplatzhalter 4"/>
          <p:cNvSpPr>
            <a:spLocks noGrp="1"/>
          </p:cNvSpPr>
          <p:nvPr>
            <p:ph type="pic" sz="quarter" idx="13"/>
          </p:nvPr>
        </p:nvSpPr>
        <p:spPr bwMode="auto">
          <a:xfrm>
            <a:off x="6097200" y="0"/>
            <a:ext cx="60948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de-DE"/>
              <a:t>Bild durch Klicken auf Symbol hinzufügen</a:t>
            </a:r>
            <a:endParaRPr lang="de-CH"/>
          </a:p>
        </p:txBody>
      </p:sp>
      <p:sp>
        <p:nvSpPr>
          <p:cNvPr id="2" name="Inhaltsplatzhalter 3"/>
          <p:cNvSpPr>
            <a:spLocks noGrp="1"/>
          </p:cNvSpPr>
          <p:nvPr>
            <p:ph sz="half" idx="2" hasCustomPrompt="1"/>
          </p:nvPr>
        </p:nvSpPr>
        <p:spPr bwMode="auto">
          <a:xfrm>
            <a:off x="381582" y="1948444"/>
            <a:ext cx="4860236" cy="4430002"/>
          </a:xfrm>
        </p:spPr>
        <p:txBody>
          <a:bodyPr anchor="t"/>
          <a:lstStyle>
            <a:lvl1pPr algn="l">
              <a:lnSpc>
                <a:spcPct val="101000"/>
              </a:lnSpc>
              <a:spcAft>
                <a:spcPts val="1800"/>
              </a:spcAft>
              <a:defRPr sz="3000" b="1" i="0">
                <a:solidFill>
                  <a:schemeClr val="tx1"/>
                </a:solidFill>
                <a:latin typeface="Calibri"/>
                <a:cs typeface="Calibri"/>
              </a:defRPr>
            </a:lvl1pPr>
            <a:lvl2pPr marL="0" indent="0" algn="l">
              <a:lnSpc>
                <a:spcPct val="101000"/>
              </a:lnSpc>
              <a:buFontTx/>
              <a:buNone/>
              <a:defRPr sz="1600" b="0" i="0">
                <a:solidFill>
                  <a:schemeClr val="tx1"/>
                </a:solidFill>
              </a:defRPr>
            </a:lvl2pPr>
            <a:lvl3pPr algn="l">
              <a:lnSpc>
                <a:spcPct val="101000"/>
              </a:lnSpc>
              <a:defRPr sz="2800" i="1">
                <a:solidFill>
                  <a:schemeClr val="bg1"/>
                </a:solidFill>
              </a:defRPr>
            </a:lvl3pPr>
            <a:lvl4pPr algn="l">
              <a:lnSpc>
                <a:spcPct val="101000"/>
              </a:lnSpc>
              <a:defRPr sz="2800" i="1">
                <a:solidFill>
                  <a:schemeClr val="bg1"/>
                </a:solidFill>
              </a:defRPr>
            </a:lvl4pPr>
            <a:lvl5pPr algn="l">
              <a:lnSpc>
                <a:spcPct val="101000"/>
              </a:lnSpc>
              <a:defRPr sz="2800" i="1">
                <a:solidFill>
                  <a:schemeClr val="bg1"/>
                </a:solidFill>
              </a:defRPr>
            </a:lvl5pPr>
          </a:lstStyle>
          <a:p>
            <a:pPr lvl="0">
              <a:defRPr/>
            </a:pPr>
            <a:r>
              <a:rPr lang="de-CH"/>
              <a:t>«Quote»</a:t>
            </a:r>
            <a:endParaRPr/>
          </a:p>
          <a:p>
            <a:pPr lvl="1">
              <a:defRPr/>
            </a:pPr>
            <a:r>
              <a:rPr lang="de-CH"/>
              <a:t>Vorname Name</a:t>
            </a:r>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282463148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ahl und Text Hellgrün">
    <p:bg>
      <p:bgPr>
        <a:solidFill>
          <a:schemeClr val="accent2"/>
        </a:solidFill>
        <a:effectLst/>
      </p:bgPr>
    </p:bg>
    <p:spTree>
      <p:nvGrpSpPr>
        <p:cNvPr id="1" name=""/>
        <p:cNvGrpSpPr/>
        <p:nvPr/>
      </p:nvGrpSpPr>
      <p:grpSpPr bwMode="auto">
        <a:xfrm>
          <a:off x="0" y="0"/>
          <a:ext cx="0" cy="0"/>
          <a:chOff x="0" y="0"/>
          <a:chExt cx="0" cy="0"/>
        </a:xfrm>
      </p:grpSpPr>
      <p:sp>
        <p:nvSpPr>
          <p:cNvPr id="10" name="Titel 1"/>
          <p:cNvSpPr>
            <a:spLocks noGrp="1"/>
          </p:cNvSpPr>
          <p:nvPr>
            <p:ph type="ctrTitle" hasCustomPrompt="1"/>
          </p:nvPr>
        </p:nvSpPr>
        <p:spPr bwMode="auto">
          <a:xfrm>
            <a:off x="389202" y="1948444"/>
            <a:ext cx="4159461" cy="1283394"/>
          </a:xfrm>
        </p:spPr>
        <p:txBody>
          <a:bodyPr anchor="t"/>
          <a:lstStyle>
            <a:lvl1pPr algn="l">
              <a:lnSpc>
                <a:spcPct val="83000"/>
              </a:lnSpc>
              <a:defRPr sz="10500" b="0" i="0" spc="-180">
                <a:solidFill>
                  <a:schemeClr val="tx1"/>
                </a:solidFill>
              </a:defRPr>
            </a:lvl1pPr>
          </a:lstStyle>
          <a:p>
            <a:pPr>
              <a:defRPr/>
            </a:pPr>
            <a:r>
              <a:rPr lang="de-CH"/>
              <a:t>0000</a:t>
            </a:r>
            <a:endParaRPr/>
          </a:p>
        </p:txBody>
      </p:sp>
      <p:sp>
        <p:nvSpPr>
          <p:cNvPr id="4" name="Inhaltsplatzhalter 3"/>
          <p:cNvSpPr>
            <a:spLocks noGrp="1"/>
          </p:cNvSpPr>
          <p:nvPr>
            <p:ph sz="half" idx="2" hasCustomPrompt="1"/>
          </p:nvPr>
        </p:nvSpPr>
        <p:spPr bwMode="auto">
          <a:xfrm>
            <a:off x="5222187" y="2024646"/>
            <a:ext cx="5598348" cy="3068550"/>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2379511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theme" Target="../theme/theme3.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slideLayout" Target="../slideLayouts/slideLayout86.xml"/><Relationship Id="rId3" Type="http://schemas.openxmlformats.org/officeDocument/2006/relationships/slideLayout" Target="../slideLayouts/slideLayout71.xml"/><Relationship Id="rId21" Type="http://schemas.openxmlformats.org/officeDocument/2006/relationships/slideLayout" Target="../slideLayouts/slideLayout89.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theme" Target="../theme/theme6.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slideLayout" Target="../slideLayouts/slideLayout91.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slideLayout" Target="../slideLayouts/slideLayout9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slideLayout" Target="../slideLayouts/slideLayout104.xml"/><Relationship Id="rId18" Type="http://schemas.openxmlformats.org/officeDocument/2006/relationships/slideLayout" Target="../slideLayouts/slideLayout10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17" Type="http://schemas.openxmlformats.org/officeDocument/2006/relationships/slideLayout" Target="../slideLayouts/slideLayout108.xml"/><Relationship Id="rId2" Type="http://schemas.openxmlformats.org/officeDocument/2006/relationships/slideLayout" Target="../slideLayouts/slideLayout93.xml"/><Relationship Id="rId16" Type="http://schemas.openxmlformats.org/officeDocument/2006/relationships/slideLayout" Target="../slideLayouts/slideLayout107.xml"/><Relationship Id="rId20" Type="http://schemas.openxmlformats.org/officeDocument/2006/relationships/theme" Target="../theme/theme7.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5" Type="http://schemas.openxmlformats.org/officeDocument/2006/relationships/slideLayout" Target="../slideLayouts/slideLayout106.xml"/><Relationship Id="rId10" Type="http://schemas.openxmlformats.org/officeDocument/2006/relationships/slideLayout" Target="../slideLayouts/slideLayout101.xml"/><Relationship Id="rId19" Type="http://schemas.openxmlformats.org/officeDocument/2006/relationships/slideLayout" Target="../slideLayouts/slideLayout110.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slideLayout" Target="../slideLayouts/slideLayout10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8" name="Rechteck 7"/>
          <p:cNvSpPr/>
          <p:nvPr/>
        </p:nvSpPr>
        <p:spPr bwMode="auto">
          <a:xfrm>
            <a:off x="0" y="0"/>
            <a:ext cx="12192000" cy="6858000"/>
          </a:xfrm>
          <a:prstGeom prst="rect">
            <a:avLst/>
          </a:prstGeom>
          <a:solidFill>
            <a:schemeClr val="bg1">
              <a:lumMod val="95000"/>
            </a:schemeClr>
          </a:solidFill>
          <a:ln w="9525">
            <a:noFill/>
            <a:miter lim="800000"/>
            <a:headEnd/>
            <a:tailEnd/>
          </a:ln>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defRPr/>
            </a:pPr>
            <a:endParaRPr lang="de-CH" sz="1600" b="0" i="0">
              <a:latin typeface="Calibri"/>
            </a:endParaRPr>
          </a:p>
        </p:txBody>
      </p:sp>
      <p:sp>
        <p:nvSpPr>
          <p:cNvPr id="2" name="Titelplatzhalter 1"/>
          <p:cNvSpPr>
            <a:spLocks noGrp="1"/>
          </p:cNvSpPr>
          <p:nvPr>
            <p:ph type="title"/>
          </p:nvPr>
        </p:nvSpPr>
        <p:spPr bwMode="auto">
          <a:xfrm>
            <a:off x="384026" y="343709"/>
            <a:ext cx="11370406" cy="828000"/>
          </a:xfrm>
          <a:prstGeom prst="rect">
            <a:avLst/>
          </a:prstGeom>
        </p:spPr>
        <p:txBody>
          <a:bodyPr vert="horz" lIns="0" tIns="0" rIns="0" bIns="0" rtlCol="0" anchor="t">
            <a:noAutofit/>
          </a:bodyPr>
          <a:lstStyle/>
          <a:p>
            <a:pPr>
              <a:defRPr/>
            </a:pPr>
            <a:r>
              <a:rPr lang="de-CH"/>
              <a:t>Titre</a:t>
            </a:r>
            <a:endParaRPr/>
          </a:p>
        </p:txBody>
      </p:sp>
      <p:sp>
        <p:nvSpPr>
          <p:cNvPr id="3" name="Textplatzhalter 2"/>
          <p:cNvSpPr>
            <a:spLocks noGrp="1"/>
          </p:cNvSpPr>
          <p:nvPr>
            <p:ph type="body" idx="1"/>
          </p:nvPr>
        </p:nvSpPr>
        <p:spPr bwMode="auto">
          <a:xfrm>
            <a:off x="381581" y="1557339"/>
            <a:ext cx="11370406" cy="4849882"/>
          </a:xfrm>
          <a:prstGeom prst="rect">
            <a:avLst/>
          </a:prstGeom>
        </p:spPr>
        <p:txBody>
          <a:bodyPr vert="horz" lIns="0" tIns="0" rIns="0" bIns="0" rtlCol="0">
            <a:noAutofit/>
          </a:bodyPr>
          <a:lstStyle/>
          <a:p>
            <a:pPr lvl="0">
              <a:defRPr/>
            </a:pPr>
            <a:r>
              <a:rPr lang="de-CH"/>
              <a:t>Texte</a:t>
            </a:r>
            <a:endParaRPr/>
          </a:p>
          <a:p>
            <a:pPr lvl="1">
              <a:defRPr/>
            </a:pPr>
            <a:r>
              <a:rPr lang="de-CH"/>
              <a:t>Deuxième texte</a:t>
            </a:r>
            <a:endParaRPr/>
          </a:p>
          <a:p>
            <a:pPr lvl="2">
              <a:defRPr/>
            </a:pPr>
            <a:r>
              <a:rPr lang="de-CH"/>
              <a:t>Troisième texte</a:t>
            </a:r>
            <a:endParaRPr/>
          </a:p>
          <a:p>
            <a:pPr lvl="3">
              <a:defRPr/>
            </a:pPr>
            <a:r>
              <a:rPr lang="de-CH"/>
              <a:t>Quatrième texte</a:t>
            </a:r>
            <a:endParaRPr/>
          </a:p>
        </p:txBody>
      </p:sp>
      <p:sp>
        <p:nvSpPr>
          <p:cNvPr id="6"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xStyles>
    <p:titleStyle>
      <a:lvl1pPr algn="l" defTabSz="914400">
        <a:lnSpc>
          <a:spcPct val="96000"/>
        </a:lnSpc>
        <a:spcBef>
          <a:spcPts val="0"/>
        </a:spcBef>
        <a:buNone/>
        <a:defRPr sz="3000" b="1" i="0" spc="0">
          <a:solidFill>
            <a:schemeClr val="tx1"/>
          </a:solidFill>
          <a:latin typeface="Calibri"/>
          <a:ea typeface="Roboto"/>
          <a:cs typeface="Calibri"/>
        </a:defRPr>
      </a:lvl1pPr>
    </p:titleStyle>
    <p:body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ymbol"/>
        <a:buChar char="-"/>
        <a:defRPr sz="2000" spc="-10">
          <a:solidFill>
            <a:schemeClr val="tx1"/>
          </a:solidFill>
          <a:latin typeface="+mn-lt"/>
          <a:ea typeface="+mn-ea"/>
          <a:cs typeface="+mn-cs"/>
        </a:defRPr>
      </a:lvl2pPr>
      <a:lvl3pPr marL="396000" indent="-198000" algn="l" defTabSz="914400">
        <a:lnSpc>
          <a:spcPct val="109000"/>
        </a:lnSpc>
        <a:spcBef>
          <a:spcPts val="0"/>
        </a:spcBef>
        <a:buFont typeface="Symbol"/>
        <a:buChar char="-"/>
        <a:defRPr sz="2000" spc="-10">
          <a:solidFill>
            <a:schemeClr val="tx1"/>
          </a:solidFill>
          <a:latin typeface="+mn-lt"/>
          <a:ea typeface="+mn-ea"/>
          <a:cs typeface="+mn-cs"/>
        </a:defRPr>
      </a:lvl3pPr>
      <a:lvl4pPr marL="594000" indent="-198000" algn="l" defTabSz="914400">
        <a:lnSpc>
          <a:spcPct val="109000"/>
        </a:lnSpc>
        <a:spcBef>
          <a:spcPts val="0"/>
        </a:spcBef>
        <a:buFont typeface="Symbol"/>
        <a:buChar char="-"/>
        <a:defRPr sz="2000" spc="-10">
          <a:solidFill>
            <a:schemeClr val="tx1"/>
          </a:solidFill>
          <a:latin typeface="+mn-lt"/>
          <a:ea typeface="+mn-ea"/>
          <a:cs typeface="+mn-cs"/>
        </a:defRPr>
      </a:lvl4pPr>
      <a:lvl5pPr marL="792000" indent="-198000" algn="l" defTabSz="914400">
        <a:lnSpc>
          <a:spcPct val="109000"/>
        </a:lnSpc>
        <a:spcBef>
          <a:spcPts val="0"/>
        </a:spcBef>
        <a:buFont typeface="Symbol"/>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7" name="Titel 1"/>
          <p:cNvSpPr txBox="1"/>
          <p:nvPr userDrawn="1"/>
        </p:nvSpPr>
        <p:spPr bwMode="auto">
          <a:xfrm>
            <a:off x="384026" y="343709"/>
            <a:ext cx="11370406" cy="828000"/>
          </a:xfrm>
          <a:prstGeom prst="rect">
            <a:avLst/>
          </a:prstGeom>
        </p:spPr>
        <p:txBody>
          <a:bodyPr/>
          <a:lstStyle>
            <a:lvl1pPr algn="l" defTabSz="914400">
              <a:lnSpc>
                <a:spcPct val="90000"/>
              </a:lnSpc>
              <a:spcBef>
                <a:spcPts val="0"/>
              </a:spcBef>
              <a:buNone/>
              <a:defRPr sz="3000" b="1" i="0">
                <a:solidFill>
                  <a:schemeClr val="tx1"/>
                </a:solidFill>
                <a:latin typeface="Calibri"/>
                <a:ea typeface="+mj-ea"/>
                <a:cs typeface="Calibri"/>
              </a:defRPr>
            </a:lvl1pPr>
          </a:lstStyle>
          <a:p>
            <a:pPr>
              <a:defRPr/>
            </a:pPr>
            <a:r>
              <a:rPr lang="de-CH"/>
              <a:t>Des images pour les IQM individuelles suivront.</a:t>
            </a:r>
            <a:endParaRP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8" name="Rechteck 7"/>
          <p:cNvSpPr/>
          <p:nvPr/>
        </p:nvSpPr>
        <p:spPr bwMode="auto">
          <a:xfrm>
            <a:off x="0" y="0"/>
            <a:ext cx="12192000" cy="6858000"/>
          </a:xfrm>
          <a:prstGeom prst="rect">
            <a:avLst/>
          </a:prstGeom>
          <a:solidFill>
            <a:schemeClr val="bg1">
              <a:lumMod val="95000"/>
            </a:schemeClr>
          </a:solidFill>
          <a:ln w="9525">
            <a:noFill/>
            <a:miter lim="800000"/>
            <a:headEnd/>
            <a:tailEnd/>
          </a:ln>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defRPr/>
            </a:pPr>
            <a:endParaRPr lang="de-CH" sz="1600" b="0" i="0">
              <a:latin typeface="Calibri"/>
            </a:endParaRPr>
          </a:p>
        </p:txBody>
      </p:sp>
      <p:sp>
        <p:nvSpPr>
          <p:cNvPr id="2" name="Titelplatzhalter 1"/>
          <p:cNvSpPr>
            <a:spLocks noGrp="1"/>
          </p:cNvSpPr>
          <p:nvPr>
            <p:ph type="title"/>
          </p:nvPr>
        </p:nvSpPr>
        <p:spPr bwMode="auto">
          <a:xfrm>
            <a:off x="384026" y="343709"/>
            <a:ext cx="11370406" cy="828000"/>
          </a:xfrm>
          <a:prstGeom prst="rect">
            <a:avLst/>
          </a:prstGeom>
        </p:spPr>
        <p:txBody>
          <a:bodyPr vert="horz" lIns="0" tIns="0" rIns="0" bIns="0" rtlCol="0" anchor="t">
            <a:noAutofit/>
          </a:bodyPr>
          <a:lstStyle/>
          <a:p>
            <a:pPr>
              <a:defRPr/>
            </a:pPr>
            <a:r>
              <a:rPr lang="de-CH"/>
              <a:t>Titre</a:t>
            </a:r>
            <a:endParaRPr/>
          </a:p>
        </p:txBody>
      </p:sp>
      <p:sp>
        <p:nvSpPr>
          <p:cNvPr id="3" name="Textplatzhalter 2"/>
          <p:cNvSpPr>
            <a:spLocks noGrp="1"/>
          </p:cNvSpPr>
          <p:nvPr>
            <p:ph type="body" idx="1"/>
          </p:nvPr>
        </p:nvSpPr>
        <p:spPr bwMode="auto">
          <a:xfrm>
            <a:off x="381581" y="1557339"/>
            <a:ext cx="11370406" cy="4849882"/>
          </a:xfrm>
          <a:prstGeom prst="rect">
            <a:avLst/>
          </a:prstGeom>
        </p:spPr>
        <p:txBody>
          <a:bodyPr vert="horz" lIns="0" tIns="0" rIns="0" bIns="0" rtlCol="0">
            <a:noAutofit/>
          </a:bodyPr>
          <a:lstStyle/>
          <a:p>
            <a:pPr lvl="0">
              <a:defRPr/>
            </a:pPr>
            <a:r>
              <a:rPr lang="de-CH"/>
              <a:t>Texte</a:t>
            </a:r>
            <a:endParaRPr/>
          </a:p>
          <a:p>
            <a:pPr lvl="1">
              <a:defRPr/>
            </a:pPr>
            <a:r>
              <a:rPr lang="de-CH"/>
              <a:t>Deuxième texte</a:t>
            </a:r>
            <a:endParaRPr/>
          </a:p>
          <a:p>
            <a:pPr lvl="2">
              <a:defRPr/>
            </a:pPr>
            <a:r>
              <a:rPr lang="de-CH"/>
              <a:t>Troisième texte</a:t>
            </a:r>
            <a:endParaRPr/>
          </a:p>
          <a:p>
            <a:pPr lvl="3">
              <a:defRPr/>
            </a:pPr>
            <a:r>
              <a:rPr lang="de-CH"/>
              <a:t>Quatrième texte</a:t>
            </a:r>
            <a:endParaRPr/>
          </a:p>
        </p:txBody>
      </p:sp>
      <p:sp>
        <p:nvSpPr>
          <p:cNvPr id="6"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4" name="Titel 1"/>
          <p:cNvSpPr txBox="1"/>
          <p:nvPr userDrawn="1"/>
        </p:nvSpPr>
        <p:spPr bwMode="auto">
          <a:xfrm>
            <a:off x="384026" y="343709"/>
            <a:ext cx="11370406" cy="828000"/>
          </a:xfrm>
          <a:prstGeom prst="rect">
            <a:avLst/>
          </a:prstGeom>
        </p:spPr>
        <p:txBody>
          <a:bodyPr/>
          <a:lstStyle>
            <a:lvl1pPr algn="l" defTabSz="914400">
              <a:lnSpc>
                <a:spcPct val="90000"/>
              </a:lnSpc>
              <a:spcBef>
                <a:spcPts val="0"/>
              </a:spcBef>
              <a:buNone/>
              <a:defRPr sz="3000" b="1" i="0">
                <a:solidFill>
                  <a:schemeClr val="tx1"/>
                </a:solidFill>
                <a:latin typeface="Calibri"/>
                <a:ea typeface="+mj-ea"/>
                <a:cs typeface="Calibri"/>
              </a:defRPr>
            </a:lvl1pPr>
          </a:lstStyle>
          <a:p>
            <a:pPr>
              <a:defRPr/>
            </a:pPr>
            <a:r>
              <a:rPr lang="de-CH"/>
              <a:t>Les images pour les IQM individuelles suivent</a:t>
            </a:r>
            <a:endParaRP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 id="2147483700" r:id="rId20"/>
    <p:sldLayoutId id="2147483701" r:id="rId21"/>
    <p:sldLayoutId id="2147483702" r:id="rId22"/>
  </p:sldLayoutIdLst>
  <p:txStyles>
    <p:titleStyle>
      <a:lvl1pPr algn="l" defTabSz="914400">
        <a:lnSpc>
          <a:spcPct val="96000"/>
        </a:lnSpc>
        <a:spcBef>
          <a:spcPts val="0"/>
        </a:spcBef>
        <a:buNone/>
        <a:defRPr sz="3000" b="1" i="0" spc="0">
          <a:solidFill>
            <a:schemeClr val="tx1"/>
          </a:solidFill>
          <a:latin typeface="Calibri"/>
          <a:ea typeface="Roboto"/>
          <a:cs typeface="Calibri"/>
        </a:defRPr>
      </a:lvl1pPr>
    </p:titleStyle>
    <p:body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ymbol"/>
        <a:buChar char="-"/>
        <a:defRPr sz="2000" spc="-10">
          <a:solidFill>
            <a:schemeClr val="tx1"/>
          </a:solidFill>
          <a:latin typeface="+mn-lt"/>
          <a:ea typeface="+mn-ea"/>
          <a:cs typeface="+mn-cs"/>
        </a:defRPr>
      </a:lvl2pPr>
      <a:lvl3pPr marL="396000" indent="-198000" algn="l" defTabSz="914400">
        <a:lnSpc>
          <a:spcPct val="109000"/>
        </a:lnSpc>
        <a:spcBef>
          <a:spcPts val="0"/>
        </a:spcBef>
        <a:buFont typeface="Symbol"/>
        <a:buChar char="-"/>
        <a:defRPr sz="2000" spc="-10">
          <a:solidFill>
            <a:schemeClr val="tx1"/>
          </a:solidFill>
          <a:latin typeface="+mn-lt"/>
          <a:ea typeface="+mn-ea"/>
          <a:cs typeface="+mn-cs"/>
        </a:defRPr>
      </a:lvl3pPr>
      <a:lvl4pPr marL="594000" indent="-198000" algn="l" defTabSz="914400">
        <a:lnSpc>
          <a:spcPct val="109000"/>
        </a:lnSpc>
        <a:spcBef>
          <a:spcPts val="0"/>
        </a:spcBef>
        <a:buFont typeface="Symbol"/>
        <a:buChar char="-"/>
        <a:defRPr sz="2000" spc="-10">
          <a:solidFill>
            <a:schemeClr val="tx1"/>
          </a:solidFill>
          <a:latin typeface="+mn-lt"/>
          <a:ea typeface="+mn-ea"/>
          <a:cs typeface="+mn-cs"/>
        </a:defRPr>
      </a:lvl4pPr>
      <a:lvl5pPr marL="792000" indent="-198000" algn="l" defTabSz="914400">
        <a:lnSpc>
          <a:spcPct val="109000"/>
        </a:lnSpc>
        <a:spcBef>
          <a:spcPts val="0"/>
        </a:spcBef>
        <a:buFont typeface="Symbol"/>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7" name="Titel 1"/>
          <p:cNvSpPr txBox="1"/>
          <p:nvPr/>
        </p:nvSpPr>
        <p:spPr bwMode="auto">
          <a:xfrm>
            <a:off x="384026" y="343709"/>
            <a:ext cx="11370406" cy="828000"/>
          </a:xfrm>
          <a:prstGeom prst="rect">
            <a:avLst/>
          </a:prstGeom>
        </p:spPr>
        <p:txBody>
          <a:bodyPr/>
          <a:lstStyle>
            <a:lvl1pPr algn="l" defTabSz="914400">
              <a:lnSpc>
                <a:spcPct val="90000"/>
              </a:lnSpc>
              <a:spcBef>
                <a:spcPts val="0"/>
              </a:spcBef>
              <a:buNone/>
              <a:defRPr sz="3000" b="1" i="0">
                <a:solidFill>
                  <a:schemeClr val="tx1"/>
                </a:solidFill>
                <a:latin typeface="Calibri"/>
                <a:ea typeface="+mj-ea"/>
                <a:cs typeface="Calibri"/>
              </a:defRPr>
            </a:lvl1pPr>
          </a:lstStyle>
          <a:p>
            <a:pPr>
              <a:defRPr/>
            </a:pPr>
            <a:r>
              <a:rPr lang="de-CH"/>
              <a:t>Des images pour les IQM individuelles suivront.</a:t>
            </a:r>
            <a:endParaRPr/>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7" name="Titel 1"/>
          <p:cNvSpPr txBox="1"/>
          <p:nvPr/>
        </p:nvSpPr>
        <p:spPr bwMode="auto">
          <a:xfrm>
            <a:off x="384026" y="343709"/>
            <a:ext cx="11370406" cy="828000"/>
          </a:xfrm>
          <a:prstGeom prst="rect">
            <a:avLst/>
          </a:prstGeom>
        </p:spPr>
        <p:txBody>
          <a:bodyPr/>
          <a:lstStyle>
            <a:lvl1pPr algn="l" defTabSz="914400">
              <a:lnSpc>
                <a:spcPct val="90000"/>
              </a:lnSpc>
              <a:spcBef>
                <a:spcPts val="0"/>
              </a:spcBef>
              <a:buNone/>
              <a:defRPr sz="3000" b="1" i="0">
                <a:solidFill>
                  <a:schemeClr val="tx1"/>
                </a:solidFill>
                <a:latin typeface="Calibri"/>
                <a:ea typeface="+mj-ea"/>
                <a:cs typeface="Calibri"/>
              </a:defRPr>
            </a:lvl1pPr>
          </a:lstStyle>
          <a:p>
            <a:pPr>
              <a:defRPr/>
            </a:pPr>
            <a:r>
              <a:rPr lang="de-CH"/>
              <a:t>Des images pour les IQM individuelles suivront.</a:t>
            </a:r>
            <a:endParaRPr/>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8" name="Rechteck 7"/>
          <p:cNvSpPr/>
          <p:nvPr/>
        </p:nvSpPr>
        <p:spPr bwMode="auto">
          <a:xfrm>
            <a:off x="0" y="0"/>
            <a:ext cx="12192000" cy="6858000"/>
          </a:xfrm>
          <a:prstGeom prst="rect">
            <a:avLst/>
          </a:prstGeom>
          <a:solidFill>
            <a:schemeClr val="bg1">
              <a:lumMod val="95000"/>
            </a:schemeClr>
          </a:solidFill>
          <a:ln w="9525">
            <a:noFill/>
            <a:miter lim="800000"/>
            <a:headEnd/>
            <a:tailEnd/>
          </a:ln>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defRPr/>
            </a:pPr>
            <a:endParaRPr lang="de-CH" sz="1600" b="0" i="0">
              <a:latin typeface="Calibri"/>
            </a:endParaRPr>
          </a:p>
        </p:txBody>
      </p:sp>
      <p:sp>
        <p:nvSpPr>
          <p:cNvPr id="2" name="Titelplatzhalter 1"/>
          <p:cNvSpPr>
            <a:spLocks noGrp="1"/>
          </p:cNvSpPr>
          <p:nvPr>
            <p:ph type="title"/>
          </p:nvPr>
        </p:nvSpPr>
        <p:spPr bwMode="auto">
          <a:xfrm>
            <a:off x="384026" y="343709"/>
            <a:ext cx="11370406" cy="828000"/>
          </a:xfrm>
          <a:prstGeom prst="rect">
            <a:avLst/>
          </a:prstGeom>
        </p:spPr>
        <p:txBody>
          <a:bodyPr vert="horz" lIns="0" tIns="0" rIns="0" bIns="0" rtlCol="0" anchor="t">
            <a:noAutofit/>
          </a:bodyPr>
          <a:lstStyle/>
          <a:p>
            <a:pPr>
              <a:defRPr/>
            </a:pPr>
            <a:r>
              <a:rPr lang="de-CH"/>
              <a:t>Titre</a:t>
            </a:r>
            <a:endParaRPr/>
          </a:p>
        </p:txBody>
      </p:sp>
      <p:sp>
        <p:nvSpPr>
          <p:cNvPr id="3" name="Textplatzhalter 2"/>
          <p:cNvSpPr>
            <a:spLocks noGrp="1"/>
          </p:cNvSpPr>
          <p:nvPr>
            <p:ph type="body" idx="1"/>
          </p:nvPr>
        </p:nvSpPr>
        <p:spPr bwMode="auto">
          <a:xfrm>
            <a:off x="381581" y="1557339"/>
            <a:ext cx="11370406" cy="4849882"/>
          </a:xfrm>
          <a:prstGeom prst="rect">
            <a:avLst/>
          </a:prstGeom>
        </p:spPr>
        <p:txBody>
          <a:bodyPr vert="horz" lIns="0" tIns="0" rIns="0" bIns="0" rtlCol="0">
            <a:noAutofit/>
          </a:bodyPr>
          <a:lstStyle/>
          <a:p>
            <a:pPr lvl="0">
              <a:defRPr/>
            </a:pPr>
            <a:r>
              <a:rPr lang="de-CH"/>
              <a:t>Texte</a:t>
            </a:r>
            <a:endParaRPr/>
          </a:p>
          <a:p>
            <a:pPr lvl="1">
              <a:defRPr/>
            </a:pPr>
            <a:r>
              <a:rPr lang="de-CH"/>
              <a:t>Deuxième texte</a:t>
            </a:r>
            <a:endParaRPr/>
          </a:p>
          <a:p>
            <a:pPr lvl="2">
              <a:defRPr/>
            </a:pPr>
            <a:r>
              <a:rPr lang="de-CH"/>
              <a:t>Troisième texte</a:t>
            </a:r>
            <a:endParaRPr/>
          </a:p>
          <a:p>
            <a:pPr lvl="3">
              <a:defRPr/>
            </a:pPr>
            <a:r>
              <a:rPr lang="de-CH"/>
              <a:t>Quatrième texte</a:t>
            </a:r>
            <a:endParaRPr/>
          </a:p>
        </p:txBody>
      </p:sp>
      <p:sp>
        <p:nvSpPr>
          <p:cNvPr id="6"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 id="2147483739" r:id="rId18"/>
    <p:sldLayoutId id="2147483740" r:id="rId19"/>
    <p:sldLayoutId id="2147483741" r:id="rId20"/>
    <p:sldLayoutId id="2147483742" r:id="rId21"/>
    <p:sldLayoutId id="2147483743" r:id="rId22"/>
    <p:sldLayoutId id="2147483764" r:id="rId23"/>
  </p:sldLayoutIdLst>
  <p:txStyles>
    <p:titleStyle>
      <a:lvl1pPr algn="l" defTabSz="914400">
        <a:lnSpc>
          <a:spcPct val="96000"/>
        </a:lnSpc>
        <a:spcBef>
          <a:spcPts val="0"/>
        </a:spcBef>
        <a:buNone/>
        <a:defRPr sz="3000" b="1" i="0" spc="0">
          <a:solidFill>
            <a:schemeClr val="tx1"/>
          </a:solidFill>
          <a:latin typeface="Calibri"/>
          <a:ea typeface="Roboto"/>
          <a:cs typeface="Calibri"/>
        </a:defRPr>
      </a:lvl1pPr>
    </p:titleStyle>
    <p:body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ymbol"/>
        <a:buChar char="-"/>
        <a:defRPr sz="2000" spc="-10">
          <a:solidFill>
            <a:schemeClr val="tx1"/>
          </a:solidFill>
          <a:latin typeface="+mn-lt"/>
          <a:ea typeface="+mn-ea"/>
          <a:cs typeface="+mn-cs"/>
        </a:defRPr>
      </a:lvl2pPr>
      <a:lvl3pPr marL="396000" indent="-198000" algn="l" defTabSz="914400">
        <a:lnSpc>
          <a:spcPct val="109000"/>
        </a:lnSpc>
        <a:spcBef>
          <a:spcPts val="0"/>
        </a:spcBef>
        <a:buFont typeface="Symbol"/>
        <a:buChar char="-"/>
        <a:defRPr sz="2000" spc="-10">
          <a:solidFill>
            <a:schemeClr val="tx1"/>
          </a:solidFill>
          <a:latin typeface="+mn-lt"/>
          <a:ea typeface="+mn-ea"/>
          <a:cs typeface="+mn-cs"/>
        </a:defRPr>
      </a:lvl3pPr>
      <a:lvl4pPr marL="594000" indent="-198000" algn="l" defTabSz="914400">
        <a:lnSpc>
          <a:spcPct val="109000"/>
        </a:lnSpc>
        <a:spcBef>
          <a:spcPts val="0"/>
        </a:spcBef>
        <a:buFont typeface="Symbol"/>
        <a:buChar char="-"/>
        <a:defRPr sz="2000" spc="-10">
          <a:solidFill>
            <a:schemeClr val="tx1"/>
          </a:solidFill>
          <a:latin typeface="+mn-lt"/>
          <a:ea typeface="+mn-ea"/>
          <a:cs typeface="+mn-cs"/>
        </a:defRPr>
      </a:lvl4pPr>
      <a:lvl5pPr marL="792000" indent="-198000" algn="l" defTabSz="914400">
        <a:lnSpc>
          <a:spcPct val="109000"/>
        </a:lnSpc>
        <a:spcBef>
          <a:spcPts val="0"/>
        </a:spcBef>
        <a:buFont typeface="Symbol"/>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8" name="Rechteck 7"/>
          <p:cNvSpPr/>
          <p:nvPr/>
        </p:nvSpPr>
        <p:spPr bwMode="auto">
          <a:xfrm>
            <a:off x="0" y="0"/>
            <a:ext cx="12192000" cy="6858000"/>
          </a:xfrm>
          <a:prstGeom prst="rect">
            <a:avLst/>
          </a:prstGeom>
          <a:solidFill>
            <a:schemeClr val="bg1">
              <a:lumMod val="95000"/>
            </a:schemeClr>
          </a:solidFill>
          <a:ln w="9525">
            <a:noFill/>
            <a:miter lim="800000"/>
            <a:headEnd/>
            <a:tailEnd/>
          </a:ln>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defRPr/>
            </a:pPr>
            <a:endParaRPr lang="de-CH" sz="1600" b="0" i="0">
              <a:latin typeface="Calibri"/>
            </a:endParaRPr>
          </a:p>
        </p:txBody>
      </p:sp>
      <p:sp>
        <p:nvSpPr>
          <p:cNvPr id="2" name="Titelplatzhalter 1"/>
          <p:cNvSpPr>
            <a:spLocks noGrp="1"/>
          </p:cNvSpPr>
          <p:nvPr>
            <p:ph type="title"/>
          </p:nvPr>
        </p:nvSpPr>
        <p:spPr bwMode="auto">
          <a:xfrm>
            <a:off x="384026" y="343709"/>
            <a:ext cx="11370406" cy="828000"/>
          </a:xfrm>
          <a:prstGeom prst="rect">
            <a:avLst/>
          </a:prstGeom>
        </p:spPr>
        <p:txBody>
          <a:bodyPr vert="horz" lIns="0" tIns="0" rIns="0" bIns="0" rtlCol="0" anchor="t">
            <a:noAutofit/>
          </a:bodyPr>
          <a:lstStyle/>
          <a:p>
            <a:pPr>
              <a:defRPr/>
            </a:pPr>
            <a:r>
              <a:rPr lang="de-CH"/>
              <a:t>Titre</a:t>
            </a:r>
            <a:endParaRPr/>
          </a:p>
        </p:txBody>
      </p:sp>
      <p:sp>
        <p:nvSpPr>
          <p:cNvPr id="3" name="Textplatzhalter 2"/>
          <p:cNvSpPr>
            <a:spLocks noGrp="1"/>
          </p:cNvSpPr>
          <p:nvPr>
            <p:ph type="body" idx="1"/>
          </p:nvPr>
        </p:nvSpPr>
        <p:spPr bwMode="auto">
          <a:xfrm>
            <a:off x="381581" y="1557339"/>
            <a:ext cx="11370406" cy="4849882"/>
          </a:xfrm>
          <a:prstGeom prst="rect">
            <a:avLst/>
          </a:prstGeom>
        </p:spPr>
        <p:txBody>
          <a:bodyPr vert="horz" lIns="0" tIns="0" rIns="0" bIns="0" rtlCol="0">
            <a:noAutofit/>
          </a:bodyPr>
          <a:lstStyle/>
          <a:p>
            <a:pPr lvl="0">
              <a:defRPr/>
            </a:pPr>
            <a:r>
              <a:rPr lang="de-CH"/>
              <a:t>Texte</a:t>
            </a:r>
            <a:endParaRPr/>
          </a:p>
          <a:p>
            <a:pPr lvl="1">
              <a:defRPr/>
            </a:pPr>
            <a:r>
              <a:rPr lang="de-CH"/>
              <a:t>Deuxième texte</a:t>
            </a:r>
            <a:endParaRPr/>
          </a:p>
          <a:p>
            <a:pPr lvl="2">
              <a:defRPr/>
            </a:pPr>
            <a:r>
              <a:rPr lang="de-CH"/>
              <a:t>Troisième texte</a:t>
            </a:r>
            <a:endParaRPr/>
          </a:p>
          <a:p>
            <a:pPr lvl="3">
              <a:defRPr/>
            </a:pPr>
            <a:r>
              <a:rPr lang="de-CH"/>
              <a:t>Quatrième texte</a:t>
            </a:r>
            <a:endParaRPr/>
          </a:p>
        </p:txBody>
      </p:sp>
      <p:sp>
        <p:nvSpPr>
          <p:cNvPr id="6"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23914511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Lst>
  <p:txStyles>
    <p:titleStyle>
      <a:lvl1pPr algn="l" defTabSz="914400">
        <a:lnSpc>
          <a:spcPct val="96000"/>
        </a:lnSpc>
        <a:spcBef>
          <a:spcPts val="0"/>
        </a:spcBef>
        <a:buNone/>
        <a:defRPr sz="3000" b="1" i="0" spc="0">
          <a:solidFill>
            <a:schemeClr val="tx1"/>
          </a:solidFill>
          <a:latin typeface="Calibri"/>
          <a:ea typeface="Roboto"/>
          <a:cs typeface="Calibri"/>
        </a:defRPr>
      </a:lvl1pPr>
    </p:titleStyle>
    <p:body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ymbol"/>
        <a:buChar char="-"/>
        <a:defRPr sz="2000" spc="-10">
          <a:solidFill>
            <a:schemeClr val="tx1"/>
          </a:solidFill>
          <a:latin typeface="+mn-lt"/>
          <a:ea typeface="+mn-ea"/>
          <a:cs typeface="+mn-cs"/>
        </a:defRPr>
      </a:lvl2pPr>
      <a:lvl3pPr marL="396000" indent="-198000" algn="l" defTabSz="914400">
        <a:lnSpc>
          <a:spcPct val="109000"/>
        </a:lnSpc>
        <a:spcBef>
          <a:spcPts val="0"/>
        </a:spcBef>
        <a:buFont typeface="Symbol"/>
        <a:buChar char="-"/>
        <a:defRPr sz="2000" spc="-10">
          <a:solidFill>
            <a:schemeClr val="tx1"/>
          </a:solidFill>
          <a:latin typeface="+mn-lt"/>
          <a:ea typeface="+mn-ea"/>
          <a:cs typeface="+mn-cs"/>
        </a:defRPr>
      </a:lvl3pPr>
      <a:lvl4pPr marL="594000" indent="-198000" algn="l" defTabSz="914400">
        <a:lnSpc>
          <a:spcPct val="109000"/>
        </a:lnSpc>
        <a:spcBef>
          <a:spcPts val="0"/>
        </a:spcBef>
        <a:buFont typeface="Symbol"/>
        <a:buChar char="-"/>
        <a:defRPr sz="2000" spc="-10">
          <a:solidFill>
            <a:schemeClr val="tx1"/>
          </a:solidFill>
          <a:latin typeface="+mn-lt"/>
          <a:ea typeface="+mn-ea"/>
          <a:cs typeface="+mn-cs"/>
        </a:defRPr>
      </a:lvl4pPr>
      <a:lvl5pPr marL="792000" indent="-198000" algn="l" defTabSz="914400">
        <a:lnSpc>
          <a:spcPct val="109000"/>
        </a:lnSpc>
        <a:spcBef>
          <a:spcPts val="0"/>
        </a:spcBef>
        <a:buFont typeface="Symbol"/>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8.xml"/></Relationships>
</file>

<file path=ppt/slides/_rels/slide2.xml.rels><?xml version="1.0" encoding="UTF-8" standalone="yes"?>
<Relationships xmlns="http://schemas.openxmlformats.org/package/2006/relationships"><Relationship Id="rId3" Type="http://schemas.openxmlformats.org/officeDocument/2006/relationships/hyperlink" Target="http://www.artiset.ch/qualite-des-soins" TargetMode="External"/><Relationship Id="rId2" Type="http://schemas.openxmlformats.org/officeDocument/2006/relationships/notesSlide" Target="../notesSlides/notesSlide2.xml"/><Relationship Id="rId1" Type="http://schemas.openxmlformats.org/officeDocument/2006/relationships/slideLayout" Target="../slideLayouts/slideLayout91.xml"/><Relationship Id="rId4" Type="http://schemas.openxmlformats.org/officeDocument/2006/relationships/hyperlink" Target="http://www.artiset.ch/qualite-des-soins/licence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89.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0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05.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82.xml"/><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8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0.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80.xml"/></Relationships>
</file>

<file path=ppt/slides/_rels/slide10.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80.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82.xml"/><Relationship Id="rId4" Type="http://schemas.openxmlformats.org/officeDocument/2006/relationships/image" Target="../media/image26.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4.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82.xml"/><Relationship Id="rId4" Type="http://schemas.openxmlformats.org/officeDocument/2006/relationships/image" Target="../media/image28.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82.xml"/><Relationship Id="rId4" Type="http://schemas.openxmlformats.org/officeDocument/2006/relationships/image" Target="../media/image30.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4.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77.xml"/><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73.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82.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82.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82.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8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4.xml"/></Relationships>
</file>

<file path=ppt/slides/_rels/slide2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5.xml"/><Relationship Id="rId1" Type="http://schemas.openxmlformats.org/officeDocument/2006/relationships/slideLayout" Target="../slideLayouts/slideLayout8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6.xml"/><Relationship Id="rId1" Type="http://schemas.openxmlformats.org/officeDocument/2006/relationships/slideLayout" Target="../slideLayouts/slideLayout8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8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8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82.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90.xml"/><Relationship Id="rId4" Type="http://schemas.openxmlformats.org/officeDocument/2006/relationships/image" Target="../media/image39.sv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4.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82.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82.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4.xml"/><Relationship Id="rId1" Type="http://schemas.openxmlformats.org/officeDocument/2006/relationships/slideLayout" Target="../slideLayouts/slideLayout82.xml"/><Relationship Id="rId5" Type="http://schemas.openxmlformats.org/officeDocument/2006/relationships/image" Target="../media/image37.png"/><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82.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82.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82.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90.xml"/><Relationship Id="rId4" Type="http://schemas.openxmlformats.org/officeDocument/2006/relationships/image" Target="../media/image39.sv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8.xml"/></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0.xml"/><Relationship Id="rId1" Type="http://schemas.openxmlformats.org/officeDocument/2006/relationships/slideLayout" Target="../slideLayouts/slideLayout90.xml"/><Relationship Id="rId4" Type="http://schemas.openxmlformats.org/officeDocument/2006/relationships/image" Target="../media/image47.svg"/></Relationships>
</file>

<file path=ppt/slides/_rels/slide41.xml.rels><?xml version="1.0" encoding="UTF-8" standalone="yes"?>
<Relationships xmlns="http://schemas.openxmlformats.org/package/2006/relationships"><Relationship Id="rId3" Type="http://schemas.openxmlformats.org/officeDocument/2006/relationships/hyperlink" Target="http://www.artiset.ch/qualite-des-soins" TargetMode="External"/><Relationship Id="rId2" Type="http://schemas.openxmlformats.org/officeDocument/2006/relationships/notesSlide" Target="../notesSlides/notesSlide41.xml"/><Relationship Id="rId1" Type="http://schemas.openxmlformats.org/officeDocument/2006/relationships/slideLayout" Target="../slideLayouts/slideLayout7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Rechteck 6"/>
          <p:cNvSpPr/>
          <p:nvPr/>
        </p:nvSpPr>
        <p:spPr bwMode="auto">
          <a:xfrm>
            <a:off x="0" y="0"/>
            <a:ext cx="12192000" cy="5377550"/>
          </a:xfrm>
          <a:prstGeom prst="rect">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ctr"/>
          <a:lstStyle/>
          <a:p>
            <a:pPr algn="ctr">
              <a:defRPr/>
            </a:pPr>
            <a:r>
              <a:rPr lang="fr-CH" sz="3600" b="1" noProof="0" dirty="0">
                <a:solidFill>
                  <a:schemeClr val="bg1"/>
                </a:solidFill>
                <a:latin typeface="Calibri"/>
                <a:ea typeface="Calibri"/>
                <a:cs typeface="Calibri"/>
              </a:rPr>
              <a:t>Bienvenue</a:t>
            </a:r>
            <a:endParaRPr lang="fr-CH" noProof="0" dirty="0"/>
          </a:p>
          <a:p>
            <a:pPr algn="ctr">
              <a:defRPr/>
            </a:pPr>
            <a:endParaRPr lang="fr-CH" sz="2100" b="1" noProof="0" dirty="0">
              <a:solidFill>
                <a:schemeClr val="bg1"/>
              </a:solidFill>
              <a:latin typeface="Calibri"/>
              <a:ea typeface="Calibri"/>
              <a:cs typeface="Calibri"/>
            </a:endParaRPr>
          </a:p>
          <a:p>
            <a:pPr algn="ctr">
              <a:defRPr/>
            </a:pPr>
            <a:r>
              <a:rPr lang="fr-CH" sz="5000" b="1" noProof="0" dirty="0">
                <a:solidFill>
                  <a:schemeClr val="bg1"/>
                </a:solidFill>
                <a:latin typeface="Calibri"/>
                <a:ea typeface="Calibri"/>
                <a:cs typeface="Calibri"/>
              </a:rPr>
              <a:t>Indicateur de qualité médical</a:t>
            </a:r>
          </a:p>
          <a:p>
            <a:pPr algn="ctr">
              <a:defRPr/>
            </a:pPr>
            <a:r>
              <a:rPr lang="fr-CH" sz="5000" b="1" noProof="0" dirty="0">
                <a:solidFill>
                  <a:schemeClr val="bg1"/>
                </a:solidFill>
                <a:latin typeface="Calibri"/>
                <a:ea typeface="Calibri"/>
                <a:cs typeface="Calibri"/>
              </a:rPr>
              <a:t>« Revue de la médication »</a:t>
            </a:r>
            <a:endParaRPr lang="fr-CH" sz="3600" b="1" noProof="0" dirty="0">
              <a:solidFill>
                <a:schemeClr val="bg1"/>
              </a:solidFill>
              <a:latin typeface="Calibri"/>
              <a:ea typeface="Calibri"/>
              <a:cs typeface="Calibri"/>
            </a:endParaRPr>
          </a:p>
          <a:p>
            <a:pPr algn="ctr">
              <a:defRPr/>
            </a:pPr>
            <a:br>
              <a:rPr lang="fr-CH" sz="2200" noProof="0" dirty="0">
                <a:solidFill>
                  <a:schemeClr val="bg1"/>
                </a:solidFill>
                <a:latin typeface="Calibri"/>
                <a:ea typeface="Calibri"/>
                <a:cs typeface="Calibri"/>
              </a:rPr>
            </a:br>
            <a:r>
              <a:rPr lang="fr-CH" sz="2100" noProof="0" dirty="0">
                <a:latin typeface="Calibri"/>
                <a:ea typeface="Calibri"/>
                <a:cs typeface="Calibri"/>
              </a:rPr>
              <a:t>Introduction à l'indicateur de qualité médical « </a:t>
            </a:r>
            <a:r>
              <a:rPr lang="fr-CH" sz="2100" noProof="0" dirty="0">
                <a:solidFill>
                  <a:schemeClr val="bg1"/>
                </a:solidFill>
                <a:latin typeface="Calibri"/>
                <a:ea typeface="Calibri"/>
                <a:cs typeface="Calibri"/>
              </a:rPr>
              <a:t>Revue de médication »</a:t>
            </a:r>
          </a:p>
          <a:p>
            <a:pPr algn="ctr">
              <a:defRPr/>
            </a:pPr>
            <a:br>
              <a:rPr lang="fr-CH" sz="2100" noProof="0" dirty="0">
                <a:solidFill>
                  <a:schemeClr val="bg1"/>
                </a:solidFill>
                <a:latin typeface="Calibri"/>
                <a:ea typeface="Calibri"/>
                <a:cs typeface="Calibri"/>
              </a:rPr>
            </a:br>
            <a:r>
              <a:rPr lang="fr-CH" sz="2100" noProof="0" dirty="0">
                <a:solidFill>
                  <a:schemeClr val="bg1"/>
                </a:solidFill>
                <a:latin typeface="Calibri"/>
                <a:ea typeface="Calibri"/>
                <a:cs typeface="Calibri"/>
              </a:rPr>
              <a:t>JJ.MM.AAAA</a:t>
            </a:r>
            <a:endParaRPr lang="fr-CH" sz="2100" noProof="0" dirty="0">
              <a:solidFill>
                <a:schemeClr val="tx1"/>
              </a:solidFill>
              <a:latin typeface="Calibri"/>
              <a:ea typeface="Calibri"/>
              <a:cs typeface="Calibri"/>
            </a:endParaRPr>
          </a:p>
        </p:txBody>
      </p:sp>
      <p:pic>
        <p:nvPicPr>
          <p:cNvPr id="2" name="Grafik 1" descr="Ein Bild, das Text, Schrift, weiß, Grafiken enthält.&#10;&#10;KI-generierte Inhalte können fehlerhaft sein.">
            <a:extLst>
              <a:ext uri="{FF2B5EF4-FFF2-40B4-BE49-F238E27FC236}">
                <a16:creationId xmlns:a16="http://schemas.microsoft.com/office/drawing/2014/main" id="{D6AA05F5-2A5E-1202-86DC-4850A835244C}"/>
              </a:ext>
            </a:extLst>
          </p:cNvPr>
          <p:cNvPicPr>
            <a:picLocks noChangeAspect="1"/>
          </p:cNvPicPr>
          <p:nvPr/>
        </p:nvPicPr>
        <p:blipFill>
          <a:blip r:embed="rId3"/>
          <a:stretch>
            <a:fillRect/>
          </a:stretch>
        </p:blipFill>
        <p:spPr bwMode="auto">
          <a:xfrm>
            <a:off x="3397250" y="5539144"/>
            <a:ext cx="5397500" cy="1079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2594AD7-0DF6-2053-59E8-BFC93852DBEA}"/>
            </a:ext>
          </a:extLst>
        </p:cNvPr>
        <p:cNvGrpSpPr/>
        <p:nvPr/>
      </p:nvGrpSpPr>
      <p:grpSpPr>
        <a:xfrm>
          <a:off x="0" y="0"/>
          <a:ext cx="0" cy="0"/>
          <a:chOff x="0" y="0"/>
          <a:chExt cx="0" cy="0"/>
        </a:xfrm>
      </p:grpSpPr>
      <p:sp>
        <p:nvSpPr>
          <p:cNvPr id="8" name="Rechteck 7">
            <a:extLst>
              <a:ext uri="{FF2B5EF4-FFF2-40B4-BE49-F238E27FC236}">
                <a16:creationId xmlns:a16="http://schemas.microsoft.com/office/drawing/2014/main" id="{58D593F4-C36D-1619-A755-386DC044F514}"/>
              </a:ext>
            </a:extLst>
          </p:cNvPr>
          <p:cNvSpPr/>
          <p:nvPr/>
        </p:nvSpPr>
        <p:spPr>
          <a:xfrm>
            <a:off x="0" y="0"/>
            <a:ext cx="12192000" cy="6858000"/>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901568C3-C625-CB64-0018-09548FB7C3B2}"/>
              </a:ext>
            </a:extLst>
          </p:cNvPr>
          <p:cNvSpPr txBox="1"/>
          <p:nvPr/>
        </p:nvSpPr>
        <p:spPr>
          <a:xfrm>
            <a:off x="409575" y="1994653"/>
            <a:ext cx="10892409" cy="3975649"/>
          </a:xfrm>
          <a:prstGeom prst="rect">
            <a:avLst/>
          </a:prstGeom>
          <a:solidFill>
            <a:schemeClr val="bg1"/>
          </a:solidFill>
        </p:spPr>
        <p:txBody>
          <a:bodyPr wrap="square" lIns="648000" tIns="216000" rIns="360000" bIns="216000" rtlCol="0" anchor="t">
            <a:spAutoFit/>
          </a:bodyPr>
          <a:lstStyle/>
          <a:p>
            <a:pPr>
              <a:spcAft>
                <a:spcPts val="600"/>
              </a:spcAft>
            </a:pPr>
            <a:r>
              <a:rPr lang="fr-CH" sz="2100" dirty="0">
                <a:latin typeface="Calibri" panose="020F0502020204030204" pitchFamily="34" charset="0"/>
                <a:cs typeface="Calibri" panose="020F0502020204030204" pitchFamily="34" charset="0"/>
              </a:rPr>
              <a:t>Les règles suivantes s’appliquent aux diapositives suivantes :</a:t>
            </a:r>
            <a:endParaRPr lang="de-CH" sz="2100" dirty="0">
              <a:latin typeface="Calibri" panose="020F0502020204030204" pitchFamily="34" charset="0"/>
              <a:cs typeface="Calibri" panose="020F0502020204030204" pitchFamily="34" charset="0"/>
            </a:endParaRPr>
          </a:p>
          <a:p>
            <a:pPr marL="285750" lvl="0" indent="-285750">
              <a:spcAft>
                <a:spcPts val="600"/>
              </a:spcAft>
              <a:buFont typeface="Arial" panose="020B0604020202020204" pitchFamily="34" charset="0"/>
              <a:buChar char="•"/>
            </a:pPr>
            <a:r>
              <a:rPr lang="fr-CH" sz="2100" dirty="0">
                <a:latin typeface="Calibri" panose="020F0502020204030204" pitchFamily="34" charset="0"/>
                <a:cs typeface="Calibri" panose="020F0502020204030204" pitchFamily="34" charset="0"/>
              </a:rPr>
              <a:t>Si des diapositives sont reprises à l’identique, il est impératif de conserver le pied de page avec les informations suivantes : </a:t>
            </a:r>
            <a:br>
              <a:rPr lang="fr-CH" sz="2100" dirty="0">
                <a:latin typeface="Calibri" panose="020F0502020204030204" pitchFamily="34" charset="0"/>
                <a:cs typeface="Calibri" panose="020F0502020204030204" pitchFamily="34" charset="0"/>
              </a:rPr>
            </a:br>
            <a:r>
              <a:rPr lang="fr-CH" sz="210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www.artiset.ch/qualite-des-soins</a:t>
            </a:r>
            <a:r>
              <a:rPr lang="de-CH" sz="2100" dirty="0">
                <a:latin typeface="Calibri" panose="020F0502020204030204" pitchFamily="34" charset="0"/>
                <a:cs typeface="Calibri" panose="020F0502020204030204" pitchFamily="34" charset="0"/>
              </a:rPr>
              <a:t> </a:t>
            </a:r>
            <a:r>
              <a:rPr lang="fr-CH" sz="2100" dirty="0">
                <a:latin typeface="Calibri" panose="020F0502020204030204" pitchFamily="34" charset="0"/>
                <a:cs typeface="Calibri" panose="020F0502020204030204" pitchFamily="34" charset="0"/>
              </a:rPr>
              <a:t> – CC BY-NC-SA </a:t>
            </a:r>
            <a:r>
              <a:rPr lang="fr-CH" sz="2100" dirty="0" err="1">
                <a:latin typeface="Calibri" panose="020F0502020204030204" pitchFamily="34" charset="0"/>
                <a:cs typeface="Calibri" panose="020F0502020204030204" pitchFamily="34" charset="0"/>
              </a:rPr>
              <a:t>senesuisse</a:t>
            </a:r>
            <a:r>
              <a:rPr lang="fr-CH" sz="2100" dirty="0">
                <a:latin typeface="Calibri" panose="020F0502020204030204" pitchFamily="34" charset="0"/>
                <a:cs typeface="Calibri" panose="020F0502020204030204" pitchFamily="34" charset="0"/>
              </a:rPr>
              <a:t> et CURAVIVA</a:t>
            </a:r>
          </a:p>
          <a:p>
            <a:pPr marL="285750" lvl="0" indent="-285750">
              <a:spcAft>
                <a:spcPts val="600"/>
              </a:spcAft>
              <a:buFont typeface="Arial" panose="020B0604020202020204" pitchFamily="34" charset="0"/>
              <a:buChar char="•"/>
            </a:pPr>
            <a:r>
              <a:rPr lang="fr-FR" sz="2100" dirty="0">
                <a:latin typeface="Calibri" panose="020F0502020204030204" pitchFamily="34" charset="0"/>
                <a:cs typeface="Calibri" panose="020F0502020204030204" pitchFamily="34" charset="0"/>
              </a:rPr>
              <a:t>Si des diapositives sont modifiées ou si de nouvelles diapositives sont ajoutées, cette mention doit être supprimée du pied de page de la diapositive concernée.</a:t>
            </a:r>
          </a:p>
          <a:p>
            <a:pPr marL="285750" indent="-285750">
              <a:spcAft>
                <a:spcPts val="600"/>
              </a:spcAft>
              <a:buFont typeface="Arial" panose="020B0604020202020204" pitchFamily="34" charset="0"/>
              <a:buChar char="•"/>
            </a:pPr>
            <a:r>
              <a:rPr lang="fr-CH" sz="2100" dirty="0">
                <a:latin typeface="Calibri" panose="020F0502020204030204" pitchFamily="34" charset="0"/>
                <a:cs typeface="Calibri" panose="020F0502020204030204" pitchFamily="34" charset="0"/>
              </a:rPr>
              <a:t>Droits sur les images et icônes : toutes les images et icônes de cette présentation sont protégés par le droit d’auteur. Ils ne peuvent pas être modifiés ni utilisés à d’autres fins.</a:t>
            </a:r>
            <a:endParaRPr lang="de-CH" sz="2100" dirty="0">
              <a:latin typeface="Calibri" panose="020F0502020204030204" pitchFamily="34" charset="0"/>
              <a:cs typeface="Calibri" panose="020F0502020204030204" pitchFamily="34" charset="0"/>
            </a:endParaRPr>
          </a:p>
          <a:p>
            <a:pPr>
              <a:spcAft>
                <a:spcPts val="600"/>
              </a:spcAft>
            </a:pPr>
            <a:r>
              <a:rPr lang="fr-CH" sz="2100" dirty="0">
                <a:latin typeface="Calibri" panose="020F0502020204030204" pitchFamily="34" charset="0"/>
                <a:cs typeface="Calibri" panose="020F0502020204030204" pitchFamily="34" charset="0"/>
              </a:rPr>
              <a:t>Pour plus d’informations sur les licences, les personnes intéressées peuvent consulter le lien suivant : </a:t>
            </a:r>
            <a:r>
              <a:rPr lang="fr-CH" sz="2100" dirty="0">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www.artiset.ch/qualite-des-soins/licences</a:t>
            </a:r>
            <a:r>
              <a:rPr lang="de-CH" sz="2100" dirty="0">
                <a:latin typeface="Calibri" panose="020F0502020204030204" pitchFamily="34" charset="0"/>
                <a:cs typeface="Calibri" panose="020F0502020204030204" pitchFamily="34" charset="0"/>
              </a:rPr>
              <a:t> </a:t>
            </a:r>
          </a:p>
        </p:txBody>
      </p:sp>
      <p:sp>
        <p:nvSpPr>
          <p:cNvPr id="5" name="Titel 4">
            <a:extLst>
              <a:ext uri="{FF2B5EF4-FFF2-40B4-BE49-F238E27FC236}">
                <a16:creationId xmlns:a16="http://schemas.microsoft.com/office/drawing/2014/main" id="{F5B4B113-7173-A092-D592-6DD69F1DACC0}"/>
              </a:ext>
            </a:extLst>
          </p:cNvPr>
          <p:cNvSpPr>
            <a:spLocks noGrp="1"/>
          </p:cNvSpPr>
          <p:nvPr>
            <p:ph type="title" idx="4294967295"/>
          </p:nvPr>
        </p:nvSpPr>
        <p:spPr>
          <a:xfrm>
            <a:off x="409575" y="371475"/>
            <a:ext cx="10723563" cy="828675"/>
          </a:xfrm>
          <a:prstGeom prst="rect">
            <a:avLst/>
          </a:prstGeom>
        </p:spPr>
        <p:txBody>
          <a:bodyPr/>
          <a:lstStyle/>
          <a:p>
            <a:r>
              <a:rPr lang="fr-FR" altLang="de-DE" sz="5000" b="1" dirty="0">
                <a:solidFill>
                  <a:schemeClr val="bg1"/>
                </a:solidFill>
                <a:latin typeface="Calibri" panose="020F0502020204030204" pitchFamily="34" charset="0"/>
                <a:cs typeface="Calibri" panose="020F0502020204030204" pitchFamily="34" charset="0"/>
              </a:rPr>
              <a:t>Informations sur l’utilisation de cette présentation PowerPoint</a:t>
            </a:r>
            <a:endParaRPr lang="de-DE" sz="5000" b="1" spc="0" dirty="0">
              <a:solidFill>
                <a:schemeClr val="bg1"/>
              </a:solidFill>
              <a:latin typeface="Calibri" panose="020F0502020204030204" pitchFamily="34" charset="0"/>
              <a:ea typeface="Roboto" panose="02000000000000000000" pitchFamily="2" charset="0"/>
              <a:cs typeface="Calibri" panose="020F0502020204030204" pitchFamily="34" charset="0"/>
            </a:endParaRPr>
          </a:p>
        </p:txBody>
      </p:sp>
      <p:sp>
        <p:nvSpPr>
          <p:cNvPr id="4" name="Fußzeilenplatzhalter 1">
            <a:extLst>
              <a:ext uri="{FF2B5EF4-FFF2-40B4-BE49-F238E27FC236}">
                <a16:creationId xmlns:a16="http://schemas.microsoft.com/office/drawing/2014/main" id="{0D4AEF5C-DE3D-D3B9-E740-0AA7FE1B77C6}"/>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
        <p:nvSpPr>
          <p:cNvPr id="2" name="Fußzeilenplatzhalter 1">
            <a:extLst>
              <a:ext uri="{FF2B5EF4-FFF2-40B4-BE49-F238E27FC236}">
                <a16:creationId xmlns:a16="http://schemas.microsoft.com/office/drawing/2014/main" id="{2C00D7E9-0C94-FDE0-098D-D2FD06CC4E22}"/>
              </a:ext>
            </a:extLst>
          </p:cNvPr>
          <p:cNvSpPr txBox="1">
            <a:spLocks/>
          </p:cNvSpPr>
          <p:nvPr/>
        </p:nvSpPr>
        <p:spPr>
          <a:xfrm>
            <a:off x="11133138" y="6410325"/>
            <a:ext cx="649287"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95202A2B-C977-E242-981D-4353B69DDCE3}" type="slidenum">
              <a:rPr lang="de-DE" sz="800" smtClean="0">
                <a:ea typeface="Roboto" panose="02000000000000000000" pitchFamily="2" charset="0"/>
              </a:rPr>
              <a:t>2</a:t>
            </a:fld>
            <a:endParaRPr lang="de-CH" sz="800" dirty="0">
              <a:ea typeface="Roboto" panose="02000000000000000000" pitchFamily="2" charset="0"/>
            </a:endParaRPr>
          </a:p>
        </p:txBody>
      </p:sp>
      <p:sp>
        <p:nvSpPr>
          <p:cNvPr id="3" name="Textfeld 2">
            <a:extLst>
              <a:ext uri="{FF2B5EF4-FFF2-40B4-BE49-F238E27FC236}">
                <a16:creationId xmlns:a16="http://schemas.microsoft.com/office/drawing/2014/main" id="{83340A72-F702-C95C-EFAA-BC7624CABCFE}"/>
              </a:ext>
            </a:extLst>
          </p:cNvPr>
          <p:cNvSpPr txBox="1"/>
          <p:nvPr/>
        </p:nvSpPr>
        <p:spPr>
          <a:xfrm>
            <a:off x="4657344" y="1670304"/>
            <a:ext cx="184731" cy="369332"/>
          </a:xfrm>
          <a:prstGeom prst="rect">
            <a:avLst/>
          </a:prstGeom>
          <a:noFill/>
        </p:spPr>
        <p:txBody>
          <a:bodyPr wrap="none" rtlCol="0">
            <a:spAutoFit/>
          </a:bodyPr>
          <a:lstStyle/>
          <a:p>
            <a:endParaRPr lang="de-DE"/>
          </a:p>
        </p:txBody>
      </p:sp>
    </p:spTree>
    <p:extLst>
      <p:ext uri="{BB962C8B-B14F-4D97-AF65-F5344CB8AC3E}">
        <p14:creationId xmlns:p14="http://schemas.microsoft.com/office/powerpoint/2010/main" val="3868812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 name="Picture 2"/>
          <p:cNvPicPr>
            <a:picLocks noChangeAspect="1" noChangeArrowheads="1"/>
          </p:cNvPicPr>
          <p:nvPr/>
        </p:nvPicPr>
        <p:blipFill>
          <a:blip r:embed="rId3"/>
          <a:stretch/>
        </p:blipFill>
        <p:spPr bwMode="auto">
          <a:xfrm>
            <a:off x="0" y="0"/>
            <a:ext cx="12191980" cy="6857990"/>
          </a:xfrm>
          <a:prstGeom prst="rect">
            <a:avLst/>
          </a:prstGeom>
          <a:noFill/>
        </p:spPr>
      </p:pic>
      <p:sp>
        <p:nvSpPr>
          <p:cNvPr id="3" name="Content Placeholder 2"/>
          <p:cNvSpPr>
            <a:spLocks noGrp="1"/>
          </p:cNvSpPr>
          <p:nvPr>
            <p:ph idx="4294967295"/>
          </p:nvPr>
        </p:nvSpPr>
        <p:spPr bwMode="auto">
          <a:xfrm>
            <a:off x="0" y="1976438"/>
            <a:ext cx="4679950" cy="4430712"/>
          </a:xfrm>
          <a:prstGeom prst="rect">
            <a:avLst/>
          </a:prstGeom>
        </p:spPr>
        <p:txBody>
          <a:bodyPr vert="horz" lIns="0" tIns="0" rIns="0" bIns="0" rtlCol="0">
            <a:normAutofit/>
          </a:bodyPr>
          <a:lstStyle/>
          <a:p>
            <a:pPr>
              <a:spcAft>
                <a:spcPts val="600"/>
              </a:spcAft>
              <a:defRPr/>
            </a:pPr>
            <a:endParaRPr lang="fr-CH" noProof="0" dirty="0"/>
          </a:p>
          <a:p>
            <a:pPr marL="285750" indent="-285750">
              <a:spcAft>
                <a:spcPts val="600"/>
              </a:spcAft>
              <a:buFont typeface="Arial"/>
              <a:buChar char="•"/>
              <a:defRPr/>
            </a:pPr>
            <a:endParaRPr lang="fr-CH" noProof="0" dirty="0"/>
          </a:p>
        </p:txBody>
      </p:sp>
      <p:pic>
        <p:nvPicPr>
          <p:cNvPr id="4" name="Grafik 3"/>
          <p:cNvPicPr>
            <a:picLocks noChangeAspect="1"/>
          </p:cNvPicPr>
          <p:nvPr/>
        </p:nvPicPr>
        <p:blipFill>
          <a:blip r:embed="rId4"/>
          <a:srcRect/>
          <a:stretch/>
        </p:blipFill>
        <p:spPr bwMode="auto">
          <a:xfrm>
            <a:off x="199292" y="5123051"/>
            <a:ext cx="11598745" cy="173493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356033" y="315716"/>
            <a:ext cx="11370406" cy="1589623"/>
          </a:xfrm>
        </p:spPr>
        <p:txBody>
          <a:bodyPr>
            <a:normAutofit/>
          </a:bodyPr>
          <a:lstStyle/>
          <a:p>
            <a:pPr>
              <a:defRPr/>
            </a:pPr>
            <a:r>
              <a:rPr lang="fr-CH" sz="4400" b="1" noProof="0" dirty="0">
                <a:latin typeface="Calibri"/>
                <a:ea typeface="Calibri"/>
                <a:cs typeface="Calibri"/>
              </a:rPr>
              <a:t>Les six indicateurs de qualité médicaux (IQM) existants </a:t>
            </a:r>
            <a:br>
              <a:rPr lang="fr-CH" sz="3200" b="1" noProof="0" dirty="0">
                <a:latin typeface="Calibri"/>
                <a:ea typeface="Calibri"/>
                <a:cs typeface="Calibri"/>
              </a:rPr>
            </a:br>
            <a:r>
              <a:rPr lang="fr-CH" sz="1800" noProof="0" dirty="0"/>
              <a:t>(avec transmission annuelle obligatoire des données à la Confédération)</a:t>
            </a:r>
            <a:endParaRPr lang="fr-CH" sz="3200" noProof="0" dirty="0"/>
          </a:p>
        </p:txBody>
      </p:sp>
      <p:graphicFrame>
        <p:nvGraphicFramePr>
          <p:cNvPr id="19" name="Table 19"/>
          <p:cNvGraphicFramePr>
            <a:graphicFrameLocks noGrp="1"/>
          </p:cNvGraphicFramePr>
          <p:nvPr/>
        </p:nvGraphicFramePr>
        <p:xfrm>
          <a:off x="306412" y="2175827"/>
          <a:ext cx="11579176" cy="3708732"/>
        </p:xfrm>
        <a:graphic>
          <a:graphicData uri="http://schemas.openxmlformats.org/drawingml/2006/table">
            <a:tbl>
              <a:tblPr firstRow="1" bandRow="1">
                <a:tableStyleId>{5940675A-B579-460E-94D1-54222C63F5DA}</a:tableStyleId>
              </a:tblPr>
              <a:tblGrid>
                <a:gridCol w="1037501">
                  <a:extLst>
                    <a:ext uri="{9D8B030D-6E8A-4147-A177-3AD203B41FA5}">
                      <a16:colId xmlns:a16="http://schemas.microsoft.com/office/drawing/2014/main" val="20000"/>
                    </a:ext>
                  </a:extLst>
                </a:gridCol>
                <a:gridCol w="1620000">
                  <a:extLst>
                    <a:ext uri="{9D8B030D-6E8A-4147-A177-3AD203B41FA5}">
                      <a16:colId xmlns:a16="http://schemas.microsoft.com/office/drawing/2014/main" val="20001"/>
                    </a:ext>
                  </a:extLst>
                </a:gridCol>
                <a:gridCol w="1053248">
                  <a:extLst>
                    <a:ext uri="{9D8B030D-6E8A-4147-A177-3AD203B41FA5}">
                      <a16:colId xmlns:a16="http://schemas.microsoft.com/office/drawing/2014/main" val="20002"/>
                    </a:ext>
                  </a:extLst>
                </a:gridCol>
                <a:gridCol w="2340000">
                  <a:extLst>
                    <a:ext uri="{9D8B030D-6E8A-4147-A177-3AD203B41FA5}">
                      <a16:colId xmlns:a16="http://schemas.microsoft.com/office/drawing/2014/main" val="20003"/>
                    </a:ext>
                  </a:extLst>
                </a:gridCol>
                <a:gridCol w="1065695">
                  <a:extLst>
                    <a:ext uri="{9D8B030D-6E8A-4147-A177-3AD203B41FA5}">
                      <a16:colId xmlns:a16="http://schemas.microsoft.com/office/drawing/2014/main" val="20004"/>
                    </a:ext>
                  </a:extLst>
                </a:gridCol>
                <a:gridCol w="1800000">
                  <a:extLst>
                    <a:ext uri="{9D8B030D-6E8A-4147-A177-3AD203B41FA5}">
                      <a16:colId xmlns:a16="http://schemas.microsoft.com/office/drawing/2014/main" val="20005"/>
                    </a:ext>
                  </a:extLst>
                </a:gridCol>
                <a:gridCol w="1042732">
                  <a:extLst>
                    <a:ext uri="{9D8B030D-6E8A-4147-A177-3AD203B41FA5}">
                      <a16:colId xmlns:a16="http://schemas.microsoft.com/office/drawing/2014/main" val="20006"/>
                    </a:ext>
                  </a:extLst>
                </a:gridCol>
                <a:gridCol w="1620000">
                  <a:extLst>
                    <a:ext uri="{9D8B030D-6E8A-4147-A177-3AD203B41FA5}">
                      <a16:colId xmlns:a16="http://schemas.microsoft.com/office/drawing/2014/main" val="20007"/>
                    </a:ext>
                  </a:extLst>
                </a:gridCol>
              </a:tblGrid>
              <a:tr h="900000">
                <a:tc gridSpan="2">
                  <a:txBody>
                    <a:bodyPr/>
                    <a:lstStyle/>
                    <a:p>
                      <a:pPr>
                        <a:defRPr/>
                      </a:pPr>
                      <a:r>
                        <a:rPr lang="fr-CH" b="1" noProof="0" dirty="0">
                          <a:solidFill>
                            <a:schemeClr val="bg1"/>
                          </a:solidFill>
                          <a:latin typeface="Calibri"/>
                          <a:ea typeface="Calibri"/>
                          <a:cs typeface="Calibri"/>
                        </a:rPr>
                        <a:t>Douleur</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fr-CH" b="1" noProof="0" dirty="0">
                          <a:solidFill>
                            <a:schemeClr val="bg1"/>
                          </a:solidFill>
                          <a:latin typeface="Calibri"/>
                          <a:ea typeface="Calibri"/>
                          <a:cs typeface="Calibri"/>
                        </a:rPr>
                        <a:t>Mesures limitant la liberté de mouvement</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fr-CH" b="1" noProof="0" dirty="0">
                          <a:solidFill>
                            <a:schemeClr val="bg1"/>
                          </a:solidFill>
                          <a:latin typeface="Calibri"/>
                          <a:ea typeface="Calibri"/>
                          <a:cs typeface="Calibri"/>
                        </a:rPr>
                        <a:t>Médicaments</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fr-CH" b="1" noProof="0" dirty="0">
                          <a:solidFill>
                            <a:schemeClr val="bg1"/>
                          </a:solidFill>
                          <a:latin typeface="Calibri"/>
                          <a:ea typeface="Calibri"/>
                          <a:cs typeface="Calibri"/>
                        </a:rPr>
                        <a:t>Nutrition</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extLst>
                  <a:ext uri="{0D108BD9-81ED-4DB2-BD59-A6C34878D82A}">
                    <a16:rowId xmlns:a16="http://schemas.microsoft.com/office/drawing/2014/main" val="10000"/>
                  </a:ext>
                </a:extLst>
              </a:tr>
              <a:tr h="1396200">
                <a:tc>
                  <a:txBody>
                    <a:bodyPr/>
                    <a:lstStyle/>
                    <a:p>
                      <a:pPr>
                        <a:defRPr/>
                      </a:pPr>
                      <a:endParaRPr lang="fr-CH" noProof="0" dirty="0">
                        <a:latin typeface="Calibri"/>
                        <a:ea typeface="Calibri"/>
                        <a:cs typeface="Calibri"/>
                      </a:endParaRPr>
                    </a:p>
                    <a:p>
                      <a:pPr>
                        <a:defRPr/>
                      </a:pPr>
                      <a:endParaRPr lang="fr-CH" noProof="0" dirty="0">
                        <a:latin typeface="Calibri"/>
                        <a:ea typeface="Calibri"/>
                        <a:cs typeface="Calibri"/>
                      </a:endParaRPr>
                    </a:p>
                    <a:p>
                      <a:pPr>
                        <a:defRPr/>
                      </a:pPr>
                      <a:endParaRPr lang="fr-CH" noProof="0" dirty="0">
                        <a:latin typeface="Calibri"/>
                        <a:ea typeface="Calibri"/>
                        <a:cs typeface="Calibri"/>
                      </a:endParaRPr>
                    </a:p>
                    <a:p>
                      <a:pPr>
                        <a:defRPr/>
                      </a:pPr>
                      <a:endParaRPr lang="fr-CH" noProof="0" dirty="0">
                        <a:latin typeface="Calibri"/>
                        <a:ea typeface="Calibri"/>
                        <a:cs typeface="Calibri"/>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r>
                        <a:rPr lang="fr-CH" noProof="0" dirty="0">
                          <a:latin typeface="Calibri"/>
                          <a:ea typeface="Calibri"/>
                          <a:cs typeface="Calibri"/>
                        </a:rPr>
                        <a:t>Auto-évaluation de la douleur</a:t>
                      </a:r>
                      <a:endParaRPr lang="fr-CH" noProof="0" dirty="0"/>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endParaRPr lang="fr-CH" noProof="0"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a:txBody>
                    <a:bodyPr/>
                    <a:lstStyle/>
                    <a:p>
                      <a:pPr>
                        <a:defRPr/>
                      </a:pPr>
                      <a:r>
                        <a:rPr lang="fr-CH" noProof="0" dirty="0">
                          <a:latin typeface="Calibri"/>
                          <a:ea typeface="Calibri"/>
                          <a:cs typeface="Calibri"/>
                        </a:rPr>
                        <a:t>Fixation du tronc / Siège empêchant de se lever de manière autonome</a:t>
                      </a:r>
                      <a:endParaRPr lang="fr-CH" noProof="0" dirty="0"/>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a:txBody>
                    <a:bodyPr/>
                    <a:lstStyle/>
                    <a:p>
                      <a:pPr>
                        <a:defRPr/>
                      </a:pPr>
                      <a:endParaRPr lang="fr-CH" noProof="0"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r>
                        <a:rPr lang="fr-CH" noProof="0" dirty="0">
                          <a:latin typeface="Calibri"/>
                          <a:ea typeface="Calibri"/>
                          <a:cs typeface="Calibri"/>
                        </a:rPr>
                        <a:t>Polymédication</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endParaRPr lang="fr-CH" noProof="0"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a:txBody>
                    <a:bodyPr/>
                    <a:lstStyle/>
                    <a:p>
                      <a:pPr>
                        <a:defRPr/>
                      </a:pPr>
                      <a:r>
                        <a:rPr lang="fr-CH" noProof="0" dirty="0">
                          <a:latin typeface="Calibri"/>
                          <a:ea typeface="Calibri"/>
                          <a:cs typeface="Calibri"/>
                        </a:rPr>
                        <a:t>Malnutrition</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extLst>
                  <a:ext uri="{0D108BD9-81ED-4DB2-BD59-A6C34878D82A}">
                    <a16:rowId xmlns:a16="http://schemas.microsoft.com/office/drawing/2014/main" val="10001"/>
                  </a:ext>
                </a:extLst>
              </a:tr>
              <a:tr h="1396200">
                <a:tc>
                  <a:txBody>
                    <a:bodyPr/>
                    <a:lstStyle/>
                    <a:p>
                      <a:pPr>
                        <a:defRPr/>
                      </a:pPr>
                      <a:endParaRPr lang="fr-CH" noProof="0" dirty="0">
                        <a:latin typeface="Calibri"/>
                        <a:ea typeface="Calibri"/>
                        <a:cs typeface="Calibri"/>
                      </a:endParaRPr>
                    </a:p>
                    <a:p>
                      <a:pPr>
                        <a:defRPr/>
                      </a:pPr>
                      <a:endParaRPr lang="fr-CH" noProof="0" dirty="0">
                        <a:latin typeface="Calibri"/>
                        <a:ea typeface="Calibri"/>
                        <a:cs typeface="Calibri"/>
                      </a:endParaRPr>
                    </a:p>
                    <a:p>
                      <a:pPr>
                        <a:defRPr/>
                      </a:pPr>
                      <a:endParaRPr lang="fr-CH" noProof="0" dirty="0">
                        <a:latin typeface="Calibri"/>
                        <a:ea typeface="Calibri"/>
                        <a:cs typeface="Calibri"/>
                      </a:endParaRPr>
                    </a:p>
                    <a:p>
                      <a:pPr>
                        <a:defRPr/>
                      </a:pPr>
                      <a:endParaRPr lang="fr-CH" noProof="0" dirty="0">
                        <a:latin typeface="Calibri"/>
                        <a:ea typeface="Calibri"/>
                        <a:cs typeface="Calibri"/>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r>
                        <a:rPr lang="fr-CH" noProof="0" dirty="0">
                          <a:latin typeface="Calibri"/>
                          <a:ea typeface="Calibri"/>
                          <a:cs typeface="Calibri"/>
                        </a:rPr>
                        <a:t>Évaluation de la douleur par des tiers</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endParaRPr lang="fr-CH" noProof="0"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a:txBody>
                    <a:bodyPr/>
                    <a:lstStyle/>
                    <a:p>
                      <a:pPr>
                        <a:defRPr/>
                      </a:pPr>
                      <a:r>
                        <a:rPr lang="fr-CH" noProof="0" dirty="0">
                          <a:latin typeface="Calibri"/>
                          <a:ea typeface="Calibri"/>
                          <a:cs typeface="Calibri"/>
                        </a:rPr>
                        <a:t>Barrières de lit</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gridSpan="2">
                  <a:txBody>
                    <a:bodyPr/>
                    <a:lstStyle/>
                    <a:p>
                      <a:pPr>
                        <a:defRPr/>
                      </a:pPr>
                      <a:endParaRPr lang="fr-CH" noProof="0"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hMerge="1">
                  <a:txBody>
                    <a:bodyPr/>
                    <a:lstStyle/>
                    <a:p>
                      <a:endParaRPr/>
                    </a:p>
                  </a:txBody>
                  <a:tcPr/>
                </a:tc>
                <a:tc gridSpan="2">
                  <a:txBody>
                    <a:bodyPr/>
                    <a:lstStyle/>
                    <a:p>
                      <a:pPr>
                        <a:defRPr/>
                      </a:pPr>
                      <a:endParaRPr lang="fr-CH" noProof="0"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hMerge="1">
                  <a:txBody>
                    <a:bodyPr/>
                    <a:lstStyle/>
                    <a:p>
                      <a:endParaRPr/>
                    </a:p>
                  </a:txBody>
                  <a:tcPr/>
                </a:tc>
                <a:extLst>
                  <a:ext uri="{0D108BD9-81ED-4DB2-BD59-A6C34878D82A}">
                    <a16:rowId xmlns:a16="http://schemas.microsoft.com/office/drawing/2014/main" val="10002"/>
                  </a:ext>
                </a:extLst>
              </a:tr>
            </a:tbl>
          </a:graphicData>
        </a:graphic>
      </p:graphicFrame>
      <p:pic>
        <p:nvPicPr>
          <p:cNvPr id="5" name="Picture 4" descr="A black background with a black square&#10;&#10;AI-generated content may be incorrect."/>
          <p:cNvPicPr>
            <a:picLocks noChangeAspect="1"/>
          </p:cNvPicPr>
          <p:nvPr/>
        </p:nvPicPr>
        <p:blipFill>
          <a:blip r:embed="rId3"/>
          <a:stretch/>
        </p:blipFill>
        <p:spPr bwMode="auto">
          <a:xfrm>
            <a:off x="3059502" y="3358969"/>
            <a:ext cx="847938" cy="845608"/>
          </a:xfrm>
          <a:prstGeom prst="rect">
            <a:avLst/>
          </a:prstGeom>
        </p:spPr>
      </p:pic>
      <p:pic>
        <p:nvPicPr>
          <p:cNvPr id="7" name="Picture 6" descr="A black background with a black square&#10;&#10;AI-generated content may be incorrect."/>
          <p:cNvPicPr>
            <a:picLocks noChangeAspect="1"/>
          </p:cNvPicPr>
          <p:nvPr/>
        </p:nvPicPr>
        <p:blipFill>
          <a:blip r:embed="rId4"/>
          <a:stretch/>
        </p:blipFill>
        <p:spPr bwMode="auto">
          <a:xfrm>
            <a:off x="3059502" y="4684238"/>
            <a:ext cx="837819" cy="837819"/>
          </a:xfrm>
          <a:prstGeom prst="rect">
            <a:avLst/>
          </a:prstGeom>
        </p:spPr>
      </p:pic>
      <p:pic>
        <p:nvPicPr>
          <p:cNvPr id="20" name="Picture 19" descr="A black background with a black square&#10;&#10;AI-generated content may be incorrect."/>
          <p:cNvPicPr>
            <a:picLocks noChangeAspect="1"/>
          </p:cNvPicPr>
          <p:nvPr/>
        </p:nvPicPr>
        <p:blipFill>
          <a:blip r:embed="rId5"/>
          <a:stretch/>
        </p:blipFill>
        <p:spPr bwMode="auto">
          <a:xfrm>
            <a:off x="413001" y="4722572"/>
            <a:ext cx="847938" cy="850274"/>
          </a:xfrm>
          <a:prstGeom prst="rect">
            <a:avLst/>
          </a:prstGeom>
        </p:spPr>
      </p:pic>
      <p:pic>
        <p:nvPicPr>
          <p:cNvPr id="22" name="Picture 21" descr="A black background with a black square&#10;&#10;AI-generated content may be incorrect."/>
          <p:cNvPicPr>
            <a:picLocks noChangeAspect="1"/>
          </p:cNvPicPr>
          <p:nvPr/>
        </p:nvPicPr>
        <p:blipFill>
          <a:blip r:embed="rId6"/>
          <a:stretch/>
        </p:blipFill>
        <p:spPr bwMode="auto">
          <a:xfrm>
            <a:off x="413001" y="3356639"/>
            <a:ext cx="847938" cy="847938"/>
          </a:xfrm>
          <a:prstGeom prst="rect">
            <a:avLst/>
          </a:prstGeom>
        </p:spPr>
      </p:pic>
      <p:pic>
        <p:nvPicPr>
          <p:cNvPr id="24" name="Picture 23" descr="A black background with a black square&#10;&#10;AI-generated content may be incorrect."/>
          <p:cNvPicPr>
            <a:picLocks noChangeAspect="1"/>
          </p:cNvPicPr>
          <p:nvPr/>
        </p:nvPicPr>
        <p:blipFill>
          <a:blip r:embed="rId7"/>
          <a:stretch/>
        </p:blipFill>
        <p:spPr bwMode="auto">
          <a:xfrm>
            <a:off x="6471886" y="3356639"/>
            <a:ext cx="845608" cy="845608"/>
          </a:xfrm>
          <a:prstGeom prst="rect">
            <a:avLst/>
          </a:prstGeom>
        </p:spPr>
      </p:pic>
      <p:pic>
        <p:nvPicPr>
          <p:cNvPr id="26" name="Picture 25" descr="A black background with a black square&#10;&#10;AI-generated content may be incorrect."/>
          <p:cNvPicPr>
            <a:picLocks noChangeAspect="1"/>
          </p:cNvPicPr>
          <p:nvPr/>
        </p:nvPicPr>
        <p:blipFill>
          <a:blip r:embed="rId8"/>
          <a:stretch/>
        </p:blipFill>
        <p:spPr bwMode="auto">
          <a:xfrm>
            <a:off x="9332098" y="3358969"/>
            <a:ext cx="845608" cy="845608"/>
          </a:xfrm>
          <a:prstGeom prst="rect">
            <a:avLst/>
          </a:prstGeom>
        </p:spPr>
      </p:pic>
      <p:sp>
        <p:nvSpPr>
          <p:cNvPr id="8" name="Fußzeilenplatzhalter 1">
            <a:extLst>
              <a:ext uri="{FF2B5EF4-FFF2-40B4-BE49-F238E27FC236}">
                <a16:creationId xmlns:a16="http://schemas.microsoft.com/office/drawing/2014/main" id="{ED479FE2-B8A3-DA8D-1F58-B39EF78FFDD4}"/>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356033" y="315717"/>
            <a:ext cx="11370406" cy="1766640"/>
          </a:xfrm>
        </p:spPr>
        <p:txBody>
          <a:bodyPr>
            <a:normAutofit/>
          </a:bodyPr>
          <a:lstStyle/>
          <a:p>
            <a:pPr>
              <a:defRPr/>
            </a:pPr>
            <a:r>
              <a:rPr lang="fr-CH" sz="4400" b="1" noProof="0" dirty="0">
                <a:latin typeface="Calibri"/>
                <a:ea typeface="Calibri"/>
                <a:cs typeface="Calibri"/>
              </a:rPr>
              <a:t>Les trois nouveaux </a:t>
            </a:r>
            <a:r>
              <a:rPr lang="fr-CH" sz="4400" noProof="0" dirty="0">
                <a:ea typeface="Calibri"/>
              </a:rPr>
              <a:t>IQM</a:t>
            </a:r>
            <a:br>
              <a:rPr lang="fr-CH" sz="3200" b="1" noProof="0" dirty="0">
                <a:latin typeface="Calibri"/>
                <a:ea typeface="Calibri"/>
                <a:cs typeface="Calibri"/>
              </a:rPr>
            </a:br>
            <a:r>
              <a:rPr lang="fr-CH" sz="1800" b="1" i="0" u="none" strike="noStrike" cap="none" spc="0" noProof="0" dirty="0">
                <a:solidFill>
                  <a:srgbClr val="000000"/>
                </a:solidFill>
                <a:latin typeface="Calibri"/>
                <a:ea typeface="Calibri"/>
                <a:cs typeface="Calibri"/>
              </a:rPr>
              <a:t>(pour un usage interne, sans transmission de données à la Confédération, en phase de test pour une éventuelle utilisation comme IQM nationaux)</a:t>
            </a:r>
            <a:endParaRPr lang="fr-CH" sz="3200" noProof="0" dirty="0"/>
          </a:p>
        </p:txBody>
      </p:sp>
      <p:graphicFrame>
        <p:nvGraphicFramePr>
          <p:cNvPr id="6" name="Table 5"/>
          <p:cNvGraphicFramePr>
            <a:graphicFrameLocks noGrp="1"/>
          </p:cNvGraphicFramePr>
          <p:nvPr>
            <p:extLst>
              <p:ext uri="{D42A27DB-BD31-4B8C-83A1-F6EECF244321}">
                <p14:modId xmlns:p14="http://schemas.microsoft.com/office/powerpoint/2010/main" val="1638026490"/>
              </p:ext>
            </p:extLst>
          </p:nvPr>
        </p:nvGraphicFramePr>
        <p:xfrm>
          <a:off x="606000" y="2461441"/>
          <a:ext cx="10980000" cy="2700000"/>
        </p:xfrm>
        <a:graphic>
          <a:graphicData uri="http://schemas.openxmlformats.org/drawingml/2006/table">
            <a:tbl>
              <a:tblPr firstRow="1" bandRow="1">
                <a:tableStyleId>{E8B1032C-EA38-4F05-BA0D-38AFFFC7BED3}</a:tableStyleId>
              </a:tblPr>
              <a:tblGrid>
                <a:gridCol w="1800000">
                  <a:extLst>
                    <a:ext uri="{9D8B030D-6E8A-4147-A177-3AD203B41FA5}">
                      <a16:colId xmlns:a16="http://schemas.microsoft.com/office/drawing/2014/main" val="20000"/>
                    </a:ext>
                  </a:extLst>
                </a:gridCol>
                <a:gridCol w="1800000">
                  <a:extLst>
                    <a:ext uri="{9D8B030D-6E8A-4147-A177-3AD203B41FA5}">
                      <a16:colId xmlns:a16="http://schemas.microsoft.com/office/drawing/2014/main" val="20001"/>
                    </a:ext>
                  </a:extLst>
                </a:gridCol>
                <a:gridCol w="1800000">
                  <a:extLst>
                    <a:ext uri="{9D8B030D-6E8A-4147-A177-3AD203B41FA5}">
                      <a16:colId xmlns:a16="http://schemas.microsoft.com/office/drawing/2014/main" val="20002"/>
                    </a:ext>
                  </a:extLst>
                </a:gridCol>
                <a:gridCol w="1980000">
                  <a:extLst>
                    <a:ext uri="{9D8B030D-6E8A-4147-A177-3AD203B41FA5}">
                      <a16:colId xmlns:a16="http://schemas.microsoft.com/office/drawing/2014/main" val="20003"/>
                    </a:ext>
                  </a:extLst>
                </a:gridCol>
                <a:gridCol w="1800000">
                  <a:extLst>
                    <a:ext uri="{9D8B030D-6E8A-4147-A177-3AD203B41FA5}">
                      <a16:colId xmlns:a16="http://schemas.microsoft.com/office/drawing/2014/main" val="20004"/>
                    </a:ext>
                  </a:extLst>
                </a:gridCol>
                <a:gridCol w="1800000">
                  <a:extLst>
                    <a:ext uri="{9D8B030D-6E8A-4147-A177-3AD203B41FA5}">
                      <a16:colId xmlns:a16="http://schemas.microsoft.com/office/drawing/2014/main" val="20005"/>
                    </a:ext>
                  </a:extLst>
                </a:gridCol>
              </a:tblGrid>
              <a:tr h="900000">
                <a:tc gridSpan="2">
                  <a:txBody>
                    <a:bodyPr/>
                    <a:lstStyle/>
                    <a:p>
                      <a:pPr>
                        <a:defRPr/>
                      </a:pPr>
                      <a:r>
                        <a:rPr lang="fr-CH" noProof="0" dirty="0">
                          <a:solidFill>
                            <a:schemeClr val="bg1"/>
                          </a:solidFill>
                          <a:latin typeface="Calibri"/>
                          <a:ea typeface="Calibri"/>
                          <a:cs typeface="Calibri"/>
                        </a:rPr>
                        <a:t>État de la peau</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fr-CH" noProof="0" dirty="0">
                          <a:solidFill>
                            <a:schemeClr val="bg1"/>
                          </a:solidFill>
                          <a:latin typeface="Calibri"/>
                          <a:ea typeface="Calibri"/>
                          <a:cs typeface="Calibri"/>
                        </a:rPr>
                        <a:t>Préférences en matière de soins</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fr-CH" noProof="0" dirty="0">
                          <a:solidFill>
                            <a:schemeClr val="bg1"/>
                          </a:solidFill>
                          <a:latin typeface="Calibri"/>
                          <a:ea typeface="Calibri"/>
                          <a:cs typeface="Calibri"/>
                        </a:rPr>
                        <a:t>Médicaments</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extLst>
                  <a:ext uri="{0D108BD9-81ED-4DB2-BD59-A6C34878D82A}">
                    <a16:rowId xmlns:a16="http://schemas.microsoft.com/office/drawing/2014/main" val="10000"/>
                  </a:ext>
                </a:extLst>
              </a:tr>
              <a:tr h="1800000">
                <a:tc>
                  <a:txBody>
                    <a:bodyPr/>
                    <a:lstStyle/>
                    <a:p>
                      <a:pPr>
                        <a:defRPr/>
                      </a:pPr>
                      <a:endParaRPr lang="fr-CH" noProof="0"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BEFD0"/>
                    </a:solidFill>
                  </a:tcPr>
                </a:tc>
                <a:tc>
                  <a:txBody>
                    <a:bodyPr/>
                    <a:lstStyle/>
                    <a:p>
                      <a:pPr>
                        <a:defRPr/>
                      </a:pPr>
                      <a:r>
                        <a:rPr lang="fr-CH" sz="2400" noProof="0" dirty="0">
                          <a:latin typeface="Calibri"/>
                          <a:ea typeface="Calibri"/>
                          <a:cs typeface="Calibri"/>
                        </a:rPr>
                        <a:t>Escarre</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BEFD0"/>
                    </a:solidFill>
                  </a:tcPr>
                </a:tc>
                <a:tc>
                  <a:txBody>
                    <a:bodyPr/>
                    <a:lstStyle/>
                    <a:p>
                      <a:pPr>
                        <a:defRPr/>
                      </a:pPr>
                      <a:r>
                        <a:rPr lang="fr-CH" sz="3200" noProof="0" dirty="0">
                          <a:latin typeface="Calibri"/>
                          <a:ea typeface="Calibri"/>
                          <a:cs typeface="Calibri"/>
                        </a:rPr>
                        <a:t>               </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D4DBA0"/>
                    </a:solidFill>
                  </a:tcPr>
                </a:tc>
                <a:tc>
                  <a:txBody>
                    <a:bodyPr/>
                    <a:lstStyle/>
                    <a:p>
                      <a:pPr>
                        <a:defRPr/>
                      </a:pPr>
                      <a:r>
                        <a:rPr lang="fr-CH" sz="2400" noProof="0" dirty="0">
                          <a:latin typeface="Calibri"/>
                          <a:ea typeface="Calibri"/>
                          <a:cs typeface="Calibri"/>
                        </a:rPr>
                        <a:t>Projet de soins anticipé</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D4DBA0"/>
                    </a:solidFill>
                  </a:tcPr>
                </a:tc>
                <a:tc>
                  <a:txBody>
                    <a:bodyPr/>
                    <a:lstStyle/>
                    <a:p>
                      <a:pPr>
                        <a:defRPr/>
                      </a:pPr>
                      <a:endParaRPr lang="fr-CH" sz="3200" noProof="0"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CF0D0"/>
                    </a:solidFill>
                  </a:tcPr>
                </a:tc>
                <a:tc>
                  <a:txBody>
                    <a:bodyPr/>
                    <a:lstStyle/>
                    <a:p>
                      <a:pPr marL="0" marR="0" lvl="0" indent="0" algn="l" defTabSz="914400">
                        <a:lnSpc>
                          <a:spcPct val="100000"/>
                        </a:lnSpc>
                        <a:spcBef>
                          <a:spcPts val="0"/>
                        </a:spcBef>
                        <a:spcAft>
                          <a:spcPts val="0"/>
                        </a:spcAft>
                        <a:buClrTx/>
                        <a:buSzTx/>
                        <a:buFontTx/>
                        <a:buNone/>
                        <a:defRPr/>
                      </a:pPr>
                      <a:endParaRPr lang="fr-CH" sz="2400" noProof="0" dirty="0">
                        <a:latin typeface="Calibri"/>
                        <a:ea typeface="Calibri"/>
                        <a:cs typeface="Calibri"/>
                      </a:endParaRPr>
                    </a:p>
                    <a:p>
                      <a:pPr marL="0" marR="0" lvl="0" indent="0" algn="l" defTabSz="914400">
                        <a:lnSpc>
                          <a:spcPct val="100000"/>
                        </a:lnSpc>
                        <a:spcBef>
                          <a:spcPts val="0"/>
                        </a:spcBef>
                        <a:spcAft>
                          <a:spcPts val="0"/>
                        </a:spcAft>
                        <a:buClrTx/>
                        <a:buSzTx/>
                        <a:buFontTx/>
                        <a:buNone/>
                        <a:defRPr/>
                      </a:pPr>
                      <a:r>
                        <a:rPr lang="fr-CH" sz="2400" noProof="0" dirty="0">
                          <a:latin typeface="Calibri"/>
                          <a:ea typeface="Calibri"/>
                          <a:cs typeface="Calibri"/>
                        </a:rPr>
                        <a:t>Revue de la médication</a:t>
                      </a:r>
                    </a:p>
                    <a:p>
                      <a:pPr>
                        <a:defRPr/>
                      </a:pPr>
                      <a:endParaRPr lang="fr-CH" sz="3200" noProof="0"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CF0D0"/>
                    </a:solidFill>
                  </a:tcPr>
                </a:tc>
                <a:extLst>
                  <a:ext uri="{0D108BD9-81ED-4DB2-BD59-A6C34878D82A}">
                    <a16:rowId xmlns:a16="http://schemas.microsoft.com/office/drawing/2014/main" val="10001"/>
                  </a:ext>
                </a:extLst>
              </a:tr>
            </a:tbl>
          </a:graphicData>
        </a:graphic>
      </p:graphicFrame>
      <p:pic>
        <p:nvPicPr>
          <p:cNvPr id="10" name="Picture 9" descr="A black background with a black square&#10;&#10;AI-generated content may be incorrect."/>
          <p:cNvPicPr>
            <a:picLocks noChangeAspect="1"/>
          </p:cNvPicPr>
          <p:nvPr/>
        </p:nvPicPr>
        <p:blipFill>
          <a:blip r:embed="rId3"/>
          <a:stretch/>
        </p:blipFill>
        <p:spPr bwMode="auto">
          <a:xfrm>
            <a:off x="1096272" y="3658487"/>
            <a:ext cx="1169643" cy="1172866"/>
          </a:xfrm>
          <a:prstGeom prst="rect">
            <a:avLst/>
          </a:prstGeom>
        </p:spPr>
      </p:pic>
      <p:pic>
        <p:nvPicPr>
          <p:cNvPr id="14" name="Picture 13" descr="A black background with a black square&#10;&#10;AI-generated content may be incorrect."/>
          <p:cNvPicPr>
            <a:picLocks noChangeAspect="1"/>
          </p:cNvPicPr>
          <p:nvPr/>
        </p:nvPicPr>
        <p:blipFill>
          <a:blip r:embed="rId4"/>
          <a:stretch/>
        </p:blipFill>
        <p:spPr bwMode="auto">
          <a:xfrm>
            <a:off x="4730792" y="3660854"/>
            <a:ext cx="1169643" cy="1169643"/>
          </a:xfrm>
          <a:prstGeom prst="rect">
            <a:avLst/>
          </a:prstGeom>
        </p:spPr>
      </p:pic>
      <p:pic>
        <p:nvPicPr>
          <p:cNvPr id="16" name="Picture 15" descr="A black background with a black square&#10;&#10;AI-generated content may be incorrect."/>
          <p:cNvPicPr>
            <a:picLocks noChangeAspect="1"/>
          </p:cNvPicPr>
          <p:nvPr/>
        </p:nvPicPr>
        <p:blipFill>
          <a:blip r:embed="rId5"/>
          <a:stretch/>
        </p:blipFill>
        <p:spPr bwMode="auto">
          <a:xfrm>
            <a:off x="8493189" y="3660854"/>
            <a:ext cx="1169643" cy="1169643"/>
          </a:xfrm>
          <a:prstGeom prst="rect">
            <a:avLst/>
          </a:prstGeom>
        </p:spPr>
      </p:pic>
      <p:sp>
        <p:nvSpPr>
          <p:cNvPr id="8" name="Rechteck 7"/>
          <p:cNvSpPr/>
          <p:nvPr/>
        </p:nvSpPr>
        <p:spPr bwMode="auto">
          <a:xfrm>
            <a:off x="7976377" y="2348342"/>
            <a:ext cx="3602577" cy="2951018"/>
          </a:xfrm>
          <a:prstGeom prst="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H" sz="1800" b="0" i="0" u="none" strike="noStrike" kern="0" cap="none" spc="0" normalizeH="0" baseline="0" noProof="0" dirty="0">
              <a:ln>
                <a:noFill/>
              </a:ln>
              <a:solidFill>
                <a:prstClr val="white"/>
              </a:solidFill>
              <a:effectLst/>
              <a:uLnTx/>
              <a:uFillTx/>
              <a:latin typeface="Calibri"/>
              <a:cs typeface="Arial"/>
            </a:endParaRPr>
          </a:p>
        </p:txBody>
      </p:sp>
      <p:sp>
        <p:nvSpPr>
          <p:cNvPr id="3" name="Fußzeilenplatzhalter 1">
            <a:extLst>
              <a:ext uri="{FF2B5EF4-FFF2-40B4-BE49-F238E27FC236}">
                <a16:creationId xmlns:a16="http://schemas.microsoft.com/office/drawing/2014/main" id="{2C266AE1-70E2-7287-435E-E935BE68EA06}"/>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 name="Textfeld 6"/>
          <p:cNvSpPr txBox="1"/>
          <p:nvPr/>
        </p:nvSpPr>
        <p:spPr bwMode="auto">
          <a:xfrm>
            <a:off x="649796" y="1994653"/>
            <a:ext cx="10892409" cy="3549892"/>
          </a:xfrm>
          <a:prstGeom prst="rect">
            <a:avLst/>
          </a:prstGeom>
          <a:solidFill>
            <a:schemeClr val="bg1"/>
          </a:solidFill>
        </p:spPr>
        <p:txBody>
          <a:bodyPr wrap="square" lIns="648000" tIns="216000" rIns="360000" bIns="216000" rtlCol="0" anchor="t">
            <a:spAutoFit/>
          </a:bodyPr>
          <a:lstStyle/>
          <a:p>
            <a:pPr>
              <a:lnSpc>
                <a:spcPct val="100000"/>
              </a:lnSpc>
              <a:spcBef>
                <a:spcPts val="400"/>
              </a:spcBef>
              <a:defRPr/>
            </a:pPr>
            <a:r>
              <a:rPr lang="fr-CH" sz="2400" b="1" noProof="0" dirty="0">
                <a:latin typeface="Calibri"/>
                <a:ea typeface="Calibri"/>
                <a:cs typeface="Calibri"/>
              </a:rPr>
              <a:t>Introduction</a:t>
            </a:r>
            <a:endParaRPr lang="fr-CH" sz="2400" noProof="0" dirty="0"/>
          </a:p>
          <a:p>
            <a:pPr marL="342900" indent="-342900">
              <a:lnSpc>
                <a:spcPct val="100000"/>
              </a:lnSpc>
              <a:spcBef>
                <a:spcPts val="400"/>
              </a:spcBef>
              <a:buFont typeface="Symbol"/>
              <a:buChar char="-"/>
              <a:defRPr/>
            </a:pPr>
            <a:r>
              <a:rPr lang="fr-CH" sz="2400" noProof="0" dirty="0">
                <a:latin typeface="Calibri"/>
                <a:ea typeface="Calibri"/>
                <a:cs typeface="Calibri"/>
              </a:rPr>
              <a:t>Qu'est-ce qu'une revue de la médication ? </a:t>
            </a:r>
            <a:endParaRPr lang="fr-CH" sz="2400" noProof="0" dirty="0"/>
          </a:p>
          <a:p>
            <a:pPr marL="342900" indent="-342900">
              <a:lnSpc>
                <a:spcPct val="100000"/>
              </a:lnSpc>
              <a:spcBef>
                <a:spcPts val="400"/>
              </a:spcBef>
              <a:buFont typeface="Symbol"/>
              <a:buChar char="-"/>
              <a:defRPr/>
            </a:pPr>
            <a:r>
              <a:rPr lang="fr-CH" sz="2400" noProof="0" dirty="0">
                <a:latin typeface="Calibri"/>
                <a:ea typeface="Calibri"/>
                <a:cs typeface="Calibri"/>
              </a:rPr>
              <a:t>Medi-Check/BIM vs Revue de la médication</a:t>
            </a:r>
            <a:endParaRPr lang="fr-CH" sz="2400" noProof="0" dirty="0"/>
          </a:p>
          <a:p>
            <a:pPr>
              <a:lnSpc>
                <a:spcPct val="100000"/>
              </a:lnSpc>
              <a:spcBef>
                <a:spcPts val="400"/>
              </a:spcBef>
              <a:defRPr/>
            </a:pPr>
            <a:endParaRPr lang="fr-CH" sz="1100" noProof="0" dirty="0">
              <a:latin typeface="Calibri"/>
              <a:ea typeface="Calibri"/>
              <a:cs typeface="Calibri"/>
            </a:endParaRPr>
          </a:p>
          <a:p>
            <a:pPr>
              <a:lnSpc>
                <a:spcPct val="100000"/>
              </a:lnSpc>
              <a:spcBef>
                <a:spcPts val="400"/>
              </a:spcBef>
              <a:defRPr/>
            </a:pPr>
            <a:r>
              <a:rPr lang="fr-CH" sz="2400" b="1" noProof="0" dirty="0">
                <a:latin typeface="Calibri"/>
                <a:ea typeface="Calibri"/>
                <a:cs typeface="Calibri"/>
              </a:rPr>
              <a:t>Pourquoi est-il important de réaliser une revue de la médication ?</a:t>
            </a:r>
            <a:endParaRPr lang="fr-CH" sz="2400" noProof="0" dirty="0"/>
          </a:p>
          <a:p>
            <a:pPr marL="342900" indent="-342900">
              <a:lnSpc>
                <a:spcPct val="100000"/>
              </a:lnSpc>
              <a:spcBef>
                <a:spcPts val="400"/>
              </a:spcBef>
              <a:buFont typeface="Symbol"/>
              <a:buChar char="-"/>
              <a:defRPr/>
            </a:pPr>
            <a:r>
              <a:rPr lang="fr-CH" sz="2400" noProof="0" dirty="0">
                <a:latin typeface="Calibri"/>
                <a:ea typeface="Calibri"/>
                <a:cs typeface="Calibri"/>
              </a:rPr>
              <a:t>La revue de la médication dans notre EMS</a:t>
            </a:r>
            <a:endParaRPr lang="fr-CH" sz="2400" noProof="0" dirty="0"/>
          </a:p>
          <a:p>
            <a:pPr marL="342900" indent="-342900">
              <a:lnSpc>
                <a:spcPct val="100000"/>
              </a:lnSpc>
              <a:spcBef>
                <a:spcPts val="400"/>
              </a:spcBef>
              <a:buFont typeface="Symbol"/>
              <a:buChar char="-"/>
              <a:defRPr/>
            </a:pPr>
            <a:r>
              <a:rPr lang="fr-CH" sz="2400" noProof="0" dirty="0">
                <a:latin typeface="Calibri"/>
                <a:ea typeface="Calibri"/>
                <a:cs typeface="Calibri"/>
              </a:rPr>
              <a:t>Pourquoi relever la revue de la médication en tant qu'IQM ?</a:t>
            </a:r>
            <a:endParaRPr lang="fr-CH" sz="2400" noProof="0" dirty="0"/>
          </a:p>
          <a:p>
            <a:pPr marL="342900" indent="-342900">
              <a:lnSpc>
                <a:spcPct val="100000"/>
              </a:lnSpc>
              <a:spcBef>
                <a:spcPts val="400"/>
              </a:spcBef>
              <a:buFont typeface="Symbol"/>
              <a:buChar char="-"/>
              <a:defRPr/>
            </a:pPr>
            <a:r>
              <a:rPr lang="fr-CH" sz="2400" noProof="0" dirty="0">
                <a:latin typeface="Calibri"/>
                <a:ea typeface="Calibri"/>
                <a:cs typeface="Calibri"/>
              </a:rPr>
              <a:t>Quel est notre objectif ?</a:t>
            </a:r>
            <a:endParaRPr lang="fr-CH" sz="2400" noProof="0" dirty="0"/>
          </a:p>
        </p:txBody>
      </p:sp>
      <p:sp>
        <p:nvSpPr>
          <p:cNvPr id="9" name="Titel 4"/>
          <p:cNvSpPr txBox="1"/>
          <p:nvPr/>
        </p:nvSpPr>
        <p:spPr bwMode="auto">
          <a:xfrm>
            <a:off x="409575" y="391514"/>
            <a:ext cx="10723563" cy="828675"/>
          </a:xfrm>
          <a:prstGeom prst="rect">
            <a:avLst/>
          </a:prstGeom>
        </p:spPr>
        <p:txBody>
          <a:bodyPr vert="horz" lIns="0" tIns="0" rIns="0" bIns="0" rtlCol="0" anchor="t">
            <a:noAutofit/>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fr-CH" sz="4500" noProof="0" dirty="0"/>
              <a:t>Agenda (1)</a:t>
            </a:r>
          </a:p>
        </p:txBody>
      </p:sp>
      <p:sp>
        <p:nvSpPr>
          <p:cNvPr id="10" name="Oval 9"/>
          <p:cNvSpPr>
            <a:spLocks noChangeAspect="1"/>
          </p:cNvSpPr>
          <p:nvPr/>
        </p:nvSpPr>
        <p:spPr bwMode="auto">
          <a:xfrm>
            <a:off x="10366515" y="122018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11" name="Grafik 9" descr="Route zwei Stecknadeln mit Weg mit einfarbiger Füllung"/>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560241" y="1439981"/>
            <a:ext cx="1023302" cy="1023302"/>
          </a:xfrm>
          <a:prstGeom prst="rect">
            <a:avLst/>
          </a:prstGeom>
        </p:spPr>
      </p:pic>
      <p:sp>
        <p:nvSpPr>
          <p:cNvPr id="2" name="Fußzeilenplatzhalter 1">
            <a:extLst>
              <a:ext uri="{FF2B5EF4-FFF2-40B4-BE49-F238E27FC236}">
                <a16:creationId xmlns:a16="http://schemas.microsoft.com/office/drawing/2014/main" id="{5CCBB987-5C12-F2C4-87D4-051AC9B5E847}"/>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extfeld 6"/>
          <p:cNvSpPr txBox="1"/>
          <p:nvPr/>
        </p:nvSpPr>
        <p:spPr bwMode="auto">
          <a:xfrm>
            <a:off x="649796" y="1466157"/>
            <a:ext cx="10892409" cy="5032349"/>
          </a:xfrm>
          <a:prstGeom prst="rect">
            <a:avLst/>
          </a:prstGeom>
          <a:solidFill>
            <a:schemeClr val="bg1"/>
          </a:solidFill>
        </p:spPr>
        <p:txBody>
          <a:bodyPr wrap="square" lIns="648000" tIns="216000" rIns="360000" bIns="216000" rtlCol="0" anchor="t">
            <a:spAutoFit/>
          </a:bodyPr>
          <a:lstStyle/>
          <a:p>
            <a:pPr>
              <a:spcBef>
                <a:spcPts val="400"/>
              </a:spcBef>
              <a:defRPr/>
            </a:pPr>
            <a:r>
              <a:rPr lang="fr-CH" sz="2400" b="1" noProof="0" dirty="0">
                <a:latin typeface="Calibri"/>
                <a:ea typeface="Calibri"/>
                <a:cs typeface="Calibri"/>
              </a:rPr>
              <a:t>Comment se déroule le processus de revue de la médication ?</a:t>
            </a:r>
            <a:endParaRPr lang="fr-CH" sz="2400" noProof="0" dirty="0"/>
          </a:p>
          <a:p>
            <a:pPr marL="342900" indent="-342900">
              <a:spcBef>
                <a:spcPts val="400"/>
              </a:spcBef>
              <a:buFont typeface="Symbol"/>
              <a:buChar char="-"/>
              <a:defRPr/>
            </a:pPr>
            <a:r>
              <a:rPr lang="fr-CH" sz="2400" noProof="0" dirty="0">
                <a:latin typeface="Calibri"/>
                <a:ea typeface="Calibri"/>
                <a:cs typeface="Calibri"/>
              </a:rPr>
              <a:t>Qui est impliqué ?</a:t>
            </a:r>
            <a:endParaRPr lang="fr-CH" sz="2400" noProof="0" dirty="0"/>
          </a:p>
          <a:p>
            <a:pPr marL="342900" indent="-342900">
              <a:spcBef>
                <a:spcPts val="400"/>
              </a:spcBef>
              <a:buFont typeface="Symbol"/>
              <a:buChar char="-"/>
              <a:defRPr/>
            </a:pPr>
            <a:r>
              <a:rPr lang="fr-CH" sz="2400" noProof="0" dirty="0">
                <a:latin typeface="Calibri"/>
                <a:ea typeface="Calibri"/>
                <a:cs typeface="Calibri"/>
              </a:rPr>
              <a:t>Quand est-elle réalisée ?</a:t>
            </a:r>
            <a:endParaRPr lang="fr-CH" sz="2400" noProof="0" dirty="0"/>
          </a:p>
          <a:p>
            <a:pPr marL="342900" indent="-342900">
              <a:spcBef>
                <a:spcPts val="400"/>
              </a:spcBef>
              <a:buFont typeface="Symbol"/>
              <a:buChar char="-"/>
              <a:defRPr/>
            </a:pPr>
            <a:r>
              <a:rPr lang="fr-CH" sz="2400" noProof="0" dirty="0">
                <a:latin typeface="Calibri"/>
                <a:ea typeface="Calibri"/>
                <a:cs typeface="Calibri"/>
              </a:rPr>
              <a:t>Quel est son déroulement ?</a:t>
            </a:r>
            <a:endParaRPr lang="fr-CH" sz="2400" noProof="0" dirty="0"/>
          </a:p>
          <a:p>
            <a:pPr>
              <a:spcBef>
                <a:spcPts val="400"/>
              </a:spcBef>
              <a:defRPr/>
            </a:pPr>
            <a:endParaRPr lang="fr-CH" sz="1100" b="1" noProof="0" dirty="0">
              <a:latin typeface="Calibri"/>
              <a:ea typeface="Calibri"/>
              <a:cs typeface="Calibri"/>
            </a:endParaRPr>
          </a:p>
          <a:p>
            <a:pPr>
              <a:spcBef>
                <a:spcPts val="400"/>
              </a:spcBef>
              <a:defRPr/>
            </a:pPr>
            <a:r>
              <a:rPr lang="fr-CH" sz="2400" b="1" noProof="0" dirty="0">
                <a:latin typeface="Calibri"/>
                <a:ea typeface="Calibri"/>
                <a:cs typeface="Calibri"/>
              </a:rPr>
              <a:t>Comment l’IQM « Revue de la médication » est-il saisi ?</a:t>
            </a:r>
            <a:endParaRPr lang="fr-CH" sz="2400" noProof="0" dirty="0"/>
          </a:p>
          <a:p>
            <a:pPr marL="342900" indent="-342900">
              <a:spcBef>
                <a:spcPts val="400"/>
              </a:spcBef>
              <a:buFont typeface="Symbol"/>
              <a:buChar char="-"/>
              <a:defRPr/>
            </a:pPr>
            <a:r>
              <a:rPr lang="fr-CH" sz="2400" noProof="0" dirty="0">
                <a:latin typeface="Calibri"/>
                <a:ea typeface="Calibri"/>
                <a:cs typeface="Calibri"/>
              </a:rPr>
              <a:t>Comment saisir l’IQM ? </a:t>
            </a:r>
            <a:endParaRPr lang="fr-CH" sz="2400" noProof="0" dirty="0"/>
          </a:p>
          <a:p>
            <a:pPr marL="342900" indent="-342900">
              <a:spcBef>
                <a:spcPts val="400"/>
              </a:spcBef>
              <a:buFont typeface="Symbol"/>
              <a:buChar char="-"/>
              <a:defRPr/>
            </a:pPr>
            <a:r>
              <a:rPr lang="fr-CH" sz="2400" noProof="0" dirty="0">
                <a:latin typeface="Calibri"/>
                <a:ea typeface="Calibri"/>
                <a:cs typeface="Calibri"/>
              </a:rPr>
              <a:t>À quoi faire attention lors de la saisie ? </a:t>
            </a:r>
            <a:endParaRPr lang="fr-CH" sz="2400" noProof="0" dirty="0"/>
          </a:p>
          <a:p>
            <a:pPr marL="342900" indent="-342900">
              <a:spcBef>
                <a:spcPts val="400"/>
              </a:spcBef>
              <a:buFont typeface="Symbol"/>
              <a:buChar char="-"/>
              <a:defRPr/>
            </a:pPr>
            <a:r>
              <a:rPr lang="fr-CH" sz="2400" noProof="0" dirty="0">
                <a:latin typeface="Calibri"/>
                <a:ea typeface="Calibri"/>
                <a:cs typeface="Calibri"/>
              </a:rPr>
              <a:t>Quel</a:t>
            </a:r>
            <a:r>
              <a:rPr lang="fr-CH" sz="2400" noProof="0" dirty="0">
                <a:latin typeface="Calibri" panose="020F0502020204030204" pitchFamily="34" charset="0"/>
                <a:ea typeface="Calibri" panose="020F0502020204030204" pitchFamily="34" charset="0"/>
                <a:cs typeface="Calibri" panose="020F0502020204030204" pitchFamily="34" charset="0"/>
              </a:rPr>
              <a:t>·le·</a:t>
            </a:r>
            <a:r>
              <a:rPr lang="fr-CH" sz="2400" noProof="0" dirty="0">
                <a:latin typeface="Calibri"/>
                <a:ea typeface="Calibri"/>
                <a:cs typeface="Calibri"/>
              </a:rPr>
              <a:t>s </a:t>
            </a:r>
            <a:r>
              <a:rPr lang="fr-CH" sz="2400" noProof="0" dirty="0" err="1">
                <a:latin typeface="Calibri"/>
                <a:ea typeface="Calibri"/>
                <a:cs typeface="Calibri"/>
              </a:rPr>
              <a:t>résident</a:t>
            </a:r>
            <a:r>
              <a:rPr lang="fr-CH" sz="2400" noProof="0" dirty="0" err="1">
                <a:latin typeface="Calibri" panose="020F0502020204030204" pitchFamily="34" charset="0"/>
                <a:ea typeface="Calibri" panose="020F0502020204030204" pitchFamily="34" charset="0"/>
                <a:cs typeface="Calibri" panose="020F0502020204030204" pitchFamily="34" charset="0"/>
              </a:rPr>
              <a:t>·e·</a:t>
            </a:r>
            <a:r>
              <a:rPr lang="fr-CH" sz="2400" noProof="0" dirty="0" err="1">
                <a:latin typeface="Calibri"/>
                <a:ea typeface="Calibri"/>
                <a:cs typeface="Calibri"/>
              </a:rPr>
              <a:t>s</a:t>
            </a:r>
            <a:r>
              <a:rPr lang="fr-CH" sz="2400" noProof="0" dirty="0">
                <a:latin typeface="Calibri"/>
                <a:ea typeface="Calibri"/>
                <a:cs typeface="Calibri"/>
              </a:rPr>
              <a:t> ne sont pas </a:t>
            </a:r>
            <a:r>
              <a:rPr lang="fr-CH" sz="2400" noProof="0" dirty="0" err="1">
                <a:latin typeface="Calibri"/>
                <a:ea typeface="Calibri"/>
                <a:cs typeface="Calibri"/>
              </a:rPr>
              <a:t>compté</a:t>
            </a:r>
            <a:r>
              <a:rPr lang="fr-CH" sz="2400" noProof="0" dirty="0" err="1">
                <a:latin typeface="Calibri" panose="020F0502020204030204" pitchFamily="34" charset="0"/>
                <a:ea typeface="Calibri" panose="020F0502020204030204" pitchFamily="34" charset="0"/>
                <a:cs typeface="Calibri" panose="020F0502020204030204" pitchFamily="34" charset="0"/>
              </a:rPr>
              <a:t>·e·</a:t>
            </a:r>
            <a:r>
              <a:rPr lang="fr-CH" sz="2400" noProof="0" dirty="0" err="1">
                <a:latin typeface="Calibri"/>
                <a:ea typeface="Calibri"/>
                <a:cs typeface="Calibri"/>
              </a:rPr>
              <a:t>s</a:t>
            </a:r>
            <a:r>
              <a:rPr lang="fr-CH" sz="2400" noProof="0" dirty="0">
                <a:latin typeface="Calibri"/>
                <a:ea typeface="Calibri"/>
                <a:cs typeface="Calibri"/>
              </a:rPr>
              <a:t> dans le calcul de l'IQM ?</a:t>
            </a:r>
            <a:endParaRPr lang="fr-CH" sz="2400" noProof="0" dirty="0"/>
          </a:p>
          <a:p>
            <a:pPr marL="342900" indent="-342900">
              <a:spcBef>
                <a:spcPts val="400"/>
              </a:spcBef>
              <a:buFont typeface="Symbol"/>
              <a:buChar char="-"/>
              <a:defRPr/>
            </a:pPr>
            <a:r>
              <a:rPr lang="fr-CH" sz="2400" noProof="0" dirty="0">
                <a:latin typeface="Calibri"/>
                <a:ea typeface="Calibri"/>
                <a:cs typeface="Calibri"/>
              </a:rPr>
              <a:t>L’ajustement au risque</a:t>
            </a:r>
            <a:endParaRPr lang="fr-CH" sz="2400" noProof="0" dirty="0"/>
          </a:p>
          <a:p>
            <a:pPr>
              <a:spcBef>
                <a:spcPts val="400"/>
              </a:spcBef>
              <a:defRPr/>
            </a:pPr>
            <a:endParaRPr lang="fr-CH" sz="1100" noProof="0" dirty="0">
              <a:latin typeface="Calibri"/>
              <a:ea typeface="Calibri"/>
              <a:cs typeface="Calibri"/>
            </a:endParaRPr>
          </a:p>
          <a:p>
            <a:pPr>
              <a:spcBef>
                <a:spcPts val="400"/>
              </a:spcBef>
              <a:defRPr/>
            </a:pPr>
            <a:r>
              <a:rPr lang="fr-CH" sz="2400" b="1" noProof="0" dirty="0">
                <a:latin typeface="Calibri"/>
                <a:ea typeface="Calibri"/>
                <a:cs typeface="Calibri"/>
              </a:rPr>
              <a:t>Exercices</a:t>
            </a:r>
            <a:endParaRPr lang="fr-CH" sz="2400" noProof="0" dirty="0">
              <a:latin typeface="Calibri"/>
              <a:ea typeface="Calibri"/>
              <a:cs typeface="Calibri"/>
            </a:endParaRPr>
          </a:p>
        </p:txBody>
      </p:sp>
      <p:sp>
        <p:nvSpPr>
          <p:cNvPr id="8" name="Titel 4"/>
          <p:cNvSpPr txBox="1"/>
          <p:nvPr/>
        </p:nvSpPr>
        <p:spPr bwMode="auto">
          <a:xfrm>
            <a:off x="409575" y="371475"/>
            <a:ext cx="10723563" cy="828675"/>
          </a:xfrm>
          <a:prstGeom prst="rect">
            <a:avLst/>
          </a:prstGeom>
        </p:spPr>
        <p:txBody>
          <a:bodyPr vert="horz" lIns="0" tIns="0" rIns="0" bIns="0" rtlCol="0" anchor="t">
            <a:noAutofit/>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fr-CH" sz="4500" noProof="0" dirty="0"/>
              <a:t>Agenda (2)</a:t>
            </a:r>
          </a:p>
        </p:txBody>
      </p:sp>
      <p:sp>
        <p:nvSpPr>
          <p:cNvPr id="9" name="Oval 8"/>
          <p:cNvSpPr>
            <a:spLocks noChangeAspect="1"/>
          </p:cNvSpPr>
          <p:nvPr/>
        </p:nvSpPr>
        <p:spPr bwMode="auto">
          <a:xfrm>
            <a:off x="10366515" y="969816"/>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10" name="Grafik 9" descr="Route zwei Stecknadeln mit Weg mit einfarbiger Füllung"/>
          <p:cNvPicPr>
            <a:picLocks noChangeAspect="1"/>
          </p:cNvPicPr>
          <p:nvPr/>
        </p:nvPicPr>
        <p:blipFill>
          <a:blip r:embed="rId3"/>
          <a:stretch/>
        </p:blipFill>
        <p:spPr bwMode="auto">
          <a:xfrm>
            <a:off x="10560241" y="1189608"/>
            <a:ext cx="1023302" cy="1023302"/>
          </a:xfrm>
          <a:prstGeom prst="rect">
            <a:avLst/>
          </a:prstGeom>
        </p:spPr>
      </p:pic>
      <p:sp>
        <p:nvSpPr>
          <p:cNvPr id="2" name="Fußzeilenplatzhalter 1">
            <a:extLst>
              <a:ext uri="{FF2B5EF4-FFF2-40B4-BE49-F238E27FC236}">
                <a16:creationId xmlns:a16="http://schemas.microsoft.com/office/drawing/2014/main" id="{9AD639C8-FE1E-E12F-13F7-5D6A2D178088}"/>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accent2"/>
        </a:solidFill>
        <a:effectLst/>
      </p:bgPr>
    </p:bg>
    <p:spTree>
      <p:nvGrpSpPr>
        <p:cNvPr id="1" name=""/>
        <p:cNvGrpSpPr/>
        <p:nvPr/>
      </p:nvGrpSpPr>
      <p:grpSpPr bwMode="auto">
        <a:xfrm>
          <a:off x="0" y="0"/>
          <a:ext cx="0" cy="0"/>
          <a:chOff x="0" y="0"/>
          <a:chExt cx="0" cy="0"/>
        </a:xfrm>
      </p:grpSpPr>
      <p:sp>
        <p:nvSpPr>
          <p:cNvPr id="6" name="Untertitel 1"/>
          <p:cNvSpPr txBox="1"/>
          <p:nvPr/>
        </p:nvSpPr>
        <p:spPr bwMode="auto">
          <a:xfrm>
            <a:off x="409575" y="371476"/>
            <a:ext cx="11372850" cy="5651288"/>
          </a:xfrm>
          <a:prstGeom prst="rect">
            <a:avLst/>
          </a:prstGeom>
        </p:spPr>
        <p:txBody>
          <a:bodyPr anchor="ctr"/>
          <a:lst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buNone/>
              <a:defRPr/>
            </a:pPr>
            <a:r>
              <a:rPr lang="fr-CH" sz="8000" b="1" noProof="0" dirty="0">
                <a:latin typeface="Calibri"/>
                <a:ea typeface="Roboto"/>
                <a:cs typeface="Calibri"/>
              </a:rPr>
              <a:t>Introduction</a:t>
            </a:r>
            <a:endParaRPr lang="fr-CH" noProof="0" dirty="0"/>
          </a:p>
        </p:txBody>
      </p:sp>
      <p:sp>
        <p:nvSpPr>
          <p:cNvPr id="2" name="Fußzeilenplatzhalter 1"/>
          <p:cNvSpPr txBox="1"/>
          <p:nvPr/>
        </p:nvSpPr>
        <p:spPr bwMode="auto">
          <a:xfrm>
            <a:off x="11133138" y="6417820"/>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fr-CH" sz="800" noProof="0" smtClean="0">
                <a:ea typeface="Roboto"/>
              </a:rPr>
              <a:t>8</a:t>
            </a:fld>
            <a:endParaRPr lang="fr-CH" sz="800" noProof="0" dirty="0">
              <a:ea typeface="Roboto"/>
            </a:endParaRPr>
          </a:p>
        </p:txBody>
      </p:sp>
      <p:sp>
        <p:nvSpPr>
          <p:cNvPr id="5" name="Fußzeilenplatzhalter 1">
            <a:extLst>
              <a:ext uri="{FF2B5EF4-FFF2-40B4-BE49-F238E27FC236}">
                <a16:creationId xmlns:a16="http://schemas.microsoft.com/office/drawing/2014/main" id="{EDE27D81-BFD1-E129-60E2-437C02906EA1}"/>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fr-CH" sz="4400" noProof="0" dirty="0"/>
              <a:t>Qu'est-ce qu'une revue de la médication ?</a:t>
            </a:r>
            <a:endParaRPr lang="fr-CH" noProof="0" dirty="0"/>
          </a:p>
        </p:txBody>
      </p:sp>
      <p:sp>
        <p:nvSpPr>
          <p:cNvPr id="3" name="Content Placeholder 2"/>
          <p:cNvSpPr>
            <a:spLocks noGrp="1"/>
          </p:cNvSpPr>
          <p:nvPr>
            <p:ph idx="1"/>
          </p:nvPr>
        </p:nvSpPr>
        <p:spPr bwMode="auto">
          <a:prstGeom prst="round1Rect">
            <a:avLst>
              <a:gd name="adj" fmla="val 16667"/>
            </a:avLst>
          </a:prstGeom>
          <a:solidFill>
            <a:schemeClr val="bg1"/>
          </a:solidFill>
          <a:ln>
            <a:solidFill>
              <a:schemeClr val="bg1"/>
            </a:solidFill>
          </a:ln>
        </p:spPr>
        <p:txBody>
          <a:bodyPr/>
          <a:lstStyle/>
          <a:p>
            <a:pPr>
              <a:defRPr/>
            </a:pPr>
            <a:endParaRPr lang="fr-FR" sz="2400" dirty="0">
              <a:latin typeface="Calibri"/>
              <a:ea typeface="Calibri"/>
              <a:cs typeface="Calibri"/>
            </a:endParaRPr>
          </a:p>
          <a:p>
            <a:pPr>
              <a:defRPr/>
            </a:pPr>
            <a:r>
              <a:rPr lang="fr-FR" sz="2400" dirty="0">
                <a:latin typeface="Calibri"/>
                <a:ea typeface="Calibri"/>
                <a:cs typeface="Calibri"/>
              </a:rPr>
              <a:t>Une revue de la médication est une évaluation </a:t>
            </a:r>
            <a:r>
              <a:rPr lang="fr-FR" sz="2400" b="1" dirty="0">
                <a:latin typeface="Calibri"/>
                <a:ea typeface="Calibri"/>
                <a:cs typeface="Calibri"/>
              </a:rPr>
              <a:t>structurée et systématique </a:t>
            </a:r>
            <a:r>
              <a:rPr lang="fr-FR" sz="2400" dirty="0">
                <a:latin typeface="Calibri"/>
                <a:ea typeface="Calibri"/>
                <a:cs typeface="Calibri"/>
              </a:rPr>
              <a:t>de la médication des </a:t>
            </a:r>
            <a:r>
              <a:rPr lang="fr-FR" sz="2400" dirty="0" err="1">
                <a:latin typeface="Calibri"/>
                <a:ea typeface="Calibri"/>
                <a:cs typeface="Calibri"/>
              </a:rPr>
              <a:t>résident·e·s</a:t>
            </a:r>
            <a:r>
              <a:rPr lang="fr-FR" sz="2400" dirty="0">
                <a:latin typeface="Calibri"/>
                <a:ea typeface="Calibri"/>
                <a:cs typeface="Calibri"/>
              </a:rPr>
              <a:t>.</a:t>
            </a:r>
          </a:p>
          <a:p>
            <a:pPr>
              <a:defRPr/>
            </a:pPr>
            <a:endParaRPr lang="fr-FR" sz="2400" dirty="0">
              <a:latin typeface="Calibri"/>
              <a:ea typeface="Calibri"/>
              <a:cs typeface="Calibri"/>
            </a:endParaRPr>
          </a:p>
          <a:p>
            <a:pPr>
              <a:defRPr/>
            </a:pPr>
            <a:r>
              <a:rPr lang="fr-FR" sz="2400" dirty="0">
                <a:latin typeface="Calibri"/>
                <a:ea typeface="Calibri"/>
                <a:cs typeface="Calibri"/>
              </a:rPr>
              <a:t>Elle a pour but d’</a:t>
            </a:r>
            <a:r>
              <a:rPr lang="fr-FR" sz="2400" b="1" dirty="0">
                <a:latin typeface="Calibri"/>
                <a:ea typeface="Calibri"/>
                <a:cs typeface="Calibri"/>
              </a:rPr>
              <a:t>optimiser l’utilisation des médicaments</a:t>
            </a:r>
            <a:r>
              <a:rPr lang="fr-FR" sz="2400" dirty="0">
                <a:latin typeface="Calibri"/>
                <a:ea typeface="Calibri"/>
                <a:cs typeface="Calibri"/>
              </a:rPr>
              <a:t> et d’améliorer les résultats de santé.</a:t>
            </a:r>
            <a:endParaRPr lang="fr-CH" sz="2400" dirty="0">
              <a:latin typeface="Calibri"/>
              <a:ea typeface="Calibri"/>
              <a:cs typeface="Calibri"/>
            </a:endParaRPr>
          </a:p>
        </p:txBody>
      </p:sp>
      <p:sp>
        <p:nvSpPr>
          <p:cNvPr id="4" name="Content Placeholder 3"/>
          <p:cNvSpPr>
            <a:spLocks noGrp="1"/>
          </p:cNvSpPr>
          <p:nvPr>
            <p:ph idx="13"/>
          </p:nvPr>
        </p:nvSpPr>
        <p:spPr bwMode="auto">
          <a:prstGeom prst="round1Rect">
            <a:avLst>
              <a:gd name="adj" fmla="val 16667"/>
            </a:avLst>
          </a:prstGeom>
          <a:solidFill>
            <a:schemeClr val="bg1"/>
          </a:solidFill>
          <a:ln>
            <a:solidFill>
              <a:schemeClr val="bg1"/>
            </a:solidFill>
          </a:ln>
        </p:spPr>
        <p:txBody>
          <a:bodyPr/>
          <a:lstStyle/>
          <a:p>
            <a:pPr>
              <a:defRPr/>
            </a:pPr>
            <a:endParaRPr lang="fr-CH" sz="2400" noProof="0" dirty="0">
              <a:latin typeface="Calibri"/>
              <a:ea typeface="Calibri"/>
              <a:cs typeface="Calibri"/>
            </a:endParaRPr>
          </a:p>
          <a:p>
            <a:pPr>
              <a:defRPr/>
            </a:pPr>
            <a:r>
              <a:rPr lang="fr-CH" sz="2400" noProof="0" dirty="0">
                <a:latin typeface="Calibri"/>
                <a:ea typeface="Calibri"/>
                <a:cs typeface="Calibri"/>
              </a:rPr>
              <a:t>Il s'agit d'un </a:t>
            </a:r>
            <a:r>
              <a:rPr lang="fr-CH" sz="2400" b="1" noProof="0" dirty="0">
                <a:latin typeface="Calibri"/>
                <a:ea typeface="Calibri"/>
                <a:cs typeface="Calibri"/>
              </a:rPr>
              <a:t>processus structuré et planifié </a:t>
            </a:r>
            <a:r>
              <a:rPr lang="fr-CH" sz="2400" noProof="0" dirty="0">
                <a:latin typeface="Calibri"/>
                <a:ea typeface="Calibri"/>
                <a:cs typeface="Calibri"/>
              </a:rPr>
              <a:t>de révision interprofessionnelle de la médication des </a:t>
            </a:r>
            <a:r>
              <a:rPr lang="fr-CH" sz="2400" noProof="0" dirty="0" err="1">
                <a:latin typeface="Calibri"/>
                <a:ea typeface="Calibri"/>
                <a:cs typeface="Calibri"/>
              </a:rPr>
              <a:t>résident</a:t>
            </a:r>
            <a:r>
              <a:rPr lang="fr-CH" sz="2400" noProof="0" dirty="0" err="1">
                <a:latin typeface="Calibri" panose="020F0502020204030204" pitchFamily="34" charset="0"/>
                <a:ea typeface="Calibri" panose="020F0502020204030204" pitchFamily="34" charset="0"/>
                <a:cs typeface="Calibri" panose="020F0502020204030204" pitchFamily="34" charset="0"/>
              </a:rPr>
              <a:t>·e·</a:t>
            </a:r>
            <a:r>
              <a:rPr lang="fr-CH" sz="2400" noProof="0" dirty="0" err="1">
                <a:latin typeface="Calibri"/>
                <a:ea typeface="Calibri"/>
                <a:cs typeface="Calibri"/>
              </a:rPr>
              <a:t>s</a:t>
            </a:r>
            <a:r>
              <a:rPr lang="fr-CH" sz="2400" noProof="0" dirty="0">
                <a:latin typeface="Calibri"/>
                <a:ea typeface="Calibri"/>
                <a:cs typeface="Calibri"/>
              </a:rPr>
              <a:t> de l’EMS.</a:t>
            </a:r>
          </a:p>
          <a:p>
            <a:pPr>
              <a:defRPr/>
            </a:pPr>
            <a:endParaRPr lang="fr-CH" sz="2400" dirty="0">
              <a:latin typeface="Calibri"/>
              <a:ea typeface="Calibri"/>
              <a:cs typeface="Calibri"/>
            </a:endParaRPr>
          </a:p>
          <a:p>
            <a:pPr>
              <a:defRPr/>
            </a:pPr>
            <a:r>
              <a:rPr lang="fr-CH" sz="2400" noProof="0" dirty="0">
                <a:latin typeface="Calibri"/>
                <a:ea typeface="Calibri"/>
                <a:cs typeface="Calibri"/>
              </a:rPr>
              <a:t>L'objectif est de rendre la </a:t>
            </a:r>
            <a:r>
              <a:rPr lang="fr-CH" sz="2400" b="1" noProof="0" dirty="0">
                <a:latin typeface="Calibri"/>
                <a:ea typeface="Calibri"/>
                <a:cs typeface="Calibri"/>
              </a:rPr>
              <a:t>thérapie médicamenteuse plus sûre, plus efficace et plus adaptée</a:t>
            </a:r>
            <a:r>
              <a:rPr lang="fr-CH" sz="2400" noProof="0" dirty="0">
                <a:latin typeface="Calibri"/>
                <a:ea typeface="Calibri"/>
                <a:cs typeface="Calibri"/>
              </a:rPr>
              <a:t> à la situation individuelle des </a:t>
            </a:r>
            <a:r>
              <a:rPr lang="fr-CH" sz="2400" noProof="0" dirty="0" err="1">
                <a:latin typeface="Calibri"/>
                <a:ea typeface="Calibri"/>
                <a:cs typeface="Calibri"/>
              </a:rPr>
              <a:t>résident</a:t>
            </a:r>
            <a:r>
              <a:rPr lang="fr-CH" sz="2400" noProof="0" dirty="0" err="1">
                <a:latin typeface="Calibri" panose="020F0502020204030204" pitchFamily="34" charset="0"/>
                <a:ea typeface="Calibri" panose="020F0502020204030204" pitchFamily="34" charset="0"/>
                <a:cs typeface="Calibri" panose="020F0502020204030204" pitchFamily="34" charset="0"/>
              </a:rPr>
              <a:t>·e·</a:t>
            </a:r>
            <a:r>
              <a:rPr lang="fr-CH" sz="2400" noProof="0" dirty="0" err="1">
                <a:latin typeface="Calibri"/>
                <a:ea typeface="Calibri"/>
                <a:cs typeface="Calibri"/>
              </a:rPr>
              <a:t>s</a:t>
            </a:r>
            <a:r>
              <a:rPr lang="fr-CH" sz="2400" noProof="0" dirty="0">
                <a:latin typeface="Calibri"/>
                <a:ea typeface="Calibri"/>
                <a:cs typeface="Calibri"/>
              </a:rPr>
              <a:t>.</a:t>
            </a:r>
            <a:endParaRPr lang="fr-CH" sz="2400" noProof="0" dirty="0"/>
          </a:p>
        </p:txBody>
      </p:sp>
      <p:sp>
        <p:nvSpPr>
          <p:cNvPr id="5" name="TextBox 4"/>
          <p:cNvSpPr txBox="1"/>
          <p:nvPr/>
        </p:nvSpPr>
        <p:spPr bwMode="auto">
          <a:xfrm>
            <a:off x="393018" y="1284463"/>
            <a:ext cx="2511187" cy="430887"/>
          </a:xfrm>
          <a:prstGeom prst="rect">
            <a:avLst/>
          </a:prstGeom>
          <a:noFill/>
        </p:spPr>
        <p:txBody>
          <a:bodyPr wrap="square" lIns="0" tIns="0" rIns="0" bIns="0" rtlCol="0">
            <a:spAutoFit/>
          </a:bodyPr>
          <a:lstStyle/>
          <a:p>
            <a:pPr>
              <a:defRPr/>
            </a:pPr>
            <a:r>
              <a:rPr lang="fr-CH" sz="2800" b="1" noProof="0" dirty="0">
                <a:latin typeface="Calibri"/>
                <a:ea typeface="Calibri"/>
                <a:cs typeface="Calibri"/>
              </a:rPr>
              <a:t>Définition</a:t>
            </a:r>
            <a:endParaRPr lang="fr-CH" noProof="0" dirty="0"/>
          </a:p>
        </p:txBody>
      </p:sp>
      <p:sp>
        <p:nvSpPr>
          <p:cNvPr id="6" name="Oval 5"/>
          <p:cNvSpPr>
            <a:spLocks noChangeAspect="1"/>
          </p:cNvSpPr>
          <p:nvPr/>
        </p:nvSpPr>
        <p:spPr bwMode="auto">
          <a:xfrm rot="292521">
            <a:off x="10553551" y="162333"/>
            <a:ext cx="1440000" cy="1440000"/>
          </a:xfrm>
          <a:prstGeom prst="ellipse">
            <a:avLst/>
          </a:prstGeom>
          <a:solidFill>
            <a:schemeClr val="bg2"/>
          </a:solidFill>
          <a:ln w="6350">
            <a:solidFill>
              <a:schemeClr val="accent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8" name="Picture 7" descr="A white eye and pills in a circle with a magnifying glass&#10;&#10;AI-generated content may be incorrect."/>
          <p:cNvPicPr>
            <a:picLocks noChangeAspect="1"/>
          </p:cNvPicPr>
          <p:nvPr/>
        </p:nvPicPr>
        <p:blipFill>
          <a:blip r:embed="rId3"/>
          <a:stretch/>
        </p:blipFill>
        <p:spPr bwMode="auto">
          <a:xfrm>
            <a:off x="10697259" y="315716"/>
            <a:ext cx="1152584" cy="1155759"/>
          </a:xfrm>
          <a:prstGeom prst="rect">
            <a:avLst/>
          </a:prstGeom>
        </p:spPr>
      </p:pic>
      <p:sp>
        <p:nvSpPr>
          <p:cNvPr id="11" name="TextBox 10"/>
          <p:cNvSpPr txBox="1"/>
          <p:nvPr/>
        </p:nvSpPr>
        <p:spPr bwMode="auto">
          <a:xfrm>
            <a:off x="5743933" y="6360815"/>
            <a:ext cx="6094070" cy="246221"/>
          </a:xfrm>
          <a:prstGeom prst="rect">
            <a:avLst/>
          </a:prstGeom>
          <a:noFill/>
        </p:spPr>
        <p:txBody>
          <a:bodyPr wrap="square">
            <a:spAutoFit/>
          </a:bodyPr>
          <a:lstStyle/>
          <a:p>
            <a:pPr algn="r">
              <a:defRPr/>
            </a:pPr>
            <a:r>
              <a:rPr lang="fr-CH" sz="1000" noProof="0" dirty="0">
                <a:latin typeface="Calibri"/>
                <a:ea typeface="+mn-ea"/>
                <a:cs typeface="Calibri"/>
              </a:rPr>
              <a:t>(</a:t>
            </a:r>
            <a:r>
              <a:rPr lang="fr-CH" sz="1000" noProof="0" dirty="0" err="1">
                <a:latin typeface="Calibri"/>
                <a:ea typeface="+mn-ea"/>
                <a:cs typeface="Calibri"/>
              </a:rPr>
              <a:t>Griese-Mammen</a:t>
            </a:r>
            <a:r>
              <a:rPr lang="fr-CH" sz="1000" noProof="0" dirty="0">
                <a:latin typeface="Calibri"/>
                <a:ea typeface="+mn-ea"/>
                <a:cs typeface="Calibri"/>
              </a:rPr>
              <a:t> </a:t>
            </a:r>
            <a:r>
              <a:rPr lang="fr-CH" sz="1000" noProof="0" dirty="0">
                <a:latin typeface="Calibri"/>
              </a:rPr>
              <a:t>N, </a:t>
            </a:r>
            <a:r>
              <a:rPr lang="fr-CH" sz="1000" noProof="0" dirty="0" err="1">
                <a:latin typeface="Calibri"/>
              </a:rPr>
              <a:t>Hersberger</a:t>
            </a:r>
            <a:r>
              <a:rPr lang="fr-CH" sz="1000" noProof="0" dirty="0">
                <a:latin typeface="Calibri"/>
              </a:rPr>
              <a:t> KE, </a:t>
            </a:r>
            <a:r>
              <a:rPr lang="fr-CH" sz="1000" noProof="0" dirty="0" err="1">
                <a:latin typeface="Calibri"/>
              </a:rPr>
              <a:t>Messerli</a:t>
            </a:r>
            <a:r>
              <a:rPr lang="fr-CH" sz="1000" noProof="0" dirty="0">
                <a:latin typeface="Calibri"/>
              </a:rPr>
              <a:t> M, et al. 2018) </a:t>
            </a:r>
            <a:endParaRPr lang="fr-CH" noProof="0" dirty="0"/>
          </a:p>
        </p:txBody>
      </p:sp>
      <p:sp>
        <p:nvSpPr>
          <p:cNvPr id="7" name="Fußzeilenplatzhalter 1">
            <a:extLst>
              <a:ext uri="{FF2B5EF4-FFF2-40B4-BE49-F238E27FC236}">
                <a16:creationId xmlns:a16="http://schemas.microsoft.com/office/drawing/2014/main" id="{788F66C5-5D92-E3A7-D772-45BC7D80CD42}"/>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bg>
      <p:bgPr>
        <a:solidFill>
          <a:schemeClr val="accent6"/>
        </a:solidFill>
        <a:effectLst/>
      </p:bgPr>
    </p:bg>
    <p:spTree>
      <p:nvGrpSpPr>
        <p:cNvPr id="1" name=""/>
        <p:cNvGrpSpPr/>
        <p:nvPr/>
      </p:nvGrpSpPr>
      <p:grpSpPr bwMode="auto">
        <a:xfrm>
          <a:off x="0" y="0"/>
          <a:ext cx="0" cy="0"/>
          <a:chOff x="0" y="0"/>
          <a:chExt cx="0" cy="0"/>
        </a:xfrm>
      </p:grpSpPr>
      <p:sp>
        <p:nvSpPr>
          <p:cNvPr id="14" name="Titel 3"/>
          <p:cNvSpPr txBox="1"/>
          <p:nvPr/>
        </p:nvSpPr>
        <p:spPr bwMode="auto">
          <a:xfrm>
            <a:off x="412019" y="371701"/>
            <a:ext cx="11370406" cy="1278711"/>
          </a:xfrm>
          <a:prstGeom prst="rect">
            <a:avLst/>
          </a:prstGeom>
        </p:spPr>
        <p:txBody>
          <a:bodyPr vert="horz" lIns="0" tIns="0" rIns="0" bIns="0" rtlCol="0" anchor="t">
            <a:noAutofit/>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fr-CH" sz="4400" dirty="0"/>
              <a:t>T</a:t>
            </a:r>
            <a:r>
              <a:rPr lang="fr-CH" sz="4400" noProof="0" dirty="0"/>
              <a:t>rois éléments </a:t>
            </a:r>
            <a:r>
              <a:rPr lang="fr-CH" sz="4400" dirty="0"/>
              <a:t>fondamentaux</a:t>
            </a:r>
            <a:r>
              <a:rPr lang="fr-CH" sz="4400" noProof="0" dirty="0"/>
              <a:t>:</a:t>
            </a:r>
            <a:endParaRPr lang="fr-CH" noProof="0" dirty="0"/>
          </a:p>
        </p:txBody>
      </p:sp>
      <p:sp>
        <p:nvSpPr>
          <p:cNvPr id="2"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fr-CH" sz="800" noProof="0" smtClean="0">
                <a:latin typeface="+mj-lt"/>
                <a:ea typeface="Roboto"/>
              </a:rPr>
              <a:t>10</a:t>
            </a:fld>
            <a:endParaRPr lang="fr-CH" sz="800" noProof="0" dirty="0">
              <a:latin typeface="+mj-lt"/>
              <a:ea typeface="Roboto"/>
            </a:endParaRPr>
          </a:p>
        </p:txBody>
      </p:sp>
      <p:grpSp>
        <p:nvGrpSpPr>
          <p:cNvPr id="9" name="Groupe 8">
            <a:extLst>
              <a:ext uri="{FF2B5EF4-FFF2-40B4-BE49-F238E27FC236}">
                <a16:creationId xmlns:a16="http://schemas.microsoft.com/office/drawing/2014/main" id="{5B815C62-1D77-88C8-4159-F1146607900C}"/>
              </a:ext>
            </a:extLst>
          </p:cNvPr>
          <p:cNvGrpSpPr/>
          <p:nvPr/>
        </p:nvGrpSpPr>
        <p:grpSpPr>
          <a:xfrm>
            <a:off x="431740" y="4838816"/>
            <a:ext cx="11426887" cy="1080000"/>
            <a:chOff x="431740" y="5191740"/>
            <a:chExt cx="11426887" cy="1080000"/>
          </a:xfrm>
        </p:grpSpPr>
        <p:sp>
          <p:nvSpPr>
            <p:cNvPr id="12" name="Inhaltsplatzhalter 2"/>
            <p:cNvSpPr txBox="1"/>
            <p:nvPr/>
          </p:nvSpPr>
          <p:spPr bwMode="auto">
            <a:xfrm>
              <a:off x="914627" y="5191740"/>
              <a:ext cx="10944000" cy="1080000"/>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fr-CH" sz="2200" noProof="0" dirty="0">
                  <a:latin typeface="Calibri"/>
                  <a:ea typeface="Calibri"/>
                  <a:cs typeface="Calibri"/>
                </a:rPr>
                <a:t>Les </a:t>
              </a:r>
              <a:r>
                <a:rPr lang="fr-CH" sz="2200" noProof="0" dirty="0" err="1">
                  <a:latin typeface="Calibri"/>
                  <a:ea typeface="Calibri"/>
                  <a:cs typeface="Calibri"/>
                </a:rPr>
                <a:t>résident</a:t>
              </a:r>
              <a:r>
                <a:rPr lang="fr-CH" sz="2200" noProof="0" dirty="0" err="1">
                  <a:latin typeface="Calibri" panose="020F0502020204030204" pitchFamily="34" charset="0"/>
                  <a:ea typeface="Calibri" panose="020F0502020204030204" pitchFamily="34" charset="0"/>
                  <a:cs typeface="Calibri" panose="020F0502020204030204" pitchFamily="34" charset="0"/>
                </a:rPr>
                <a:t>·e·</a:t>
              </a:r>
              <a:r>
                <a:rPr lang="fr-CH" sz="2200" noProof="0" dirty="0" err="1">
                  <a:latin typeface="Calibri"/>
                  <a:ea typeface="Calibri"/>
                  <a:cs typeface="Calibri"/>
                </a:rPr>
                <a:t>s</a:t>
              </a:r>
              <a:r>
                <a:rPr lang="fr-CH" sz="2200" noProof="0" dirty="0">
                  <a:latin typeface="Calibri"/>
                  <a:ea typeface="Calibri"/>
                  <a:cs typeface="Calibri"/>
                </a:rPr>
                <a:t> ou les </a:t>
              </a:r>
              <a:r>
                <a:rPr lang="fr-CH" sz="2200" noProof="0" dirty="0" err="1">
                  <a:latin typeface="Calibri"/>
                  <a:ea typeface="Calibri"/>
                  <a:cs typeface="Calibri"/>
                </a:rPr>
                <a:t>représentant</a:t>
              </a:r>
              <a:r>
                <a:rPr lang="fr-CH" sz="2200" noProof="0" dirty="0" err="1">
                  <a:latin typeface="Calibri" panose="020F0502020204030204" pitchFamily="34" charset="0"/>
                  <a:ea typeface="Calibri" panose="020F0502020204030204" pitchFamily="34" charset="0"/>
                  <a:cs typeface="Calibri" panose="020F0502020204030204" pitchFamily="34" charset="0"/>
                </a:rPr>
                <a:t>·e·</a:t>
              </a:r>
              <a:r>
                <a:rPr lang="fr-CH" sz="2200" noProof="0" dirty="0" err="1">
                  <a:latin typeface="Calibri"/>
                  <a:ea typeface="Calibri"/>
                  <a:cs typeface="Calibri"/>
                </a:rPr>
                <a:t>s</a:t>
              </a:r>
              <a:r>
                <a:rPr lang="fr-CH" sz="2200" noProof="0" dirty="0">
                  <a:latin typeface="Calibri"/>
                  <a:ea typeface="Calibri"/>
                  <a:cs typeface="Calibri"/>
                </a:rPr>
                <a:t> thérapeutiques font partie intégrante du processus</a:t>
              </a:r>
              <a:endParaRPr lang="fr-CH" noProof="0" dirty="0"/>
            </a:p>
          </p:txBody>
        </p:sp>
        <p:sp>
          <p:nvSpPr>
            <p:cNvPr id="37" name="Ellipse 9"/>
            <p:cNvSpPr>
              <a:spLocks noChangeAspect="1"/>
            </p:cNvSpPr>
            <p:nvPr/>
          </p:nvSpPr>
          <p:spPr bwMode="auto">
            <a:xfrm>
              <a:off x="431740" y="5227740"/>
              <a:ext cx="1008000" cy="1008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1200" u="none" strike="noStrike" cap="none" spc="-10" noProof="0" dirty="0">
                <a:ln>
                  <a:noFill/>
                </a:ln>
                <a:solidFill>
                  <a:srgbClr val="000000"/>
                </a:solidFill>
                <a:latin typeface="+mj-lt"/>
                <a:ea typeface="+mn-ea"/>
                <a:cs typeface="+mn-cs"/>
              </a:endParaRPr>
            </a:p>
          </p:txBody>
        </p:sp>
      </p:grpSp>
      <p:grpSp>
        <p:nvGrpSpPr>
          <p:cNvPr id="15" name="Groupe 14">
            <a:extLst>
              <a:ext uri="{FF2B5EF4-FFF2-40B4-BE49-F238E27FC236}">
                <a16:creationId xmlns:a16="http://schemas.microsoft.com/office/drawing/2014/main" id="{271D459C-3670-DBA5-5D2C-18427489CC63}"/>
              </a:ext>
            </a:extLst>
          </p:cNvPr>
          <p:cNvGrpSpPr/>
          <p:nvPr/>
        </p:nvGrpSpPr>
        <p:grpSpPr>
          <a:xfrm>
            <a:off x="438983" y="1714952"/>
            <a:ext cx="11416001" cy="1080000"/>
            <a:chOff x="442626" y="2067876"/>
            <a:chExt cx="11416001" cy="1080000"/>
          </a:xfrm>
        </p:grpSpPr>
        <p:sp>
          <p:nvSpPr>
            <p:cNvPr id="5" name="Inhaltsplatzhalter 2"/>
            <p:cNvSpPr txBox="1"/>
            <p:nvPr/>
          </p:nvSpPr>
          <p:spPr bwMode="auto">
            <a:xfrm>
              <a:off x="914627" y="2067876"/>
              <a:ext cx="10944000" cy="1080000"/>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fr-CH" sz="2200" noProof="0" dirty="0">
                  <a:latin typeface="Calibri"/>
                  <a:ea typeface="Calibri"/>
                  <a:cs typeface="Calibri"/>
                </a:rPr>
                <a:t>Collaboration interprofessionnelle entre les </a:t>
              </a:r>
              <a:r>
                <a:rPr lang="fr-CH" sz="2200" noProof="0" dirty="0" err="1">
                  <a:latin typeface="Calibri"/>
                  <a:ea typeface="Calibri"/>
                  <a:cs typeface="Calibri"/>
                </a:rPr>
                <a:t>différent</a:t>
              </a:r>
              <a:r>
                <a:rPr lang="fr-CH" sz="2200" noProof="0" dirty="0" err="1">
                  <a:latin typeface="Calibri" panose="020F0502020204030204" pitchFamily="34" charset="0"/>
                  <a:ea typeface="Calibri" panose="020F0502020204030204" pitchFamily="34" charset="0"/>
                  <a:cs typeface="Calibri" panose="020F0502020204030204" pitchFamily="34" charset="0"/>
                </a:rPr>
                <a:t>·e·</a:t>
              </a:r>
              <a:r>
                <a:rPr lang="fr-CH" sz="2200" noProof="0" dirty="0" err="1">
                  <a:latin typeface="Calibri"/>
                  <a:ea typeface="Calibri"/>
                  <a:cs typeface="Calibri"/>
                </a:rPr>
                <a:t>s</a:t>
              </a:r>
              <a:r>
                <a:rPr lang="fr-CH" sz="2200" noProof="0" dirty="0">
                  <a:latin typeface="Calibri"/>
                  <a:ea typeface="Calibri"/>
                  <a:cs typeface="Calibri"/>
                </a:rPr>
                <a:t> spécialistes</a:t>
              </a:r>
              <a:endParaRPr lang="fr-CH" noProof="0" dirty="0"/>
            </a:p>
          </p:txBody>
        </p:sp>
        <p:sp>
          <p:nvSpPr>
            <p:cNvPr id="7" name="Ellipse 9"/>
            <p:cNvSpPr>
              <a:spLocks noChangeAspect="1"/>
            </p:cNvSpPr>
            <p:nvPr/>
          </p:nvSpPr>
          <p:spPr bwMode="auto">
            <a:xfrm>
              <a:off x="442626" y="2103876"/>
              <a:ext cx="1008000" cy="1008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1200" u="none" strike="noStrike" cap="none" spc="-10" noProof="0" dirty="0">
                <a:ln>
                  <a:noFill/>
                </a:ln>
                <a:solidFill>
                  <a:srgbClr val="000000"/>
                </a:solidFill>
                <a:latin typeface="+mj-lt"/>
                <a:ea typeface="+mn-ea"/>
                <a:cs typeface="+mn-cs"/>
              </a:endParaRPr>
            </a:p>
          </p:txBody>
        </p:sp>
      </p:grpSp>
      <p:grpSp>
        <p:nvGrpSpPr>
          <p:cNvPr id="11" name="Groupe 10">
            <a:extLst>
              <a:ext uri="{FF2B5EF4-FFF2-40B4-BE49-F238E27FC236}">
                <a16:creationId xmlns:a16="http://schemas.microsoft.com/office/drawing/2014/main" id="{D60D3361-FD53-70CD-3DBB-AB93EDD2CF30}"/>
              </a:ext>
            </a:extLst>
          </p:cNvPr>
          <p:cNvGrpSpPr/>
          <p:nvPr/>
        </p:nvGrpSpPr>
        <p:grpSpPr>
          <a:xfrm>
            <a:off x="459975" y="3240884"/>
            <a:ext cx="11426887" cy="1080000"/>
            <a:chOff x="431740" y="3583195"/>
            <a:chExt cx="11426887" cy="1080000"/>
          </a:xfrm>
        </p:grpSpPr>
        <p:sp>
          <p:nvSpPr>
            <p:cNvPr id="8" name="Inhaltsplatzhalter 2"/>
            <p:cNvSpPr txBox="1"/>
            <p:nvPr/>
          </p:nvSpPr>
          <p:spPr bwMode="auto">
            <a:xfrm>
              <a:off x="914627" y="3583195"/>
              <a:ext cx="10944000" cy="1080000"/>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fr-CH" sz="2200" noProof="0" dirty="0">
                  <a:latin typeface="Calibri"/>
                  <a:ea typeface="Calibri"/>
                  <a:cs typeface="Calibri"/>
                </a:rPr>
                <a:t>Mise en œuvre systématique avec un processus et une vérification structurés de la médication</a:t>
              </a:r>
              <a:endParaRPr lang="fr-CH" noProof="0" dirty="0"/>
            </a:p>
          </p:txBody>
        </p:sp>
        <p:sp>
          <p:nvSpPr>
            <p:cNvPr id="36" name="Ellipse 9"/>
            <p:cNvSpPr>
              <a:spLocks noChangeAspect="1"/>
            </p:cNvSpPr>
            <p:nvPr/>
          </p:nvSpPr>
          <p:spPr bwMode="auto">
            <a:xfrm>
              <a:off x="431740" y="3619195"/>
              <a:ext cx="1008000" cy="1008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1200" u="none" strike="noStrike" cap="none" spc="-10" noProof="0" dirty="0">
                <a:ln>
                  <a:noFill/>
                </a:ln>
                <a:solidFill>
                  <a:srgbClr val="000000"/>
                </a:solidFill>
                <a:latin typeface="+mj-lt"/>
                <a:ea typeface="+mn-ea"/>
                <a:cs typeface="+mn-cs"/>
              </a:endParaRPr>
            </a:p>
          </p:txBody>
        </p:sp>
      </p:grpSp>
      <p:sp>
        <p:nvSpPr>
          <p:cNvPr id="17" name="Textfeld 16">
            <a:extLst>
              <a:ext uri="{FF2B5EF4-FFF2-40B4-BE49-F238E27FC236}">
                <a16:creationId xmlns:a16="http://schemas.microsoft.com/office/drawing/2014/main" id="{1541F8B9-3E99-AC75-6017-CFCF6704CF63}"/>
              </a:ext>
            </a:extLst>
          </p:cNvPr>
          <p:cNvSpPr txBox="1"/>
          <p:nvPr/>
        </p:nvSpPr>
        <p:spPr bwMode="auto">
          <a:xfrm>
            <a:off x="7489801" y="6314333"/>
            <a:ext cx="4292624" cy="246221"/>
          </a:xfrm>
          <a:prstGeom prst="rect">
            <a:avLst/>
          </a:prstGeom>
          <a:noFill/>
        </p:spPr>
        <p:txBody>
          <a:bodyPr wrap="square">
            <a:spAutoFit/>
          </a:bodyPr>
          <a:lstStyle/>
          <a:p>
            <a:pPr algn="r">
              <a:defRPr/>
            </a:pPr>
            <a:r>
              <a:rPr lang="de-CH" sz="1000" dirty="0"/>
              <a:t>(ARTISET, CURAVIVA, </a:t>
            </a:r>
            <a:r>
              <a:rPr lang="de-CH" sz="1000" dirty="0" err="1"/>
              <a:t>senesuisse</a:t>
            </a:r>
            <a:r>
              <a:rPr lang="de-CH" sz="1000" dirty="0"/>
              <a:t>, 2025)</a:t>
            </a:r>
            <a:endParaRPr dirty="0"/>
          </a:p>
        </p:txBody>
      </p:sp>
      <p:sp>
        <p:nvSpPr>
          <p:cNvPr id="18" name="Fußzeilenplatzhalter 1">
            <a:extLst>
              <a:ext uri="{FF2B5EF4-FFF2-40B4-BE49-F238E27FC236}">
                <a16:creationId xmlns:a16="http://schemas.microsoft.com/office/drawing/2014/main" id="{EB2E021B-8182-D496-F43C-287B3E1C04CC}"/>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pic>
        <p:nvPicPr>
          <p:cNvPr id="19" name="Grafik 18" descr="Gruppenbrainstorming">
            <a:extLst>
              <a:ext uri="{FF2B5EF4-FFF2-40B4-BE49-F238E27FC236}">
                <a16:creationId xmlns:a16="http://schemas.microsoft.com/office/drawing/2014/main" id="{FB59672B-F961-948E-98D0-E2ACE28411B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5783" y="1747144"/>
            <a:ext cx="914400" cy="914400"/>
          </a:xfrm>
          <a:prstGeom prst="rect">
            <a:avLst/>
          </a:prstGeom>
        </p:spPr>
      </p:pic>
      <p:pic>
        <p:nvPicPr>
          <p:cNvPr id="20" name="Graphic 15" descr="Hierarchy with solid fill">
            <a:extLst>
              <a:ext uri="{FF2B5EF4-FFF2-40B4-BE49-F238E27FC236}">
                <a16:creationId xmlns:a16="http://schemas.microsoft.com/office/drawing/2014/main" id="{0C1355C0-086B-D8A2-FE6A-6C42FB37694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6775" y="3265525"/>
            <a:ext cx="914400" cy="914400"/>
          </a:xfrm>
          <a:prstGeom prst="rect">
            <a:avLst/>
          </a:prstGeom>
        </p:spPr>
      </p:pic>
      <p:pic>
        <p:nvPicPr>
          <p:cNvPr id="21" name="Grafik 20" descr="Sitzungssaal">
            <a:extLst>
              <a:ext uri="{FF2B5EF4-FFF2-40B4-BE49-F238E27FC236}">
                <a16:creationId xmlns:a16="http://schemas.microsoft.com/office/drawing/2014/main" id="{10372CBD-F208-B37E-E695-B97F5416FA2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8540" y="4910816"/>
            <a:ext cx="914400" cy="9144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294131" y="224751"/>
            <a:ext cx="11603738" cy="828000"/>
          </a:xfrm>
        </p:spPr>
        <p:txBody>
          <a:bodyPr/>
          <a:lstStyle/>
          <a:p>
            <a:pPr>
              <a:defRPr/>
            </a:pPr>
            <a:r>
              <a:rPr lang="fr-CH" sz="4500" noProof="0" dirty="0"/>
              <a:t>Medi-Check/BIM vs Revue de la médication</a:t>
            </a:r>
            <a:endParaRPr lang="fr-CH" noProof="0" dirty="0"/>
          </a:p>
        </p:txBody>
      </p:sp>
      <p:grpSp>
        <p:nvGrpSpPr>
          <p:cNvPr id="5" name="Groupe 4">
            <a:extLst>
              <a:ext uri="{FF2B5EF4-FFF2-40B4-BE49-F238E27FC236}">
                <a16:creationId xmlns:a16="http://schemas.microsoft.com/office/drawing/2014/main" id="{CBDBCBB8-FE09-EFE6-132A-497272A32866}"/>
              </a:ext>
            </a:extLst>
          </p:cNvPr>
          <p:cNvGrpSpPr/>
          <p:nvPr/>
        </p:nvGrpSpPr>
        <p:grpSpPr>
          <a:xfrm>
            <a:off x="409575" y="1116926"/>
            <a:ext cx="5400000" cy="5220000"/>
            <a:chOff x="409575" y="1333558"/>
            <a:chExt cx="5400000" cy="5220000"/>
          </a:xfrm>
        </p:grpSpPr>
        <p:sp>
          <p:nvSpPr>
            <p:cNvPr id="13" name="Rechteck 12"/>
            <p:cNvSpPr/>
            <p:nvPr/>
          </p:nvSpPr>
          <p:spPr bwMode="auto">
            <a:xfrm>
              <a:off x="409575" y="1333558"/>
              <a:ext cx="5400000" cy="900000"/>
            </a:xfrm>
            <a:prstGeom prst="rect">
              <a:avLst/>
            </a:prstGeom>
            <a:solidFill>
              <a:schemeClr val="accent2"/>
            </a:solidFill>
            <a:ln>
              <a:noFill/>
            </a:ln>
          </p:spPr>
          <p:style>
            <a:lnRef idx="0">
              <a:srgbClr val="000000"/>
            </a:lnRef>
            <a:fillRef idx="0">
              <a:srgbClr val="000000"/>
            </a:fillRef>
            <a:effectRef idx="0">
              <a:srgbClr val="000000"/>
            </a:effectRef>
            <a:fontRef idx="minor">
              <a:schemeClr val="lt1"/>
            </a:fontRef>
          </p:style>
          <p:txBody>
            <a:bodyPr lIns="251999" tIns="108000" rIns="108000" bIns="108000" rtlCol="0" anchor="t" anchorCtr="0">
              <a:spAutoFit/>
            </a:bodyPr>
            <a:lstStyle/>
            <a:p>
              <a:pPr>
                <a:defRPr/>
              </a:pPr>
              <a:r>
                <a:rPr lang="fr-CH" sz="2400" b="1" noProof="0" dirty="0">
                  <a:latin typeface="Calibri"/>
                  <a:ea typeface="Calibri"/>
                  <a:cs typeface="Calibri"/>
                </a:rPr>
                <a:t>Medi-Check ou Bilan initial de médication (BIM)</a:t>
              </a:r>
              <a:endParaRPr lang="fr-CH" noProof="0" dirty="0"/>
            </a:p>
          </p:txBody>
        </p:sp>
        <p:sp>
          <p:nvSpPr>
            <p:cNvPr id="14" name="Rechteck 13"/>
            <p:cNvSpPr/>
            <p:nvPr/>
          </p:nvSpPr>
          <p:spPr bwMode="auto">
            <a:xfrm>
              <a:off x="409575" y="2233558"/>
              <a:ext cx="5400000" cy="4320000"/>
            </a:xfrm>
            <a:prstGeom prst="rect">
              <a:avLst/>
            </a:prstGeom>
            <a:solidFill>
              <a:schemeClr val="bg1"/>
            </a:solidFill>
            <a:ln w="12700">
              <a:noFill/>
            </a:ln>
          </p:spPr>
          <p:style>
            <a:lnRef idx="0">
              <a:srgbClr val="000000"/>
            </a:lnRef>
            <a:fillRef idx="0">
              <a:srgbClr val="000000"/>
            </a:fillRef>
            <a:effectRef idx="0">
              <a:srgbClr val="000000"/>
            </a:effectRef>
            <a:fontRef idx="minor">
              <a:schemeClr val="lt1"/>
            </a:fontRef>
          </p:style>
          <p:txBody>
            <a:bodyPr wrap="square" lIns="108000" tIns="108000" rIns="108000" bIns="108000" rtlCol="0" anchor="t" anchorCtr="0">
              <a:noAutofit/>
            </a:bodyPr>
            <a:lstStyle/>
            <a:p>
              <a:pPr marL="342900" indent="-342900">
                <a:spcAft>
                  <a:spcPts val="300"/>
                </a:spcAft>
                <a:buFont typeface="Symbol"/>
                <a:buChar char="-"/>
                <a:defRPr/>
              </a:pPr>
              <a:r>
                <a:rPr lang="fr-CH" sz="2000" dirty="0">
                  <a:solidFill>
                    <a:schemeClr val="tx1"/>
                  </a:solidFill>
                  <a:ea typeface="Calibri"/>
                  <a:cs typeface="Calibri"/>
                </a:rPr>
                <a:t>ont </a:t>
              </a:r>
              <a:r>
                <a:rPr lang="fr-CH" sz="2000" noProof="0" dirty="0">
                  <a:solidFill>
                    <a:schemeClr val="tx1"/>
                  </a:solidFill>
                  <a:ea typeface="Calibri"/>
                  <a:cs typeface="Calibri"/>
                </a:rPr>
                <a:t>lieu immédiatement à l’admission au sein de l’EMS ou du retour d’une hospitalisation</a:t>
              </a:r>
              <a:endParaRPr lang="fr-CH" sz="2000" noProof="0" dirty="0"/>
            </a:p>
            <a:p>
              <a:pPr marL="342900" indent="-342900">
                <a:spcAft>
                  <a:spcPts val="300"/>
                </a:spcAft>
                <a:buFont typeface="Symbol"/>
                <a:buChar char="-"/>
                <a:defRPr/>
              </a:pPr>
              <a:r>
                <a:rPr lang="fr-CH" sz="2000" dirty="0">
                  <a:solidFill>
                    <a:schemeClr val="tx1"/>
                  </a:solidFill>
                  <a:ea typeface="Calibri"/>
                  <a:cs typeface="Calibri"/>
                </a:rPr>
                <a:t>sont une</a:t>
              </a:r>
              <a:r>
                <a:rPr lang="fr-CH" sz="2000" noProof="0" dirty="0">
                  <a:solidFill>
                    <a:schemeClr val="tx1"/>
                  </a:solidFill>
                  <a:ea typeface="Calibri"/>
                  <a:cs typeface="Calibri"/>
                </a:rPr>
                <a:t> vérification limitée et structurée de la médication actuelle par </a:t>
              </a:r>
              <a:r>
                <a:rPr lang="fr-CH" sz="2000" noProof="0" dirty="0" err="1">
                  <a:solidFill>
                    <a:schemeClr val="tx1"/>
                  </a:solidFill>
                  <a:ea typeface="Calibri"/>
                  <a:cs typeface="Calibri"/>
                </a:rPr>
                <a:t>un</a:t>
              </a:r>
              <a:r>
                <a:rPr lang="fr-CH" sz="2000" noProof="0" dirty="0" err="1">
                  <a:solidFill>
                    <a:schemeClr val="tx1"/>
                  </a:solidFill>
                  <a:ea typeface="Calibri" panose="020F0502020204030204" pitchFamily="34" charset="0"/>
                  <a:cs typeface="Calibri" panose="020F0502020204030204" pitchFamily="34" charset="0"/>
                </a:rPr>
                <a:t>·e</a:t>
              </a:r>
              <a:r>
                <a:rPr lang="fr-CH" sz="2000" noProof="0" dirty="0">
                  <a:solidFill>
                    <a:schemeClr val="tx1"/>
                  </a:solidFill>
                  <a:ea typeface="Calibri"/>
                  <a:cs typeface="Calibri"/>
                </a:rPr>
                <a:t> médecin ou </a:t>
              </a:r>
              <a:r>
                <a:rPr lang="fr-CH" sz="2000" noProof="0" dirty="0" err="1">
                  <a:solidFill>
                    <a:schemeClr val="tx1"/>
                  </a:solidFill>
                  <a:ea typeface="Calibri"/>
                  <a:cs typeface="Calibri"/>
                </a:rPr>
                <a:t>un</a:t>
              </a:r>
              <a:r>
                <a:rPr lang="fr-CH" sz="2000" noProof="0" dirty="0" err="1">
                  <a:solidFill>
                    <a:schemeClr val="tx1"/>
                  </a:solidFill>
                  <a:ea typeface="Calibri" panose="020F0502020204030204" pitchFamily="34" charset="0"/>
                  <a:cs typeface="Calibri" panose="020F0502020204030204" pitchFamily="34" charset="0"/>
                </a:rPr>
                <a:t>·e</a:t>
              </a:r>
              <a:r>
                <a:rPr lang="fr-CH" sz="2000" noProof="0" dirty="0">
                  <a:solidFill>
                    <a:schemeClr val="tx1"/>
                  </a:solidFill>
                  <a:ea typeface="Calibri"/>
                  <a:cs typeface="Calibri"/>
                </a:rPr>
                <a:t> </a:t>
              </a:r>
              <a:r>
                <a:rPr lang="fr-CH" sz="2000" noProof="0" dirty="0" err="1">
                  <a:solidFill>
                    <a:schemeClr val="tx1"/>
                  </a:solidFill>
                  <a:ea typeface="Calibri"/>
                  <a:cs typeface="Calibri"/>
                </a:rPr>
                <a:t>pharmacien</a:t>
              </a:r>
              <a:r>
                <a:rPr lang="fr-CH" sz="2000" noProof="0" dirty="0" err="1">
                  <a:solidFill>
                    <a:schemeClr val="tx1"/>
                  </a:solidFill>
                  <a:ea typeface="Calibri" panose="020F0502020204030204" pitchFamily="34" charset="0"/>
                  <a:cs typeface="Calibri" panose="020F0502020204030204" pitchFamily="34" charset="0"/>
                </a:rPr>
                <a:t>·ne</a:t>
              </a:r>
              <a:endParaRPr lang="fr-CH" sz="2000" noProof="0" dirty="0">
                <a:solidFill>
                  <a:schemeClr val="tx1"/>
                </a:solidFill>
                <a:ea typeface="Calibri"/>
                <a:cs typeface="Calibri"/>
              </a:endParaRPr>
            </a:p>
            <a:p>
              <a:pPr marL="342900" indent="-342900">
                <a:spcAft>
                  <a:spcPts val="300"/>
                </a:spcAft>
                <a:buFont typeface="Symbol"/>
                <a:buChar char="-"/>
                <a:defRPr/>
              </a:pPr>
              <a:r>
                <a:rPr lang="fr-CH" sz="2000" noProof="0" dirty="0">
                  <a:solidFill>
                    <a:schemeClr val="tx1"/>
                  </a:solidFill>
                  <a:ea typeface="Calibri"/>
                  <a:cs typeface="Calibri"/>
                </a:rPr>
                <a:t>se font sans échange interprofessionnel </a:t>
              </a:r>
              <a:endParaRPr lang="fr-CH" sz="2000" noProof="0" dirty="0"/>
            </a:p>
            <a:p>
              <a:pPr marL="342900" indent="-342900">
                <a:spcAft>
                  <a:spcPts val="300"/>
                </a:spcAft>
                <a:buFont typeface="Symbol"/>
                <a:buChar char="-"/>
                <a:defRPr/>
              </a:pPr>
              <a:r>
                <a:rPr lang="fr-CH" sz="2000" noProof="0" dirty="0">
                  <a:solidFill>
                    <a:schemeClr val="tx1"/>
                  </a:solidFill>
                  <a:ea typeface="Calibri"/>
                  <a:cs typeface="Calibri"/>
                </a:rPr>
                <a:t>se basent généralement uniquement sur les ordonnances (sans autres données)</a:t>
              </a:r>
            </a:p>
            <a:p>
              <a:pPr marL="342900" indent="-342900">
                <a:spcAft>
                  <a:spcPts val="300"/>
                </a:spcAft>
                <a:buFont typeface="Symbol"/>
                <a:buChar char="-"/>
                <a:defRPr/>
              </a:pPr>
              <a:r>
                <a:rPr lang="de-CH" sz="2000" dirty="0" err="1">
                  <a:solidFill>
                    <a:schemeClr val="tx1"/>
                  </a:solidFill>
                  <a:latin typeface="Calibri" panose="020F0502020204030204" pitchFamily="34" charset="0"/>
                  <a:ea typeface="Calibri" panose="020F0502020204030204" pitchFamily="34" charset="0"/>
                  <a:cs typeface="Calibri" panose="020F0502020204030204" pitchFamily="34" charset="0"/>
                </a:rPr>
                <a:t>sont</a:t>
              </a:r>
              <a:r>
                <a:rPr lang="de-CH" sz="20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de-CH" sz="2000" dirty="0" err="1">
                  <a:solidFill>
                    <a:schemeClr val="tx1"/>
                  </a:solidFill>
                  <a:latin typeface="Calibri" panose="020F0502020204030204" pitchFamily="34" charset="0"/>
                  <a:ea typeface="Calibri" panose="020F0502020204030204" pitchFamily="34" charset="0"/>
                  <a:cs typeface="Calibri" panose="020F0502020204030204" pitchFamily="34" charset="0"/>
                </a:rPr>
                <a:t>associés</a:t>
              </a:r>
              <a:r>
                <a:rPr lang="de-CH" sz="2000" dirty="0">
                  <a:solidFill>
                    <a:schemeClr val="tx1"/>
                  </a:solidFill>
                  <a:latin typeface="Calibri" panose="020F0502020204030204" pitchFamily="34" charset="0"/>
                  <a:ea typeface="Calibri" panose="020F0502020204030204" pitchFamily="34" charset="0"/>
                  <a:cs typeface="Calibri" panose="020F0502020204030204" pitchFamily="34" charset="0"/>
                </a:rPr>
                <a:t> à </a:t>
              </a:r>
              <a:r>
                <a:rPr lang="de-CH" sz="2000" dirty="0" err="1">
                  <a:solidFill>
                    <a:schemeClr val="tx1"/>
                  </a:solidFill>
                  <a:latin typeface="Calibri" panose="020F0502020204030204" pitchFamily="34" charset="0"/>
                  <a:ea typeface="Calibri" panose="020F0502020204030204" pitchFamily="34" charset="0"/>
                  <a:cs typeface="Calibri" panose="020F0502020204030204" pitchFamily="34" charset="0"/>
                </a:rPr>
                <a:t>une</a:t>
              </a:r>
              <a:r>
                <a:rPr lang="de-CH" sz="20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de-CH" sz="2000" dirty="0" err="1">
                  <a:solidFill>
                    <a:schemeClr val="tx1"/>
                  </a:solidFill>
                  <a:latin typeface="Calibri" panose="020F0502020204030204" pitchFamily="34" charset="0"/>
                  <a:ea typeface="Calibri" panose="020F0502020204030204" pitchFamily="34" charset="0"/>
                  <a:cs typeface="Calibri" panose="020F0502020204030204" pitchFamily="34" charset="0"/>
                </a:rPr>
                <a:t>revue</a:t>
              </a:r>
              <a:r>
                <a:rPr lang="de-CH" sz="2000" dirty="0">
                  <a:solidFill>
                    <a:schemeClr val="tx1"/>
                  </a:solidFill>
                  <a:latin typeface="Calibri" panose="020F0502020204030204" pitchFamily="34" charset="0"/>
                  <a:ea typeface="Calibri" panose="020F0502020204030204" pitchFamily="34" charset="0"/>
                  <a:cs typeface="Calibri" panose="020F0502020204030204" pitchFamily="34" charset="0"/>
                </a:rPr>
                <a:t> de la </a:t>
              </a:r>
              <a:r>
                <a:rPr lang="de-CH" sz="2000" dirty="0" err="1">
                  <a:solidFill>
                    <a:schemeClr val="tx1"/>
                  </a:solidFill>
                  <a:latin typeface="Calibri" panose="020F0502020204030204" pitchFamily="34" charset="0"/>
                  <a:ea typeface="Calibri" panose="020F0502020204030204" pitchFamily="34" charset="0"/>
                  <a:cs typeface="Calibri" panose="020F0502020204030204" pitchFamily="34" charset="0"/>
                </a:rPr>
                <a:t>médication</a:t>
              </a:r>
              <a:r>
                <a:rPr lang="de-CH" sz="20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de-CH" sz="2000" dirty="0" err="1">
                  <a:solidFill>
                    <a:schemeClr val="tx1"/>
                  </a:solidFill>
                  <a:latin typeface="Calibri" panose="020F0502020204030204" pitchFamily="34" charset="0"/>
                  <a:ea typeface="Calibri" panose="020F0502020204030204" pitchFamily="34" charset="0"/>
                  <a:cs typeface="Calibri" panose="020F0502020204030204" pitchFamily="34" charset="0"/>
                </a:rPr>
                <a:t>ultérieure</a:t>
              </a:r>
              <a:r>
                <a:rPr lang="de-CH" sz="20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de-CH" sz="2000" dirty="0" err="1">
                  <a:solidFill>
                    <a:schemeClr val="tx1"/>
                  </a:solidFill>
                  <a:latin typeface="Calibri" panose="020F0502020204030204" pitchFamily="34" charset="0"/>
                  <a:ea typeface="Calibri" panose="020F0502020204030204" pitchFamily="34" charset="0"/>
                  <a:cs typeface="Calibri" panose="020F0502020204030204" pitchFamily="34" charset="0"/>
                </a:rPr>
                <a:t>lors</a:t>
              </a:r>
              <a:r>
                <a:rPr lang="de-CH" sz="2000" dirty="0">
                  <a:solidFill>
                    <a:schemeClr val="tx1"/>
                  </a:solidFill>
                  <a:latin typeface="Calibri" panose="020F0502020204030204" pitchFamily="34" charset="0"/>
                  <a:ea typeface="Calibri" panose="020F0502020204030204" pitchFamily="34" charset="0"/>
                  <a:cs typeface="Calibri" panose="020F0502020204030204" pitchFamily="34" charset="0"/>
                </a:rPr>
                <a:t> de </a:t>
              </a:r>
              <a:r>
                <a:rPr lang="de-CH" sz="2000" dirty="0" err="1">
                  <a:solidFill>
                    <a:schemeClr val="tx1"/>
                  </a:solidFill>
                  <a:latin typeface="Calibri" panose="020F0502020204030204" pitchFamily="34" charset="0"/>
                  <a:ea typeface="Calibri" panose="020F0502020204030204" pitchFamily="34" charset="0"/>
                  <a:cs typeface="Calibri" panose="020F0502020204030204" pitchFamily="34" charset="0"/>
                </a:rPr>
                <a:t>l’admission</a:t>
              </a:r>
              <a:endParaRPr lang="de-CH"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indent="-342900">
                <a:spcAft>
                  <a:spcPts val="300"/>
                </a:spcAft>
                <a:buFont typeface="Symbol"/>
                <a:buChar char="-"/>
                <a:defRPr/>
              </a:pPr>
              <a:endParaRPr lang="fr-CH" sz="2000" noProof="0" dirty="0"/>
            </a:p>
          </p:txBody>
        </p:sp>
      </p:grpSp>
      <p:grpSp>
        <p:nvGrpSpPr>
          <p:cNvPr id="6" name="Groupe 5">
            <a:extLst>
              <a:ext uri="{FF2B5EF4-FFF2-40B4-BE49-F238E27FC236}">
                <a16:creationId xmlns:a16="http://schemas.microsoft.com/office/drawing/2014/main" id="{99E5BC42-160E-80DF-0DA5-BD6F4A93F467}"/>
              </a:ext>
            </a:extLst>
          </p:cNvPr>
          <p:cNvGrpSpPr/>
          <p:nvPr/>
        </p:nvGrpSpPr>
        <p:grpSpPr>
          <a:xfrm>
            <a:off x="6377586" y="1132907"/>
            <a:ext cx="5400000" cy="5227628"/>
            <a:chOff x="6415085" y="1368575"/>
            <a:chExt cx="5400000" cy="5227628"/>
          </a:xfrm>
        </p:grpSpPr>
        <p:sp>
          <p:nvSpPr>
            <p:cNvPr id="16" name="Rechteck 15"/>
            <p:cNvSpPr/>
            <p:nvPr/>
          </p:nvSpPr>
          <p:spPr bwMode="auto">
            <a:xfrm>
              <a:off x="6415085" y="1368575"/>
              <a:ext cx="5400000" cy="900000"/>
            </a:xfrm>
            <a:prstGeom prst="rect">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wrap="square" lIns="251999" tIns="108000" rIns="108000" bIns="108000" rtlCol="0" anchor="ctr" anchorCtr="0">
              <a:spAutoFit/>
            </a:bodyPr>
            <a:lstStyle/>
            <a:p>
              <a:pPr>
                <a:defRPr/>
              </a:pPr>
              <a:r>
                <a:rPr lang="fr-CH" sz="2400" b="1" noProof="0" dirty="0">
                  <a:latin typeface="Calibri"/>
                  <a:ea typeface="Calibri"/>
                  <a:cs typeface="Calibri"/>
                </a:rPr>
                <a:t>Revue de la médication</a:t>
              </a:r>
              <a:endParaRPr lang="fr-CH" noProof="0" dirty="0"/>
            </a:p>
          </p:txBody>
        </p:sp>
        <p:sp>
          <p:nvSpPr>
            <p:cNvPr id="17" name="Rechteck 16"/>
            <p:cNvSpPr/>
            <p:nvPr/>
          </p:nvSpPr>
          <p:spPr bwMode="auto">
            <a:xfrm>
              <a:off x="6415085" y="2276203"/>
              <a:ext cx="5400000" cy="4320000"/>
            </a:xfrm>
            <a:prstGeom prst="rect">
              <a:avLst/>
            </a:prstGeom>
            <a:solidFill>
              <a:schemeClr val="bg1"/>
            </a:solidFill>
            <a:ln w="12700">
              <a:noFill/>
            </a:ln>
          </p:spPr>
          <p:style>
            <a:lnRef idx="0">
              <a:srgbClr val="000000"/>
            </a:lnRef>
            <a:fillRef idx="0">
              <a:srgbClr val="000000"/>
            </a:fillRef>
            <a:effectRef idx="0">
              <a:srgbClr val="000000"/>
            </a:effectRef>
            <a:fontRef idx="minor">
              <a:schemeClr val="lt1"/>
            </a:fontRef>
          </p:style>
          <p:txBody>
            <a:bodyPr wrap="square" lIns="108000" tIns="108000" rIns="108000" bIns="108000" rtlCol="0" anchor="t" anchorCtr="0">
              <a:noAutofit/>
            </a:bodyPr>
            <a:lstStyle/>
            <a:p>
              <a:pPr marL="342900" indent="-342900">
                <a:spcAft>
                  <a:spcPts val="300"/>
                </a:spcAft>
                <a:buFont typeface="Symbol"/>
                <a:buChar char="-"/>
                <a:defRPr/>
              </a:pPr>
              <a:r>
                <a:rPr lang="fr-CH" sz="2000" noProof="0" dirty="0">
                  <a:solidFill>
                    <a:schemeClr val="tx1"/>
                  </a:solidFill>
                  <a:ea typeface="Calibri"/>
                  <a:cs typeface="Calibri"/>
                </a:rPr>
                <a:t>a lieu régulièrement, au moins une fois tous les 12 mois</a:t>
              </a:r>
              <a:endParaRPr lang="fr-CH" sz="2000" noProof="0" dirty="0"/>
            </a:p>
            <a:p>
              <a:pPr marL="342900" indent="-342900">
                <a:spcAft>
                  <a:spcPts val="300"/>
                </a:spcAft>
                <a:buFont typeface="Symbol"/>
                <a:buChar char="-"/>
                <a:defRPr/>
              </a:pPr>
              <a:r>
                <a:rPr lang="fr-CH" sz="2000" noProof="0" dirty="0">
                  <a:solidFill>
                    <a:schemeClr val="tx1"/>
                  </a:solidFill>
                  <a:ea typeface="Calibri"/>
                  <a:cs typeface="Calibri"/>
                </a:rPr>
                <a:t>est initiée et planifiée en réaction aux changements de l'état de santé des </a:t>
              </a:r>
              <a:r>
                <a:rPr lang="fr-CH" sz="2000" noProof="0" dirty="0" err="1">
                  <a:solidFill>
                    <a:schemeClr val="tx1"/>
                  </a:solidFill>
                  <a:ea typeface="Calibri"/>
                  <a:cs typeface="Calibri"/>
                </a:rPr>
                <a:t>résident</a:t>
              </a:r>
              <a:r>
                <a:rPr lang="fr-CH" sz="2000" noProof="0" dirty="0" err="1">
                  <a:solidFill>
                    <a:schemeClr val="tx1"/>
                  </a:solidFill>
                  <a:ea typeface="Calibri" panose="020F0502020204030204" pitchFamily="34" charset="0"/>
                  <a:cs typeface="Calibri" panose="020F0502020204030204" pitchFamily="34" charset="0"/>
                </a:rPr>
                <a:t>·e·s</a:t>
              </a:r>
              <a:endParaRPr lang="fr-CH" sz="2000" noProof="0" dirty="0"/>
            </a:p>
            <a:p>
              <a:pPr marL="342900" indent="-342900">
                <a:spcAft>
                  <a:spcPts val="300"/>
                </a:spcAft>
                <a:buFont typeface="Symbol"/>
                <a:buChar char="-"/>
                <a:defRPr/>
              </a:pPr>
              <a:r>
                <a:rPr lang="fr-CH" sz="2000" noProof="0" dirty="0">
                  <a:solidFill>
                    <a:schemeClr val="tx1"/>
                  </a:solidFill>
                  <a:ea typeface="Calibri"/>
                  <a:cs typeface="Calibri"/>
                </a:rPr>
                <a:t>est un processus interprofessionnel planifié et mis en œuvre de manière systématique</a:t>
              </a:r>
              <a:endParaRPr lang="fr-CH" sz="2000" noProof="0" dirty="0"/>
            </a:p>
            <a:p>
              <a:pPr marL="342900" indent="-342900">
                <a:spcAft>
                  <a:spcPts val="300"/>
                </a:spcAft>
                <a:buFont typeface="Symbol"/>
                <a:buChar char="-"/>
                <a:defRPr/>
              </a:pPr>
              <a:r>
                <a:rPr lang="fr-CH" sz="2000" noProof="0" dirty="0">
                  <a:solidFill>
                    <a:schemeClr val="tx1"/>
                  </a:solidFill>
                  <a:ea typeface="Calibri"/>
                  <a:cs typeface="Calibri"/>
                </a:rPr>
                <a:t>est une révision interprofessionnelle et structurée de la médication</a:t>
              </a:r>
              <a:endParaRPr lang="fr-CH" sz="2000" noProof="0" dirty="0"/>
            </a:p>
          </p:txBody>
        </p:sp>
      </p:grpSp>
      <p:pic>
        <p:nvPicPr>
          <p:cNvPr id="19" name="Grafik 18"/>
          <p:cNvPicPr>
            <a:picLocks noChangeAspect="1"/>
          </p:cNvPicPr>
          <p:nvPr/>
        </p:nvPicPr>
        <p:blipFill>
          <a:blip r:embed="rId3"/>
          <a:srcRect b="18253"/>
          <a:stretch>
            <a:fillRect/>
          </a:stretch>
        </p:blipFill>
        <p:spPr bwMode="auto">
          <a:xfrm>
            <a:off x="4670728" y="5226066"/>
            <a:ext cx="1138847" cy="1030015"/>
          </a:xfrm>
          <a:prstGeom prst="rect">
            <a:avLst/>
          </a:prstGeom>
        </p:spPr>
      </p:pic>
      <p:sp>
        <p:nvSpPr>
          <p:cNvPr id="4" name="TextBox 3"/>
          <p:cNvSpPr txBox="1"/>
          <p:nvPr/>
        </p:nvSpPr>
        <p:spPr bwMode="auto">
          <a:xfrm>
            <a:off x="7930647" y="6320940"/>
            <a:ext cx="3967222" cy="246221"/>
          </a:xfrm>
          <a:prstGeom prst="rect">
            <a:avLst/>
          </a:prstGeom>
          <a:noFill/>
        </p:spPr>
        <p:txBody>
          <a:bodyPr wrap="square">
            <a:spAutoFit/>
          </a:bodyPr>
          <a:lstStyle/>
          <a:p>
            <a:pPr algn="r">
              <a:defRPr/>
            </a:pPr>
            <a:r>
              <a:rPr lang="fr-CH" sz="1000" noProof="0" dirty="0">
                <a:latin typeface="Calibri"/>
              </a:rPr>
              <a:t>(Meyer-</a:t>
            </a:r>
            <a:r>
              <a:rPr lang="fr-CH" sz="1000" noProof="0" dirty="0" err="1">
                <a:latin typeface="Calibri"/>
              </a:rPr>
              <a:t>Massetti</a:t>
            </a:r>
            <a:r>
              <a:rPr lang="fr-CH" sz="1000" noProof="0" dirty="0">
                <a:latin typeface="Calibri"/>
              </a:rPr>
              <a:t> C, </a:t>
            </a:r>
            <a:r>
              <a:rPr lang="fr-CH" sz="1000" noProof="0" dirty="0" err="1">
                <a:latin typeface="Calibri"/>
              </a:rPr>
              <a:t>Osińska</a:t>
            </a:r>
            <a:r>
              <a:rPr lang="fr-CH" sz="1000" noProof="0" dirty="0">
                <a:latin typeface="Calibri"/>
              </a:rPr>
              <a:t> M, </a:t>
            </a:r>
            <a:r>
              <a:rPr lang="fr-CH" sz="1000" noProof="0" dirty="0" err="1">
                <a:latin typeface="Calibri"/>
              </a:rPr>
              <a:t>Welte</a:t>
            </a:r>
            <a:r>
              <a:rPr lang="fr-CH" sz="1000" noProof="0" dirty="0">
                <a:latin typeface="Calibri"/>
              </a:rPr>
              <a:t> N, et al. 2025)</a:t>
            </a:r>
            <a:endParaRPr lang="fr-CH" noProof="0" dirty="0"/>
          </a:p>
        </p:txBody>
      </p:sp>
      <p:pic>
        <p:nvPicPr>
          <p:cNvPr id="3" name="Grafik 2"/>
          <p:cNvPicPr>
            <a:picLocks noChangeAspect="1"/>
          </p:cNvPicPr>
          <p:nvPr/>
        </p:nvPicPr>
        <p:blipFill>
          <a:blip r:embed="rId4"/>
          <a:srcRect r="14372" b="22273"/>
          <a:stretch>
            <a:fillRect/>
          </a:stretch>
        </p:blipFill>
        <p:spPr bwMode="auto">
          <a:xfrm>
            <a:off x="10433099" y="5276724"/>
            <a:ext cx="1344487" cy="979357"/>
          </a:xfrm>
          <a:prstGeom prst="rect">
            <a:avLst/>
          </a:prstGeom>
        </p:spPr>
      </p:pic>
      <p:sp>
        <p:nvSpPr>
          <p:cNvPr id="7" name="Fußzeilenplatzhalter 1">
            <a:extLst>
              <a:ext uri="{FF2B5EF4-FFF2-40B4-BE49-F238E27FC236}">
                <a16:creationId xmlns:a16="http://schemas.microsoft.com/office/drawing/2014/main" id="{E401523B-F5C7-C395-272A-27368187D637}"/>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fr-CH" sz="4500" noProof="0" dirty="0"/>
              <a:t>Vérification structurée de la médication</a:t>
            </a:r>
            <a:endParaRPr lang="fr-CH" noProof="0" dirty="0"/>
          </a:p>
        </p:txBody>
      </p:sp>
      <p:sp>
        <p:nvSpPr>
          <p:cNvPr id="3" name="Inhaltsplatzhalter 2"/>
          <p:cNvSpPr txBox="1"/>
          <p:nvPr/>
        </p:nvSpPr>
        <p:spPr bwMode="auto">
          <a:xfrm>
            <a:off x="890815" y="1297100"/>
            <a:ext cx="10410371" cy="5195776"/>
          </a:xfrm>
          <a:prstGeom prst="rect">
            <a:avLst/>
          </a:prstGeom>
        </p:spPr>
        <p:txBody>
          <a:bodyPr>
            <a:noAutofit/>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Bef>
                <a:spcPts val="600"/>
              </a:spcBef>
              <a:defRPr/>
            </a:pPr>
            <a:r>
              <a:rPr lang="fr-CH" sz="2200" b="1" noProof="0" dirty="0">
                <a:solidFill>
                  <a:srgbClr val="000000"/>
                </a:solidFill>
                <a:latin typeface="+mn-lt"/>
                <a:ea typeface="Calibri"/>
                <a:cs typeface="Calibri"/>
              </a:rPr>
              <a:t>Les aspects suivants sont vérifiés pour chaque médicament :</a:t>
            </a:r>
            <a:endParaRPr lang="fr-CH" sz="2200" b="1" noProof="0" dirty="0">
              <a:latin typeface="+mn-lt"/>
            </a:endParaRPr>
          </a:p>
          <a:p>
            <a:pPr marL="540900" lvl="1" indent="-342900">
              <a:lnSpc>
                <a:spcPct val="100000"/>
              </a:lnSpc>
              <a:spcBef>
                <a:spcPts val="600"/>
              </a:spcBef>
              <a:buFont typeface="Calibri Light"/>
              <a:buChar char="̶"/>
              <a:defRPr/>
            </a:pPr>
            <a:r>
              <a:rPr lang="fr-CH" sz="2200" b="1" noProof="0" dirty="0">
                <a:solidFill>
                  <a:srgbClr val="000000"/>
                </a:solidFill>
                <a:latin typeface="+mn-lt"/>
                <a:ea typeface="Calibri"/>
                <a:cs typeface="Calibri"/>
              </a:rPr>
              <a:t>Indication</a:t>
            </a:r>
            <a:r>
              <a:rPr lang="fr-CH" sz="2200" noProof="0" dirty="0">
                <a:solidFill>
                  <a:srgbClr val="000000"/>
                </a:solidFill>
                <a:latin typeface="+mn-lt"/>
                <a:ea typeface="Calibri"/>
                <a:cs typeface="Calibri"/>
              </a:rPr>
              <a:t> pour chaque substance prescrite (sur-prescription)</a:t>
            </a:r>
            <a:endParaRPr lang="fr-CH" sz="2200" noProof="0" dirty="0">
              <a:latin typeface="+mn-lt"/>
            </a:endParaRPr>
          </a:p>
          <a:p>
            <a:pPr marL="540900" lvl="1" indent="-342900">
              <a:lnSpc>
                <a:spcPct val="100000"/>
              </a:lnSpc>
              <a:spcBef>
                <a:spcPts val="600"/>
              </a:spcBef>
              <a:buFont typeface="Calibri Light"/>
              <a:buChar char="̶"/>
              <a:defRPr/>
            </a:pPr>
            <a:r>
              <a:rPr lang="fr-CH" sz="2200" b="1" noProof="0" dirty="0">
                <a:solidFill>
                  <a:srgbClr val="000000"/>
                </a:solidFill>
                <a:latin typeface="+mn-lt"/>
                <a:ea typeface="Calibri"/>
                <a:cs typeface="Calibri"/>
              </a:rPr>
              <a:t>Ordonnance</a:t>
            </a:r>
            <a:r>
              <a:rPr lang="fr-CH" sz="2200" noProof="0" dirty="0">
                <a:solidFill>
                  <a:srgbClr val="000000"/>
                </a:solidFill>
                <a:latin typeface="+mn-lt"/>
                <a:ea typeface="Calibri"/>
                <a:cs typeface="Calibri"/>
              </a:rPr>
              <a:t> pour chaque indication nécessitant un traitement (sous-prescription)</a:t>
            </a:r>
          </a:p>
          <a:p>
            <a:pPr marL="540900" lvl="1" indent="-342900">
              <a:lnSpc>
                <a:spcPct val="100000"/>
              </a:lnSpc>
              <a:spcBef>
                <a:spcPts val="600"/>
              </a:spcBef>
              <a:buFont typeface="Calibri Light"/>
              <a:buChar char="̶"/>
              <a:defRPr/>
            </a:pPr>
            <a:r>
              <a:rPr lang="fr-CH" sz="2200" b="1" noProof="0" dirty="0">
                <a:solidFill>
                  <a:srgbClr val="000000"/>
                </a:solidFill>
                <a:latin typeface="+mn-lt"/>
                <a:ea typeface="Calibri"/>
                <a:cs typeface="Calibri"/>
              </a:rPr>
              <a:t>Efficacité</a:t>
            </a:r>
            <a:r>
              <a:rPr lang="fr-CH" sz="2200" noProof="0" dirty="0">
                <a:solidFill>
                  <a:srgbClr val="000000"/>
                </a:solidFill>
                <a:latin typeface="+mn-lt"/>
                <a:ea typeface="Calibri"/>
                <a:cs typeface="Calibri"/>
              </a:rPr>
              <a:t> des médicaments prescrits en l'état de santé actuel (évaluation des effets)</a:t>
            </a:r>
            <a:endParaRPr lang="fr-CH" sz="2200" noProof="0" dirty="0">
              <a:latin typeface="+mn-lt"/>
              <a:ea typeface="Calibri"/>
              <a:cs typeface="Calibri"/>
            </a:endParaRPr>
          </a:p>
          <a:p>
            <a:pPr marL="540900" lvl="1" indent="-342900">
              <a:lnSpc>
                <a:spcPct val="100000"/>
              </a:lnSpc>
              <a:spcBef>
                <a:spcPts val="600"/>
              </a:spcBef>
              <a:buFont typeface="Calibri Light"/>
              <a:buChar char="̶"/>
              <a:defRPr/>
            </a:pPr>
            <a:r>
              <a:rPr lang="fr-CH" sz="2200" b="1" noProof="0" dirty="0">
                <a:solidFill>
                  <a:srgbClr val="000000"/>
                </a:solidFill>
                <a:latin typeface="+mn-lt"/>
                <a:ea typeface="Calibri"/>
                <a:cs typeface="Calibri"/>
              </a:rPr>
              <a:t>Sécurité</a:t>
            </a:r>
            <a:r>
              <a:rPr lang="fr-CH" sz="2200" noProof="0" dirty="0">
                <a:solidFill>
                  <a:srgbClr val="000000"/>
                </a:solidFill>
                <a:latin typeface="+mn-lt"/>
                <a:ea typeface="Calibri"/>
                <a:cs typeface="Calibri"/>
              </a:rPr>
              <a:t> de la médication (effets indésirables, abus, médicaments potentiellement inappropriés)</a:t>
            </a:r>
            <a:endParaRPr lang="fr-CH" sz="2200" noProof="0" dirty="0">
              <a:latin typeface="+mn-lt"/>
              <a:ea typeface="Calibri"/>
              <a:cs typeface="Calibri"/>
            </a:endParaRPr>
          </a:p>
          <a:p>
            <a:pPr marL="540900" lvl="1" indent="-342900">
              <a:lnSpc>
                <a:spcPct val="100000"/>
              </a:lnSpc>
              <a:spcBef>
                <a:spcPts val="600"/>
              </a:spcBef>
              <a:buFont typeface="Calibri Light"/>
              <a:buChar char="̶"/>
              <a:defRPr/>
            </a:pPr>
            <a:r>
              <a:rPr lang="fr-CH" sz="2200" b="1" noProof="0" dirty="0">
                <a:solidFill>
                  <a:srgbClr val="000000"/>
                </a:solidFill>
                <a:latin typeface="+mn-lt"/>
                <a:ea typeface="Calibri"/>
                <a:cs typeface="Calibri"/>
              </a:rPr>
              <a:t>Dosage</a:t>
            </a:r>
            <a:r>
              <a:rPr lang="fr-CH" sz="2200" noProof="0" dirty="0">
                <a:solidFill>
                  <a:srgbClr val="000000"/>
                </a:solidFill>
                <a:latin typeface="+mn-lt"/>
                <a:ea typeface="Calibri"/>
                <a:cs typeface="Calibri"/>
              </a:rPr>
              <a:t>, </a:t>
            </a:r>
            <a:r>
              <a:rPr lang="fr-CH" sz="2200" b="1" noProof="0" dirty="0">
                <a:solidFill>
                  <a:srgbClr val="000000"/>
                </a:solidFill>
                <a:latin typeface="+mn-lt"/>
                <a:ea typeface="Calibri"/>
                <a:cs typeface="Calibri"/>
              </a:rPr>
              <a:t>intervalle</a:t>
            </a:r>
            <a:r>
              <a:rPr lang="fr-CH" sz="2200" noProof="0" dirty="0">
                <a:solidFill>
                  <a:srgbClr val="000000"/>
                </a:solidFill>
                <a:latin typeface="+mn-lt"/>
                <a:ea typeface="Calibri"/>
                <a:cs typeface="Calibri"/>
              </a:rPr>
              <a:t> et </a:t>
            </a:r>
            <a:r>
              <a:rPr lang="fr-CH" sz="2200" b="1" noProof="0" dirty="0">
                <a:solidFill>
                  <a:srgbClr val="000000"/>
                </a:solidFill>
                <a:latin typeface="+mn-lt"/>
                <a:ea typeface="Calibri"/>
                <a:cs typeface="Calibri"/>
              </a:rPr>
              <a:t>moment de la prise</a:t>
            </a:r>
            <a:r>
              <a:rPr lang="fr-CH" sz="2200" noProof="0" dirty="0">
                <a:solidFill>
                  <a:srgbClr val="000000"/>
                </a:solidFill>
                <a:latin typeface="+mn-lt"/>
                <a:ea typeface="Calibri"/>
                <a:cs typeface="Calibri"/>
              </a:rPr>
              <a:t>, </a:t>
            </a:r>
            <a:r>
              <a:rPr lang="fr-CH" sz="2200" b="1" noProof="0" dirty="0">
                <a:solidFill>
                  <a:srgbClr val="000000"/>
                </a:solidFill>
                <a:latin typeface="+mn-lt"/>
                <a:ea typeface="Calibri"/>
                <a:cs typeface="Calibri"/>
              </a:rPr>
              <a:t>forme</a:t>
            </a:r>
            <a:r>
              <a:rPr lang="fr-CH" sz="2200" noProof="0" dirty="0">
                <a:solidFill>
                  <a:srgbClr val="000000"/>
                </a:solidFill>
                <a:latin typeface="+mn-lt"/>
                <a:ea typeface="Calibri"/>
                <a:cs typeface="Calibri"/>
              </a:rPr>
              <a:t> de distribution</a:t>
            </a:r>
            <a:endParaRPr lang="fr-CH" sz="2200" noProof="0" dirty="0">
              <a:latin typeface="+mn-lt"/>
            </a:endParaRPr>
          </a:p>
          <a:p>
            <a:pPr marL="540900" lvl="1" indent="-342900">
              <a:lnSpc>
                <a:spcPct val="100000"/>
              </a:lnSpc>
              <a:spcBef>
                <a:spcPts val="600"/>
              </a:spcBef>
              <a:buFont typeface="Calibri Light"/>
              <a:buChar char="̶"/>
              <a:defRPr/>
            </a:pPr>
            <a:r>
              <a:rPr lang="fr-CH" sz="2200" b="1" noProof="0" dirty="0">
                <a:solidFill>
                  <a:srgbClr val="000000"/>
                </a:solidFill>
                <a:latin typeface="+mn-lt"/>
                <a:ea typeface="Calibri"/>
                <a:cs typeface="Calibri"/>
              </a:rPr>
              <a:t>Durée</a:t>
            </a:r>
            <a:r>
              <a:rPr lang="fr-CH" sz="2200" noProof="0" dirty="0">
                <a:solidFill>
                  <a:srgbClr val="000000"/>
                </a:solidFill>
                <a:latin typeface="+mn-lt"/>
                <a:ea typeface="Calibri"/>
                <a:cs typeface="Calibri"/>
              </a:rPr>
              <a:t> adéquate de la thérapie</a:t>
            </a:r>
            <a:endParaRPr lang="fr-CH" sz="2200" noProof="0" dirty="0">
              <a:latin typeface="+mn-lt"/>
              <a:ea typeface="Calibri"/>
              <a:cs typeface="Calibri"/>
            </a:endParaRPr>
          </a:p>
          <a:p>
            <a:pPr marL="540900" lvl="1" indent="-342900">
              <a:lnSpc>
                <a:spcPct val="100000"/>
              </a:lnSpc>
              <a:spcBef>
                <a:spcPts val="600"/>
              </a:spcBef>
              <a:buFont typeface="Calibri Light"/>
              <a:buChar char="̶"/>
              <a:defRPr/>
            </a:pPr>
            <a:r>
              <a:rPr lang="fr-CH" sz="2200" noProof="0" dirty="0">
                <a:solidFill>
                  <a:srgbClr val="000000"/>
                </a:solidFill>
                <a:latin typeface="+mn-lt"/>
                <a:ea typeface="Calibri"/>
                <a:cs typeface="Calibri"/>
              </a:rPr>
              <a:t>Risque de </a:t>
            </a:r>
            <a:r>
              <a:rPr lang="fr-CH" sz="2200" b="1" noProof="0" dirty="0">
                <a:solidFill>
                  <a:srgbClr val="000000"/>
                </a:solidFill>
                <a:latin typeface="+mn-lt"/>
                <a:ea typeface="Calibri"/>
                <a:cs typeface="Calibri"/>
              </a:rPr>
              <a:t>double prescription</a:t>
            </a:r>
            <a:endParaRPr lang="fr-CH" sz="2200" b="1" noProof="0" dirty="0">
              <a:latin typeface="+mn-lt"/>
              <a:ea typeface="Calibri"/>
              <a:cs typeface="Calibri"/>
            </a:endParaRPr>
          </a:p>
          <a:p>
            <a:pPr marL="540900" lvl="1" indent="-342900">
              <a:lnSpc>
                <a:spcPct val="100000"/>
              </a:lnSpc>
              <a:spcBef>
                <a:spcPts val="600"/>
              </a:spcBef>
              <a:buFont typeface="Calibri Light"/>
              <a:buChar char="̶"/>
              <a:defRPr/>
            </a:pPr>
            <a:r>
              <a:rPr lang="fr-CH" sz="2200" b="1" noProof="0" dirty="0">
                <a:solidFill>
                  <a:srgbClr val="000000"/>
                </a:solidFill>
                <a:latin typeface="+mn-lt"/>
                <a:ea typeface="Calibri"/>
                <a:cs typeface="Calibri"/>
              </a:rPr>
              <a:t>Interactions</a:t>
            </a:r>
            <a:r>
              <a:rPr lang="fr-CH" sz="2200" noProof="0" dirty="0">
                <a:solidFill>
                  <a:srgbClr val="000000"/>
                </a:solidFill>
                <a:latin typeface="+mn-lt"/>
                <a:ea typeface="Calibri"/>
                <a:cs typeface="Calibri"/>
              </a:rPr>
              <a:t> pertinentes possibles avec d'</a:t>
            </a:r>
            <a:r>
              <a:rPr lang="fr-CH" sz="2200" b="1" noProof="0" dirty="0">
                <a:solidFill>
                  <a:srgbClr val="000000"/>
                </a:solidFill>
                <a:latin typeface="+mn-lt"/>
                <a:ea typeface="Calibri"/>
                <a:cs typeface="Calibri"/>
              </a:rPr>
              <a:t>autres médicaments </a:t>
            </a:r>
            <a:r>
              <a:rPr lang="fr-CH" sz="2200" noProof="0" dirty="0">
                <a:solidFill>
                  <a:srgbClr val="000000"/>
                </a:solidFill>
                <a:latin typeface="+mn-lt"/>
                <a:ea typeface="Calibri"/>
                <a:cs typeface="Calibri"/>
              </a:rPr>
              <a:t>et</a:t>
            </a:r>
            <a:r>
              <a:rPr lang="fr-CH" sz="2200" b="1" noProof="0" dirty="0">
                <a:solidFill>
                  <a:srgbClr val="000000"/>
                </a:solidFill>
                <a:latin typeface="+mn-lt"/>
                <a:ea typeface="Calibri"/>
                <a:cs typeface="Calibri"/>
              </a:rPr>
              <a:t> </a:t>
            </a:r>
            <a:r>
              <a:rPr lang="fr-CH" sz="2200" b="1" dirty="0">
                <a:solidFill>
                  <a:srgbClr val="000000"/>
                </a:solidFill>
                <a:latin typeface="+mn-lt"/>
                <a:ea typeface="Calibri"/>
                <a:cs typeface="Calibri"/>
              </a:rPr>
              <a:t>comorbidités</a:t>
            </a:r>
            <a:endParaRPr lang="fr-CH" sz="2200" b="1" noProof="0" dirty="0">
              <a:solidFill>
                <a:srgbClr val="000000"/>
              </a:solidFill>
              <a:latin typeface="+mn-lt"/>
              <a:ea typeface="Calibri"/>
              <a:cs typeface="Calibri"/>
            </a:endParaRPr>
          </a:p>
          <a:p>
            <a:pPr marL="540900" lvl="1" indent="-342900">
              <a:lnSpc>
                <a:spcPct val="100000"/>
              </a:lnSpc>
              <a:spcBef>
                <a:spcPts val="600"/>
              </a:spcBef>
              <a:buFont typeface="Calibri Light"/>
              <a:buChar char="̶"/>
              <a:defRPr/>
            </a:pPr>
            <a:r>
              <a:rPr lang="fr-CH" sz="2200" b="1" noProof="0" dirty="0">
                <a:solidFill>
                  <a:srgbClr val="000000"/>
                </a:solidFill>
                <a:latin typeface="+mn-lt"/>
                <a:ea typeface="Calibri"/>
                <a:cs typeface="Calibri"/>
              </a:rPr>
              <a:t>Allergies</a:t>
            </a:r>
            <a:r>
              <a:rPr lang="fr-CH" sz="2200" b="1" dirty="0">
                <a:solidFill>
                  <a:srgbClr val="000000"/>
                </a:solidFill>
                <a:latin typeface="+mn-lt"/>
                <a:ea typeface="Calibri"/>
                <a:cs typeface="Calibri"/>
              </a:rPr>
              <a:t> </a:t>
            </a:r>
            <a:r>
              <a:rPr lang="fr-CH" sz="2200" dirty="0">
                <a:solidFill>
                  <a:srgbClr val="000000"/>
                </a:solidFill>
                <a:latin typeface="+mn-lt"/>
                <a:ea typeface="Calibri"/>
                <a:cs typeface="Calibri"/>
              </a:rPr>
              <a:t>aux médicaments</a:t>
            </a:r>
            <a:endParaRPr lang="fr-CH" sz="2200" b="1" noProof="0" dirty="0">
              <a:solidFill>
                <a:srgbClr val="FF0000"/>
              </a:solidFill>
              <a:latin typeface="+mn-lt"/>
              <a:ea typeface="Calibri"/>
              <a:cs typeface="Calibri"/>
            </a:endParaRPr>
          </a:p>
        </p:txBody>
      </p:sp>
      <p:sp>
        <p:nvSpPr>
          <p:cNvPr id="4" name="Oval 3"/>
          <p:cNvSpPr>
            <a:spLocks noChangeAspect="1"/>
          </p:cNvSpPr>
          <p:nvPr/>
        </p:nvSpPr>
        <p:spPr bwMode="auto">
          <a:xfrm>
            <a:off x="10553551" y="162333"/>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mj-lt"/>
              <a:ea typeface="Roboto"/>
            </a:endParaRPr>
          </a:p>
        </p:txBody>
      </p:sp>
      <p:pic>
        <p:nvPicPr>
          <p:cNvPr id="6" name="Graphic 5" descr="Eye with solid fill"/>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653501" y="264439"/>
            <a:ext cx="1235787" cy="1235787"/>
          </a:xfrm>
          <a:prstGeom prst="rect">
            <a:avLst/>
          </a:prstGeom>
        </p:spPr>
      </p:pic>
      <p:sp>
        <p:nvSpPr>
          <p:cNvPr id="5" name="Textfeld 4">
            <a:extLst>
              <a:ext uri="{FF2B5EF4-FFF2-40B4-BE49-F238E27FC236}">
                <a16:creationId xmlns:a16="http://schemas.microsoft.com/office/drawing/2014/main" id="{FB822D89-97F8-E34C-56C8-F423F7B8F9AE}"/>
              </a:ext>
            </a:extLst>
          </p:cNvPr>
          <p:cNvSpPr txBox="1"/>
          <p:nvPr/>
        </p:nvSpPr>
        <p:spPr bwMode="auto">
          <a:xfrm>
            <a:off x="7489801" y="6314333"/>
            <a:ext cx="4292624" cy="246221"/>
          </a:xfrm>
          <a:prstGeom prst="rect">
            <a:avLst/>
          </a:prstGeom>
          <a:noFill/>
        </p:spPr>
        <p:txBody>
          <a:bodyPr wrap="square">
            <a:spAutoFit/>
          </a:bodyPr>
          <a:lstStyle/>
          <a:p>
            <a:pPr algn="r">
              <a:defRPr/>
            </a:pPr>
            <a:r>
              <a:rPr lang="de-CH" sz="1000" dirty="0"/>
              <a:t>(ARTISET, CURAVIVA, </a:t>
            </a:r>
            <a:r>
              <a:rPr lang="de-CH" sz="1000" dirty="0" err="1"/>
              <a:t>senesuisse</a:t>
            </a:r>
            <a:r>
              <a:rPr lang="de-CH" sz="1000" dirty="0"/>
              <a:t>, 2025)</a:t>
            </a:r>
            <a:endParaRPr dirty="0"/>
          </a:p>
        </p:txBody>
      </p:sp>
      <p:sp>
        <p:nvSpPr>
          <p:cNvPr id="7" name="Fußzeilenplatzhalter 1">
            <a:extLst>
              <a:ext uri="{FF2B5EF4-FFF2-40B4-BE49-F238E27FC236}">
                <a16:creationId xmlns:a16="http://schemas.microsoft.com/office/drawing/2014/main" id="{EE848603-1961-347A-F6CA-7A4B640AF53B}"/>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bg>
      <p:bgPr>
        <a:solidFill>
          <a:schemeClr val="accent2"/>
        </a:solidFill>
        <a:effectLst/>
      </p:bgPr>
    </p:bg>
    <p:spTree>
      <p:nvGrpSpPr>
        <p:cNvPr id="1" name=""/>
        <p:cNvGrpSpPr/>
        <p:nvPr/>
      </p:nvGrpSpPr>
      <p:grpSpPr bwMode="auto">
        <a:xfrm>
          <a:off x="0" y="0"/>
          <a:ext cx="0" cy="0"/>
          <a:chOff x="0" y="0"/>
          <a:chExt cx="0" cy="0"/>
        </a:xfrm>
      </p:grpSpPr>
      <p:sp>
        <p:nvSpPr>
          <p:cNvPr id="2" name="Subtitle 1"/>
          <p:cNvSpPr>
            <a:spLocks noGrp="1"/>
          </p:cNvSpPr>
          <p:nvPr>
            <p:ph type="subTitle" idx="1"/>
          </p:nvPr>
        </p:nvSpPr>
        <p:spPr bwMode="auto"/>
        <p:txBody>
          <a:bodyPr/>
          <a:lstStyle/>
          <a:p>
            <a:pPr>
              <a:defRPr/>
            </a:pPr>
            <a:r>
              <a:rPr lang="fr-CH" noProof="0" dirty="0"/>
              <a:t>Pourquoi est-il important</a:t>
            </a:r>
          </a:p>
          <a:p>
            <a:pPr>
              <a:defRPr/>
            </a:pPr>
            <a:r>
              <a:rPr lang="fr-CH" noProof="0" dirty="0"/>
              <a:t>de réaliser une revue de</a:t>
            </a:r>
          </a:p>
          <a:p>
            <a:pPr>
              <a:defRPr/>
            </a:pPr>
            <a:r>
              <a:rPr lang="fr-CH" noProof="0" dirty="0"/>
              <a:t>la médication ?</a:t>
            </a:r>
          </a:p>
        </p:txBody>
      </p:sp>
      <p:sp>
        <p:nvSpPr>
          <p:cNvPr id="3" name="Fußzeilenplatzhalter 1">
            <a:extLst>
              <a:ext uri="{FF2B5EF4-FFF2-40B4-BE49-F238E27FC236}">
                <a16:creationId xmlns:a16="http://schemas.microsoft.com/office/drawing/2014/main" id="{E1186EBB-4308-4E9B-760E-26E3328AE79F}"/>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Oval 3"/>
          <p:cNvSpPr>
            <a:spLocks noChangeAspect="1"/>
          </p:cNvSpPr>
          <p:nvPr/>
        </p:nvSpPr>
        <p:spPr bwMode="auto">
          <a:xfrm rot="292521">
            <a:off x="10553551" y="162333"/>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sp>
        <p:nvSpPr>
          <p:cNvPr id="2" name="Title 1"/>
          <p:cNvSpPr>
            <a:spLocks noGrp="1"/>
          </p:cNvSpPr>
          <p:nvPr>
            <p:ph type="title"/>
          </p:nvPr>
        </p:nvSpPr>
        <p:spPr bwMode="auto"/>
        <p:txBody>
          <a:bodyPr/>
          <a:lstStyle/>
          <a:p>
            <a:pPr>
              <a:defRPr/>
            </a:pPr>
            <a:r>
              <a:rPr lang="fr-CH" sz="4400" dirty="0"/>
              <a:t>La r</a:t>
            </a:r>
            <a:r>
              <a:rPr lang="fr-CH" sz="4400" noProof="0" dirty="0" err="1"/>
              <a:t>evue</a:t>
            </a:r>
            <a:r>
              <a:rPr lang="fr-CH" sz="4400" noProof="0" dirty="0"/>
              <a:t> de la médication dans notre EMS</a:t>
            </a:r>
            <a:endParaRPr lang="fr-CH" noProof="0" dirty="0"/>
          </a:p>
        </p:txBody>
      </p:sp>
      <p:sp>
        <p:nvSpPr>
          <p:cNvPr id="5" name="Textfeld 6"/>
          <p:cNvSpPr txBox="1"/>
          <p:nvPr/>
        </p:nvSpPr>
        <p:spPr bwMode="auto">
          <a:xfrm>
            <a:off x="649796" y="1483026"/>
            <a:ext cx="10892409" cy="3760206"/>
          </a:xfrm>
          <a:prstGeom prst="rect">
            <a:avLst/>
          </a:prstGeom>
          <a:noFill/>
          <a:ln>
            <a:noFill/>
          </a:ln>
        </p:spPr>
        <p:txBody>
          <a:bodyPr wrap="square" lIns="648000" tIns="216000" rIns="360000" bIns="216000" rtlCol="0" anchor="t">
            <a:spAutoFit/>
          </a:bodyPr>
          <a:lstStyle/>
          <a:p>
            <a:pPr>
              <a:defRPr/>
            </a:pPr>
            <a:r>
              <a:rPr lang="fr-CH" sz="2400" b="1" noProof="0" dirty="0">
                <a:latin typeface="Calibri"/>
                <a:ea typeface="Calibri"/>
                <a:cs typeface="Calibri"/>
              </a:rPr>
              <a:t>Réunissez-vous en petits groupes et discutez des questions suivantes :</a:t>
            </a:r>
            <a:endParaRPr lang="fr-CH" sz="2400" b="1" noProof="0" dirty="0"/>
          </a:p>
          <a:p>
            <a:pPr>
              <a:defRPr/>
            </a:pPr>
            <a:endParaRPr lang="fr-CH" sz="2400" noProof="0" dirty="0">
              <a:latin typeface="Calibri"/>
              <a:ea typeface="Calibri"/>
              <a:cs typeface="Calibri"/>
            </a:endParaRPr>
          </a:p>
          <a:p>
            <a:pPr marL="457200" indent="-457200">
              <a:buFont typeface="+mj-lt"/>
              <a:buAutoNum type="arabicPeriod"/>
              <a:defRPr/>
            </a:pPr>
            <a:r>
              <a:rPr lang="fr-CH" sz="2400" noProof="0" dirty="0">
                <a:latin typeface="Calibri"/>
                <a:ea typeface="Calibri"/>
                <a:cs typeface="Calibri"/>
              </a:rPr>
              <a:t>Vous souvenez-vous de situations où vous avez discuté de la médication en équipe ou avec </a:t>
            </a:r>
            <a:r>
              <a:rPr lang="fr-CH" sz="2400" noProof="0" dirty="0" err="1">
                <a:latin typeface="Calibri"/>
                <a:ea typeface="Calibri"/>
                <a:cs typeface="Calibri"/>
              </a:rPr>
              <a:t>un</a:t>
            </a:r>
            <a:r>
              <a:rPr lang="fr-CH" sz="2400" noProof="0" dirty="0" err="1">
                <a:latin typeface="Calibri" panose="020F0502020204030204" pitchFamily="34" charset="0"/>
                <a:ea typeface="Calibri" panose="020F0502020204030204" pitchFamily="34" charset="0"/>
                <a:cs typeface="Calibri" panose="020F0502020204030204" pitchFamily="34" charset="0"/>
              </a:rPr>
              <a:t>·e</a:t>
            </a:r>
            <a:r>
              <a:rPr lang="fr-CH" sz="2400" noProof="0" dirty="0">
                <a:latin typeface="Calibri"/>
                <a:ea typeface="Calibri"/>
                <a:cs typeface="Calibri"/>
              </a:rPr>
              <a:t> médecin ?</a:t>
            </a:r>
            <a:endParaRPr lang="fr-CH" sz="2400" noProof="0" dirty="0"/>
          </a:p>
          <a:p>
            <a:pPr marL="457200" indent="-457200">
              <a:buFont typeface="+mj-lt"/>
              <a:buAutoNum type="arabicPeriod"/>
              <a:defRPr/>
            </a:pPr>
            <a:endParaRPr lang="fr-CH" sz="2400" noProof="0" dirty="0">
              <a:latin typeface="Calibri"/>
              <a:ea typeface="Calibri"/>
              <a:cs typeface="Calibri"/>
            </a:endParaRPr>
          </a:p>
          <a:p>
            <a:pPr marL="457200" indent="-457200">
              <a:buFont typeface="+mj-lt"/>
              <a:buAutoNum type="arabicPeriod"/>
              <a:defRPr/>
            </a:pPr>
            <a:r>
              <a:rPr lang="fr-CH" sz="2400" noProof="0" dirty="0">
                <a:latin typeface="Calibri"/>
                <a:ea typeface="Calibri"/>
                <a:cs typeface="Calibri"/>
              </a:rPr>
              <a:t>Pourquoi la discussion/vérification des médicaments a-t-elle eu lieu ?</a:t>
            </a:r>
            <a:endParaRPr lang="fr-CH" sz="2400" noProof="0" dirty="0"/>
          </a:p>
          <a:p>
            <a:pPr marL="457200" indent="-457200">
              <a:buFont typeface="+mj-lt"/>
              <a:buAutoNum type="arabicPeriod"/>
              <a:defRPr/>
            </a:pPr>
            <a:endParaRPr lang="fr-CH" sz="2400" noProof="0" dirty="0">
              <a:latin typeface="Calibri"/>
              <a:ea typeface="Calibri"/>
              <a:cs typeface="Calibri"/>
            </a:endParaRPr>
          </a:p>
          <a:p>
            <a:pPr marL="457200" indent="-457200">
              <a:buFont typeface="+mj-lt"/>
              <a:buAutoNum type="arabicPeriod"/>
              <a:defRPr/>
            </a:pPr>
            <a:r>
              <a:rPr lang="fr-CH" sz="2400" noProof="0" dirty="0">
                <a:latin typeface="Calibri"/>
                <a:ea typeface="Calibri"/>
                <a:cs typeface="Calibri"/>
              </a:rPr>
              <a:t>Comment s'est déroulée la discussion ? Quels aspects ont été pris en compte ? </a:t>
            </a:r>
            <a:endParaRPr lang="fr-CH" sz="2400" noProof="0" dirty="0"/>
          </a:p>
        </p:txBody>
      </p:sp>
      <p:pic>
        <p:nvPicPr>
          <p:cNvPr id="9" name="Graphic 5" descr="Chat with solid fill"/>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728636" y="315716"/>
            <a:ext cx="1146695" cy="1146695"/>
          </a:xfrm>
          <a:prstGeom prst="rect">
            <a:avLst/>
          </a:prstGeom>
        </p:spPr>
      </p:pic>
      <p:sp>
        <p:nvSpPr>
          <p:cNvPr id="3" name="Fußzeilenplatzhalter 1">
            <a:extLst>
              <a:ext uri="{FF2B5EF4-FFF2-40B4-BE49-F238E27FC236}">
                <a16:creationId xmlns:a16="http://schemas.microsoft.com/office/drawing/2014/main" id="{C966A643-8739-CB5F-44F3-DE963A48F816}"/>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Rechteck 2"/>
          <p:cNvSpPr/>
          <p:nvPr/>
        </p:nvSpPr>
        <p:spPr bwMode="auto">
          <a:xfrm>
            <a:off x="4523127" y="3336217"/>
            <a:ext cx="2880000" cy="844810"/>
          </a:xfrm>
          <a:prstGeom prst="rect">
            <a:avLst/>
          </a:prstGeom>
          <a:solidFill>
            <a:schemeClr val="accent1"/>
          </a:solidFill>
          <a:ln w="6350">
            <a:solidFill>
              <a:schemeClr val="accent1"/>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algn="ctr">
              <a:defRPr/>
            </a:pPr>
            <a:r>
              <a:rPr lang="fr-CH" b="1" noProof="0" dirty="0">
                <a:solidFill>
                  <a:schemeClr val="bg1"/>
                </a:solidFill>
                <a:latin typeface="Calibri"/>
                <a:ea typeface="Calibri"/>
                <a:cs typeface="Calibri"/>
              </a:rPr>
              <a:t>Impacts de la revue</a:t>
            </a:r>
          </a:p>
          <a:p>
            <a:pPr algn="ctr">
              <a:defRPr/>
            </a:pPr>
            <a:r>
              <a:rPr lang="fr-CH" b="1" noProof="0" dirty="0">
                <a:solidFill>
                  <a:schemeClr val="bg1"/>
                </a:solidFill>
                <a:latin typeface="Calibri"/>
                <a:ea typeface="Calibri"/>
                <a:cs typeface="Calibri"/>
              </a:rPr>
              <a:t>de la médication</a:t>
            </a:r>
            <a:endParaRPr lang="fr-CH" noProof="0" dirty="0"/>
          </a:p>
        </p:txBody>
      </p:sp>
      <p:sp>
        <p:nvSpPr>
          <p:cNvPr id="5" name="Titel 3"/>
          <p:cNvSpPr txBox="1"/>
          <p:nvPr/>
        </p:nvSpPr>
        <p:spPr bwMode="auto">
          <a:xfrm>
            <a:off x="446622" y="159592"/>
            <a:ext cx="11745377" cy="1345361"/>
          </a:xfrm>
          <a:prstGeom prst="rect">
            <a:avLst/>
          </a:prstGeom>
        </p:spPr>
        <p:txBody>
          <a:bodyPr vert="horz" lIns="0" tIns="0" rIns="0" bIns="0" rtlCol="0" anchor="t">
            <a:noAutofit/>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fr-CH" sz="4200" noProof="0" dirty="0"/>
              <a:t>Pourquoi relever la revue de médication en tant qu'IQM ?</a:t>
            </a:r>
            <a:endParaRPr lang="fr-CH" noProof="0" dirty="0"/>
          </a:p>
        </p:txBody>
      </p:sp>
      <p:sp>
        <p:nvSpPr>
          <p:cNvPr id="6"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fr-CH" sz="800" noProof="0" smtClean="0">
                <a:latin typeface="Calibri Light"/>
                <a:ea typeface="Calibri Light"/>
                <a:cs typeface="Calibri Light"/>
              </a:rPr>
              <a:t>15</a:t>
            </a:fld>
            <a:endParaRPr lang="fr-CH" sz="800" noProof="0" dirty="0">
              <a:latin typeface="Calibri Light"/>
              <a:ea typeface="Calibri Light"/>
              <a:cs typeface="Calibri Light"/>
            </a:endParaRPr>
          </a:p>
        </p:txBody>
      </p:sp>
      <p:sp>
        <p:nvSpPr>
          <p:cNvPr id="7" name="Rechteck 6"/>
          <p:cNvSpPr/>
          <p:nvPr/>
        </p:nvSpPr>
        <p:spPr bwMode="auto">
          <a:xfrm>
            <a:off x="1282312" y="5848752"/>
            <a:ext cx="4975029" cy="567811"/>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noProof="0" dirty="0">
                <a:solidFill>
                  <a:srgbClr val="000000"/>
                </a:solidFill>
                <a:latin typeface="Calibri"/>
                <a:ea typeface="Calibri"/>
                <a:cs typeface="Calibri"/>
              </a:rPr>
              <a:t>Chutes et risques de blessures liées aux chutes ↓</a:t>
            </a:r>
            <a:endParaRPr lang="fr-CH" noProof="0" dirty="0">
              <a:solidFill>
                <a:srgbClr val="FF0000"/>
              </a:solidFill>
              <a:latin typeface="Calibri"/>
              <a:ea typeface="Calibri"/>
              <a:cs typeface="Calibri"/>
            </a:endParaRPr>
          </a:p>
        </p:txBody>
      </p:sp>
      <p:sp>
        <p:nvSpPr>
          <p:cNvPr id="8" name="Rechteck 7"/>
          <p:cNvSpPr/>
          <p:nvPr/>
        </p:nvSpPr>
        <p:spPr bwMode="auto">
          <a:xfrm>
            <a:off x="6688737" y="5383184"/>
            <a:ext cx="4496442" cy="844810"/>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a:defRPr/>
            </a:pPr>
            <a:r>
              <a:rPr lang="fr-CH" noProof="0" dirty="0">
                <a:solidFill>
                  <a:srgbClr val="000000"/>
                </a:solidFill>
                <a:latin typeface="Calibri"/>
                <a:ea typeface="Calibri"/>
                <a:cs typeface="Calibri"/>
              </a:rPr>
              <a:t>Adhésion, connaissances et vigilance des </a:t>
            </a:r>
            <a:r>
              <a:rPr lang="fr-CH" noProof="0" dirty="0" err="1">
                <a:solidFill>
                  <a:srgbClr val="000000"/>
                </a:solidFill>
                <a:latin typeface="Calibri"/>
                <a:ea typeface="Calibri"/>
                <a:cs typeface="Calibri"/>
              </a:rPr>
              <a:t>résident</a:t>
            </a:r>
            <a:r>
              <a:rPr lang="fr-CH" noProof="0" dirty="0" err="1">
                <a:solidFill>
                  <a:srgbClr val="000000"/>
                </a:solidFill>
                <a:latin typeface="Calibri" panose="020F0502020204030204" pitchFamily="34" charset="0"/>
                <a:ea typeface="Calibri" panose="020F0502020204030204" pitchFamily="34" charset="0"/>
                <a:cs typeface="Calibri" panose="020F0502020204030204" pitchFamily="34" charset="0"/>
              </a:rPr>
              <a:t>·e·</a:t>
            </a:r>
            <a:r>
              <a:rPr lang="fr-CH" noProof="0" dirty="0" err="1">
                <a:solidFill>
                  <a:srgbClr val="000000"/>
                </a:solidFill>
                <a:latin typeface="Calibri"/>
                <a:ea typeface="Calibri"/>
                <a:cs typeface="Calibri"/>
              </a:rPr>
              <a:t>s</a:t>
            </a:r>
            <a:r>
              <a:rPr lang="fr-CH" noProof="0" dirty="0">
                <a:solidFill>
                  <a:srgbClr val="000000"/>
                </a:solidFill>
                <a:latin typeface="Calibri"/>
                <a:ea typeface="Calibri"/>
                <a:cs typeface="Calibri"/>
              </a:rPr>
              <a:t> par rapport aux médicaments ↑</a:t>
            </a:r>
            <a:endParaRPr lang="fr-CH" noProof="0" dirty="0">
              <a:solidFill>
                <a:srgbClr val="FF0000"/>
              </a:solidFill>
              <a:latin typeface="Calibri"/>
              <a:ea typeface="Calibri"/>
              <a:cs typeface="Calibri"/>
            </a:endParaRPr>
          </a:p>
        </p:txBody>
      </p:sp>
      <p:sp>
        <p:nvSpPr>
          <p:cNvPr id="9" name="Rechteck 8"/>
          <p:cNvSpPr/>
          <p:nvPr/>
        </p:nvSpPr>
        <p:spPr bwMode="auto">
          <a:xfrm>
            <a:off x="8094314" y="2895467"/>
            <a:ext cx="3399916" cy="1121809"/>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dirty="0">
                <a:solidFill>
                  <a:srgbClr val="000000"/>
                </a:solidFill>
                <a:latin typeface="Calibri"/>
                <a:ea typeface="Calibri"/>
                <a:cs typeface="Calibri"/>
              </a:rPr>
              <a:t>Définition et résolution de </a:t>
            </a:r>
            <a:r>
              <a:rPr lang="fr-CH" noProof="0" dirty="0">
                <a:solidFill>
                  <a:srgbClr val="000000"/>
                </a:solidFill>
                <a:latin typeface="Calibri"/>
                <a:ea typeface="Calibri"/>
                <a:cs typeface="Calibri"/>
              </a:rPr>
              <a:t>problèmes liés aux médicaments grâce à la collaboration ↑</a:t>
            </a:r>
            <a:endParaRPr lang="fr-CH" noProof="0" dirty="0">
              <a:solidFill>
                <a:srgbClr val="FF0000"/>
              </a:solidFill>
              <a:latin typeface="Calibri"/>
              <a:ea typeface="Calibri"/>
              <a:cs typeface="Calibri"/>
            </a:endParaRPr>
          </a:p>
        </p:txBody>
      </p:sp>
      <p:sp>
        <p:nvSpPr>
          <p:cNvPr id="10" name="Rechteck 9"/>
          <p:cNvSpPr/>
          <p:nvPr/>
        </p:nvSpPr>
        <p:spPr bwMode="auto">
          <a:xfrm>
            <a:off x="1020129" y="3468053"/>
            <a:ext cx="2689635" cy="844810"/>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noProof="0" dirty="0">
                <a:solidFill>
                  <a:srgbClr val="000000"/>
                </a:solidFill>
                <a:latin typeface="Calibri"/>
                <a:ea typeface="Calibri"/>
                <a:cs typeface="Calibri"/>
              </a:rPr>
              <a:t>Adéquation des médicaments prescrits ↑</a:t>
            </a:r>
            <a:endParaRPr lang="fr-CH" noProof="0" dirty="0">
              <a:solidFill>
                <a:srgbClr val="FF0000"/>
              </a:solidFill>
              <a:latin typeface="Calibri"/>
              <a:ea typeface="Calibri"/>
              <a:cs typeface="Calibri"/>
            </a:endParaRPr>
          </a:p>
        </p:txBody>
      </p:sp>
      <p:sp>
        <p:nvSpPr>
          <p:cNvPr id="12" name="Rechteck 11"/>
          <p:cNvSpPr/>
          <p:nvPr/>
        </p:nvSpPr>
        <p:spPr bwMode="auto">
          <a:xfrm>
            <a:off x="7677287" y="1003482"/>
            <a:ext cx="4105138" cy="844810"/>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noProof="0" dirty="0">
                <a:solidFill>
                  <a:srgbClr val="000000"/>
                </a:solidFill>
                <a:latin typeface="Calibri"/>
                <a:ea typeface="Calibri"/>
                <a:cs typeface="Calibri"/>
              </a:rPr>
              <a:t>Qualité de vie, satisfaction et interactions sociales des </a:t>
            </a:r>
            <a:r>
              <a:rPr lang="fr-CH" noProof="0" dirty="0" err="1">
                <a:solidFill>
                  <a:srgbClr val="000000"/>
                </a:solidFill>
                <a:latin typeface="Calibri"/>
                <a:ea typeface="Calibri"/>
                <a:cs typeface="Calibri"/>
              </a:rPr>
              <a:t>résident</a:t>
            </a:r>
            <a:r>
              <a:rPr lang="fr-CH" noProof="0" dirty="0" err="1">
                <a:solidFill>
                  <a:srgbClr val="000000"/>
                </a:solidFill>
                <a:latin typeface="Calibri" panose="020F0502020204030204" pitchFamily="34" charset="0"/>
                <a:ea typeface="Calibri" panose="020F0502020204030204" pitchFamily="34" charset="0"/>
                <a:cs typeface="Calibri" panose="020F0502020204030204" pitchFamily="34" charset="0"/>
              </a:rPr>
              <a:t>·e·</a:t>
            </a:r>
            <a:r>
              <a:rPr lang="fr-CH" noProof="0" dirty="0" err="1">
                <a:solidFill>
                  <a:srgbClr val="000000"/>
                </a:solidFill>
                <a:latin typeface="Calibri"/>
                <a:ea typeface="Calibri"/>
                <a:cs typeface="Calibri"/>
              </a:rPr>
              <a:t>s</a:t>
            </a:r>
            <a:r>
              <a:rPr lang="fr-CH" noProof="0" dirty="0">
                <a:solidFill>
                  <a:srgbClr val="000000"/>
                </a:solidFill>
                <a:latin typeface="Calibri"/>
                <a:ea typeface="Calibri"/>
                <a:cs typeface="Calibri"/>
              </a:rPr>
              <a:t> ↑</a:t>
            </a:r>
            <a:endParaRPr lang="fr-CH" noProof="0" dirty="0">
              <a:solidFill>
                <a:srgbClr val="FF0000"/>
              </a:solidFill>
              <a:latin typeface="Calibri"/>
              <a:ea typeface="Calibri"/>
              <a:cs typeface="Calibri"/>
            </a:endParaRPr>
          </a:p>
        </p:txBody>
      </p:sp>
      <p:sp>
        <p:nvSpPr>
          <p:cNvPr id="13" name="Rechteck 12"/>
          <p:cNvSpPr/>
          <p:nvPr/>
        </p:nvSpPr>
        <p:spPr bwMode="auto">
          <a:xfrm>
            <a:off x="384500" y="4615168"/>
            <a:ext cx="2366841" cy="844810"/>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noProof="0" dirty="0">
                <a:solidFill>
                  <a:srgbClr val="000000"/>
                </a:solidFill>
                <a:latin typeface="Calibri"/>
                <a:ea typeface="Calibri"/>
                <a:cs typeface="Calibri"/>
              </a:rPr>
              <a:t>Hospitalisations et</a:t>
            </a:r>
          </a:p>
          <a:p>
            <a:pPr lvl="0">
              <a:defRPr/>
            </a:pPr>
            <a:r>
              <a:rPr lang="fr-CH" noProof="0" dirty="0">
                <a:solidFill>
                  <a:srgbClr val="000000"/>
                </a:solidFill>
                <a:latin typeface="Calibri"/>
                <a:ea typeface="Calibri"/>
                <a:cs typeface="Calibri"/>
              </a:rPr>
              <a:t>ré-hospitalisations ↓</a:t>
            </a:r>
            <a:endParaRPr lang="fr-CH" noProof="0" dirty="0">
              <a:solidFill>
                <a:srgbClr val="FF0000"/>
              </a:solidFill>
              <a:latin typeface="Calibri"/>
              <a:ea typeface="Calibri"/>
              <a:cs typeface="Calibri"/>
            </a:endParaRPr>
          </a:p>
        </p:txBody>
      </p:sp>
      <p:sp>
        <p:nvSpPr>
          <p:cNvPr id="14" name="Rechteck 13"/>
          <p:cNvSpPr/>
          <p:nvPr/>
        </p:nvSpPr>
        <p:spPr bwMode="auto">
          <a:xfrm>
            <a:off x="127562" y="2603131"/>
            <a:ext cx="5641423" cy="567811"/>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noProof="0" dirty="0">
                <a:solidFill>
                  <a:srgbClr val="000000"/>
                </a:solidFill>
                <a:latin typeface="Calibri"/>
                <a:ea typeface="Calibri"/>
                <a:cs typeface="Calibri"/>
              </a:rPr>
              <a:t>Incidents liés aux effets indésirables des médicaments ↓</a:t>
            </a:r>
            <a:endParaRPr lang="fr-CH" noProof="0" dirty="0">
              <a:solidFill>
                <a:srgbClr val="FF0000"/>
              </a:solidFill>
              <a:latin typeface="Calibri"/>
              <a:ea typeface="Calibri"/>
              <a:cs typeface="Calibri"/>
            </a:endParaRPr>
          </a:p>
        </p:txBody>
      </p:sp>
      <p:sp>
        <p:nvSpPr>
          <p:cNvPr id="15" name="Rechteck 14"/>
          <p:cNvSpPr/>
          <p:nvPr/>
        </p:nvSpPr>
        <p:spPr bwMode="auto">
          <a:xfrm>
            <a:off x="9035500" y="4411643"/>
            <a:ext cx="2772000" cy="567811"/>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noProof="0" dirty="0">
                <a:solidFill>
                  <a:schemeClr val="tx1"/>
                </a:solidFill>
                <a:latin typeface="Calibri"/>
                <a:ea typeface="Calibri"/>
                <a:cs typeface="Calibri"/>
              </a:rPr>
              <a:t>Coûts des médicaments ↓ </a:t>
            </a:r>
            <a:endParaRPr lang="fr-CH" noProof="0" dirty="0"/>
          </a:p>
        </p:txBody>
      </p:sp>
      <p:sp>
        <p:nvSpPr>
          <p:cNvPr id="16" name="Rechteck 15"/>
          <p:cNvSpPr/>
          <p:nvPr/>
        </p:nvSpPr>
        <p:spPr bwMode="auto">
          <a:xfrm>
            <a:off x="8342618" y="1994378"/>
            <a:ext cx="2204361" cy="567811"/>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noProof="0" dirty="0">
                <a:solidFill>
                  <a:srgbClr val="000000"/>
                </a:solidFill>
                <a:latin typeface="Calibri"/>
                <a:ea typeface="Calibri"/>
                <a:cs typeface="Calibri"/>
              </a:rPr>
              <a:t>Nombre de doses ↓ </a:t>
            </a:r>
            <a:endParaRPr lang="fr-CH" noProof="0" dirty="0">
              <a:solidFill>
                <a:srgbClr val="FF0000"/>
              </a:solidFill>
              <a:latin typeface="Calibri"/>
              <a:ea typeface="Calibri"/>
              <a:cs typeface="Calibri"/>
            </a:endParaRPr>
          </a:p>
        </p:txBody>
      </p:sp>
      <p:cxnSp>
        <p:nvCxnSpPr>
          <p:cNvPr id="17" name="Gerade Verbindung 16"/>
          <p:cNvCxnSpPr>
            <a:cxnSpLocks/>
          </p:cNvCxnSpPr>
          <p:nvPr/>
        </p:nvCxnSpPr>
        <p:spPr bwMode="auto">
          <a:xfrm>
            <a:off x="4321743" y="3170942"/>
            <a:ext cx="457086" cy="18937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a:cxnSpLocks/>
          </p:cNvCxnSpPr>
          <p:nvPr/>
        </p:nvCxnSpPr>
        <p:spPr bwMode="auto">
          <a:xfrm>
            <a:off x="6237958" y="2246634"/>
            <a:ext cx="19383" cy="108958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a:cxnSpLocks/>
            <a:stCxn id="12" idx="1"/>
          </p:cNvCxnSpPr>
          <p:nvPr/>
        </p:nvCxnSpPr>
        <p:spPr bwMode="auto">
          <a:xfrm flipH="1">
            <a:off x="6685119" y="1425887"/>
            <a:ext cx="992168" cy="195108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a:cxnSpLocks/>
            <a:stCxn id="16" idx="1"/>
          </p:cNvCxnSpPr>
          <p:nvPr/>
        </p:nvCxnSpPr>
        <p:spPr bwMode="auto">
          <a:xfrm flipH="1">
            <a:off x="7315200" y="2278284"/>
            <a:ext cx="1027418" cy="116960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Gerade Verbindung 20"/>
          <p:cNvCxnSpPr>
            <a:cxnSpLocks/>
            <a:stCxn id="9" idx="1"/>
            <a:endCxn id="3" idx="3"/>
          </p:cNvCxnSpPr>
          <p:nvPr/>
        </p:nvCxnSpPr>
        <p:spPr bwMode="auto">
          <a:xfrm flipH="1">
            <a:off x="7403127" y="3456372"/>
            <a:ext cx="691187" cy="30225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a:cxnSpLocks/>
            <a:stCxn id="10" idx="3"/>
            <a:endCxn id="3" idx="1"/>
          </p:cNvCxnSpPr>
          <p:nvPr/>
        </p:nvCxnSpPr>
        <p:spPr bwMode="auto">
          <a:xfrm flipV="1">
            <a:off x="3709764" y="3758622"/>
            <a:ext cx="813363" cy="13183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Gerade Verbindung 22"/>
          <p:cNvCxnSpPr>
            <a:cxnSpLocks/>
            <a:stCxn id="13" idx="3"/>
          </p:cNvCxnSpPr>
          <p:nvPr/>
        </p:nvCxnSpPr>
        <p:spPr bwMode="auto">
          <a:xfrm flipV="1">
            <a:off x="2751341" y="4047357"/>
            <a:ext cx="1899214" cy="9902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Gerade Verbindung 23"/>
          <p:cNvCxnSpPr>
            <a:cxnSpLocks/>
            <a:stCxn id="7" idx="0"/>
          </p:cNvCxnSpPr>
          <p:nvPr/>
        </p:nvCxnSpPr>
        <p:spPr bwMode="auto">
          <a:xfrm flipV="1">
            <a:off x="3769827" y="4181027"/>
            <a:ext cx="1219621" cy="166772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Gerade Verbindung 24"/>
          <p:cNvCxnSpPr>
            <a:cxnSpLocks/>
          </p:cNvCxnSpPr>
          <p:nvPr/>
        </p:nvCxnSpPr>
        <p:spPr bwMode="auto">
          <a:xfrm flipH="1" flipV="1">
            <a:off x="6608575" y="4135523"/>
            <a:ext cx="807798" cy="126471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Gerade Verbindung 25"/>
          <p:cNvCxnSpPr>
            <a:cxnSpLocks/>
            <a:stCxn id="15" idx="1"/>
          </p:cNvCxnSpPr>
          <p:nvPr/>
        </p:nvCxnSpPr>
        <p:spPr bwMode="auto">
          <a:xfrm flipH="1" flipV="1">
            <a:off x="7216619" y="4102879"/>
            <a:ext cx="1818881" cy="59267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Rechteck 24"/>
          <p:cNvSpPr/>
          <p:nvPr/>
        </p:nvSpPr>
        <p:spPr bwMode="auto">
          <a:xfrm>
            <a:off x="5051118" y="4411643"/>
            <a:ext cx="1353312" cy="844810"/>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noProof="0" dirty="0">
                <a:solidFill>
                  <a:srgbClr val="000000"/>
                </a:solidFill>
                <a:latin typeface="Calibri"/>
                <a:ea typeface="Calibri"/>
                <a:cs typeface="Calibri"/>
              </a:rPr>
              <a:t>Douleur ↓</a:t>
            </a:r>
          </a:p>
          <a:p>
            <a:pPr lvl="0">
              <a:defRPr/>
            </a:pPr>
            <a:r>
              <a:rPr lang="fr-CH" dirty="0">
                <a:solidFill>
                  <a:srgbClr val="000000"/>
                </a:solidFill>
                <a:latin typeface="Calibri"/>
                <a:ea typeface="Calibri"/>
                <a:cs typeface="Calibri"/>
              </a:rPr>
              <a:t>H</a:t>
            </a:r>
            <a:r>
              <a:rPr lang="fr-CH" noProof="0" dirty="0" err="1">
                <a:solidFill>
                  <a:srgbClr val="000000"/>
                </a:solidFill>
                <a:latin typeface="Calibri"/>
                <a:ea typeface="Calibri"/>
                <a:cs typeface="Calibri"/>
              </a:rPr>
              <a:t>umeur</a:t>
            </a:r>
            <a:r>
              <a:rPr lang="fr-CH" noProof="0" dirty="0">
                <a:solidFill>
                  <a:srgbClr val="000000"/>
                </a:solidFill>
                <a:latin typeface="Calibri"/>
                <a:ea typeface="Calibri"/>
                <a:cs typeface="Calibri"/>
              </a:rPr>
              <a:t> ↑ </a:t>
            </a:r>
            <a:endParaRPr lang="fr-CH" noProof="0" dirty="0">
              <a:solidFill>
                <a:srgbClr val="FF0000"/>
              </a:solidFill>
              <a:latin typeface="Calibri"/>
              <a:ea typeface="Calibri"/>
              <a:cs typeface="Calibri"/>
            </a:endParaRPr>
          </a:p>
        </p:txBody>
      </p:sp>
      <p:cxnSp>
        <p:nvCxnSpPr>
          <p:cNvPr id="28" name="Gerade Verbindung 55"/>
          <p:cNvCxnSpPr>
            <a:cxnSpLocks/>
            <a:stCxn id="27" idx="0"/>
          </p:cNvCxnSpPr>
          <p:nvPr/>
        </p:nvCxnSpPr>
        <p:spPr bwMode="auto">
          <a:xfrm flipV="1">
            <a:off x="5727774" y="4074874"/>
            <a:ext cx="0" cy="33676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hteck 10"/>
          <p:cNvSpPr/>
          <p:nvPr/>
        </p:nvSpPr>
        <p:spPr bwMode="auto">
          <a:xfrm>
            <a:off x="1375441" y="1349950"/>
            <a:ext cx="5641424" cy="1121809"/>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noProof="0" dirty="0">
                <a:solidFill>
                  <a:srgbClr val="000000"/>
                </a:solidFill>
                <a:latin typeface="Calibri"/>
                <a:ea typeface="Calibri"/>
                <a:cs typeface="Calibri"/>
              </a:rPr>
              <a:t>Utilisation de </a:t>
            </a:r>
            <a:r>
              <a:rPr lang="fr-CH" noProof="0" dirty="0">
                <a:solidFill>
                  <a:schemeClr val="tx1"/>
                </a:solidFill>
                <a:latin typeface="Calibri"/>
                <a:ea typeface="Calibri"/>
                <a:cs typeface="Calibri"/>
              </a:rPr>
              <a:t>médicaments potentiellement inappropriés tels que les anticholinergiques (par ex. antidépresseurs, antipsychotiques) et/ou les sédatifs</a:t>
            </a:r>
            <a:r>
              <a:rPr lang="fr-CH" noProof="0" dirty="0">
                <a:solidFill>
                  <a:srgbClr val="000000"/>
                </a:solidFill>
                <a:latin typeface="Calibri"/>
                <a:ea typeface="Calibri"/>
                <a:cs typeface="Calibri"/>
              </a:rPr>
              <a:t> ↓ </a:t>
            </a:r>
            <a:endParaRPr lang="fr-CH" noProof="0" dirty="0">
              <a:solidFill>
                <a:srgbClr val="FF0000"/>
              </a:solidFill>
              <a:latin typeface="Calibri"/>
              <a:ea typeface="Calibri"/>
              <a:cs typeface="Calibri"/>
            </a:endParaRPr>
          </a:p>
        </p:txBody>
      </p:sp>
      <p:sp>
        <p:nvSpPr>
          <p:cNvPr id="2" name="Textfeld 1"/>
          <p:cNvSpPr txBox="1"/>
          <p:nvPr/>
        </p:nvSpPr>
        <p:spPr bwMode="auto">
          <a:xfrm>
            <a:off x="7489801" y="6314333"/>
            <a:ext cx="4292624" cy="246221"/>
          </a:xfrm>
          <a:prstGeom prst="rect">
            <a:avLst/>
          </a:prstGeom>
          <a:noFill/>
        </p:spPr>
        <p:txBody>
          <a:bodyPr wrap="square">
            <a:spAutoFit/>
          </a:bodyPr>
          <a:lstStyle/>
          <a:p>
            <a:pPr algn="r">
              <a:defRPr/>
            </a:pPr>
            <a:r>
              <a:rPr lang="fr-CH" sz="1000" noProof="0" dirty="0"/>
              <a:t>(ARTISET, CURAVIVA, </a:t>
            </a:r>
            <a:r>
              <a:rPr lang="fr-CH" sz="1000" noProof="0" dirty="0" err="1"/>
              <a:t>senesuisse</a:t>
            </a:r>
            <a:r>
              <a:rPr lang="fr-CH" sz="1000" noProof="0" dirty="0"/>
              <a:t>, 2025)</a:t>
            </a:r>
            <a:endParaRPr lang="fr-CH" noProof="0" dirty="0"/>
          </a:p>
        </p:txBody>
      </p:sp>
      <p:sp>
        <p:nvSpPr>
          <p:cNvPr id="4" name="Fußzeilenplatzhalter 1">
            <a:extLst>
              <a:ext uri="{FF2B5EF4-FFF2-40B4-BE49-F238E27FC236}">
                <a16:creationId xmlns:a16="http://schemas.microsoft.com/office/drawing/2014/main" id="{97A0BFB1-C326-AB59-2C95-3870B6D5DD06}"/>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Oval 4"/>
          <p:cNvSpPr>
            <a:spLocks noChangeAspect="1"/>
          </p:cNvSpPr>
          <p:nvPr/>
        </p:nvSpPr>
        <p:spPr bwMode="auto">
          <a:xfrm rot="292521">
            <a:off x="10553551" y="162333"/>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sp>
        <p:nvSpPr>
          <p:cNvPr id="8" name="Textfeld 6"/>
          <p:cNvSpPr txBox="1"/>
          <p:nvPr/>
        </p:nvSpPr>
        <p:spPr bwMode="auto">
          <a:xfrm>
            <a:off x="649796" y="1994653"/>
            <a:ext cx="10892409" cy="3206208"/>
          </a:xfrm>
          <a:prstGeom prst="rect">
            <a:avLst/>
          </a:prstGeom>
          <a:noFill/>
          <a:ln>
            <a:noFill/>
          </a:ln>
        </p:spPr>
        <p:txBody>
          <a:bodyPr wrap="square" lIns="648000" tIns="216000" rIns="360000" bIns="216000" rtlCol="0" anchor="t">
            <a:spAutoFit/>
          </a:bodyPr>
          <a:lstStyle/>
          <a:p>
            <a:pPr algn="ctr">
              <a:defRPr/>
            </a:pPr>
            <a:r>
              <a:rPr lang="fr-FR" sz="4500" noProof="0" dirty="0">
                <a:latin typeface="Calibri"/>
                <a:ea typeface="Calibri"/>
                <a:cs typeface="Calibri"/>
              </a:rPr>
              <a:t>S’assurer, grâce à une revue de la médication interprofessionnelle régulière, que la médication correspond aux besoins actuels des </a:t>
            </a:r>
            <a:r>
              <a:rPr lang="fr-FR" sz="4500" noProof="0" dirty="0" err="1">
                <a:latin typeface="Calibri"/>
                <a:ea typeface="Calibri"/>
                <a:cs typeface="Calibri"/>
              </a:rPr>
              <a:t>résident·e·s</a:t>
            </a:r>
            <a:endParaRPr lang="fr-CH" sz="4500" noProof="0" dirty="0"/>
          </a:p>
        </p:txBody>
      </p:sp>
      <p:sp>
        <p:nvSpPr>
          <p:cNvPr id="9" name="Titel 4"/>
          <p:cNvSpPr txBox="1"/>
          <p:nvPr/>
        </p:nvSpPr>
        <p:spPr bwMode="auto">
          <a:xfrm>
            <a:off x="409575" y="371475"/>
            <a:ext cx="10723563" cy="828675"/>
          </a:xfrm>
          <a:prstGeom prst="rect">
            <a:avLst/>
          </a:prstGeom>
        </p:spPr>
        <p:txBody>
          <a:bodyPr vert="horz" lIns="0" tIns="0" rIns="0" bIns="0" rtlCol="0" anchor="t">
            <a:noAutofit/>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fr-CH" sz="5400" noProof="0" dirty="0"/>
              <a:t>Quel est notre objectif ?</a:t>
            </a:r>
            <a:endParaRPr lang="fr-CH" noProof="0" dirty="0"/>
          </a:p>
        </p:txBody>
      </p:sp>
      <p:pic>
        <p:nvPicPr>
          <p:cNvPr id="4" name="Grafik 2" descr="Volltreffer mit einfarbiger Füllung"/>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745205" y="325554"/>
            <a:ext cx="1113558" cy="1113558"/>
          </a:xfrm>
          <a:prstGeom prst="rect">
            <a:avLst/>
          </a:prstGeom>
        </p:spPr>
      </p:pic>
      <p:sp>
        <p:nvSpPr>
          <p:cNvPr id="2" name="Fußzeilenplatzhalter 1">
            <a:extLst>
              <a:ext uri="{FF2B5EF4-FFF2-40B4-BE49-F238E27FC236}">
                <a16:creationId xmlns:a16="http://schemas.microsoft.com/office/drawing/2014/main" id="{11EE3CC6-075C-CB35-46E3-1AF944AE0E10}"/>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Subtitle 1"/>
          <p:cNvSpPr>
            <a:spLocks noGrp="1"/>
          </p:cNvSpPr>
          <p:nvPr>
            <p:ph type="subTitle" idx="1"/>
          </p:nvPr>
        </p:nvSpPr>
        <p:spPr bwMode="auto">
          <a:xfrm>
            <a:off x="353589" y="899530"/>
            <a:ext cx="10804268" cy="5058940"/>
          </a:xfrm>
        </p:spPr>
        <p:txBody>
          <a:bodyPr/>
          <a:lstStyle/>
          <a:p>
            <a:pPr>
              <a:defRPr/>
            </a:pPr>
            <a:r>
              <a:rPr lang="fr-CH" noProof="0" dirty="0"/>
              <a:t>Comment se déroule</a:t>
            </a:r>
          </a:p>
          <a:p>
            <a:pPr>
              <a:defRPr/>
            </a:pPr>
            <a:r>
              <a:rPr lang="fr-CH" noProof="0" dirty="0"/>
              <a:t>le processus de revue</a:t>
            </a:r>
          </a:p>
          <a:p>
            <a:pPr>
              <a:defRPr/>
            </a:pPr>
            <a:r>
              <a:rPr lang="fr-CH" noProof="0" dirty="0"/>
              <a:t>de la médication ?</a:t>
            </a:r>
          </a:p>
          <a:p>
            <a:pPr>
              <a:defRPr/>
            </a:pPr>
            <a:endParaRPr lang="fr-CH" sz="6000" noProof="0" dirty="0"/>
          </a:p>
        </p:txBody>
      </p:sp>
      <p:sp>
        <p:nvSpPr>
          <p:cNvPr id="3" name="Fußzeilenplatzhalter 1">
            <a:extLst>
              <a:ext uri="{FF2B5EF4-FFF2-40B4-BE49-F238E27FC236}">
                <a16:creationId xmlns:a16="http://schemas.microsoft.com/office/drawing/2014/main" id="{2F650936-B41F-EB7B-0427-BBF9C458870E}"/>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bg>
      <p:bgPr>
        <a:solidFill>
          <a:schemeClr val="accent6"/>
        </a:solidFill>
        <a:effectLst/>
      </p:bgPr>
    </p:bg>
    <p:spTree>
      <p:nvGrpSpPr>
        <p:cNvPr id="1" name=""/>
        <p:cNvGrpSpPr/>
        <p:nvPr/>
      </p:nvGrpSpPr>
      <p:grpSpPr bwMode="auto">
        <a:xfrm>
          <a:off x="0" y="0"/>
          <a:ext cx="0" cy="0"/>
          <a:chOff x="0" y="0"/>
          <a:chExt cx="0" cy="0"/>
        </a:xfrm>
      </p:grpSpPr>
      <p:sp>
        <p:nvSpPr>
          <p:cNvPr id="14" name="Titel 3"/>
          <p:cNvSpPr txBox="1"/>
          <p:nvPr/>
        </p:nvSpPr>
        <p:spPr bwMode="auto">
          <a:xfrm>
            <a:off x="412019" y="371702"/>
            <a:ext cx="11370406" cy="688172"/>
          </a:xfrm>
          <a:prstGeom prst="rect">
            <a:avLst/>
          </a:prstGeom>
        </p:spPr>
        <p:txBody>
          <a:bodyPr vert="horz" lIns="0" tIns="0" rIns="0" bIns="0" rtlCol="0" anchor="t">
            <a:noAutofit/>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fr-CH" sz="4500" noProof="0" dirty="0"/>
              <a:t>Qui est impliqué ?</a:t>
            </a:r>
            <a:endParaRPr lang="fr-CH" noProof="0" dirty="0"/>
          </a:p>
        </p:txBody>
      </p:sp>
      <p:sp>
        <p:nvSpPr>
          <p:cNvPr id="2"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fr-CH" sz="800" noProof="0" smtClean="0">
                <a:latin typeface="+mj-lt"/>
                <a:ea typeface="Roboto"/>
              </a:rPr>
              <a:t>18</a:t>
            </a:fld>
            <a:endParaRPr lang="fr-CH" sz="800" noProof="0" dirty="0">
              <a:latin typeface="+mj-lt"/>
              <a:ea typeface="Roboto"/>
            </a:endParaRPr>
          </a:p>
        </p:txBody>
      </p:sp>
      <p:sp>
        <p:nvSpPr>
          <p:cNvPr id="3" name="TextBox 2"/>
          <p:cNvSpPr txBox="1"/>
          <p:nvPr/>
        </p:nvSpPr>
        <p:spPr bwMode="auto">
          <a:xfrm>
            <a:off x="966788" y="1553596"/>
            <a:ext cx="9650078" cy="430887"/>
          </a:xfrm>
          <a:prstGeom prst="rect">
            <a:avLst/>
          </a:prstGeom>
          <a:noFill/>
        </p:spPr>
        <p:txBody>
          <a:bodyPr wrap="none" lIns="0" tIns="0" rIns="0" bIns="0" rtlCol="0">
            <a:spAutoFit/>
          </a:bodyPr>
          <a:lstStyle/>
          <a:p>
            <a:pPr>
              <a:defRPr/>
            </a:pPr>
            <a:r>
              <a:rPr lang="fr-CH" sz="2800" b="1" noProof="0" dirty="0">
                <a:latin typeface="Calibri"/>
                <a:ea typeface="Calibri"/>
                <a:cs typeface="Calibri"/>
              </a:rPr>
              <a:t>Au minimum les </a:t>
            </a:r>
            <a:r>
              <a:rPr lang="fr-CH" sz="2800" b="1" noProof="0" dirty="0" err="1">
                <a:latin typeface="Calibri"/>
                <a:ea typeface="Calibri"/>
                <a:cs typeface="Calibri"/>
              </a:rPr>
              <a:t>professionnel</a:t>
            </a:r>
            <a:r>
              <a:rPr lang="fr-CH" sz="2800" b="1" noProof="0" dirty="0" err="1">
                <a:latin typeface="Calibri" panose="020F0502020204030204" pitchFamily="34" charset="0"/>
                <a:ea typeface="Calibri" panose="020F0502020204030204" pitchFamily="34" charset="0"/>
                <a:cs typeface="Calibri" panose="020F0502020204030204" pitchFamily="34" charset="0"/>
              </a:rPr>
              <a:t>·le·</a:t>
            </a:r>
            <a:r>
              <a:rPr lang="fr-CH" sz="2800" b="1" noProof="0" dirty="0" err="1">
                <a:latin typeface="Calibri"/>
                <a:ea typeface="Calibri"/>
                <a:cs typeface="Calibri"/>
              </a:rPr>
              <a:t>s</a:t>
            </a:r>
            <a:r>
              <a:rPr lang="fr-CH" sz="2800" b="1" noProof="0" dirty="0">
                <a:latin typeface="Calibri"/>
                <a:ea typeface="Calibri"/>
                <a:cs typeface="Calibri"/>
              </a:rPr>
              <a:t> </a:t>
            </a:r>
            <a:r>
              <a:rPr lang="fr-CH" sz="2800" b="1" noProof="0" dirty="0" err="1">
                <a:latin typeface="Calibri"/>
                <a:ea typeface="Calibri"/>
                <a:cs typeface="Calibri"/>
              </a:rPr>
              <a:t>suivant</a:t>
            </a:r>
            <a:r>
              <a:rPr lang="fr-CH" sz="2800" b="1" noProof="0" dirty="0" err="1">
                <a:latin typeface="Calibri" panose="020F0502020204030204" pitchFamily="34" charset="0"/>
                <a:ea typeface="Calibri" panose="020F0502020204030204" pitchFamily="34" charset="0"/>
                <a:cs typeface="Calibri" panose="020F0502020204030204" pitchFamily="34" charset="0"/>
              </a:rPr>
              <a:t>·e·</a:t>
            </a:r>
            <a:r>
              <a:rPr lang="fr-CH" sz="2800" b="1" noProof="0" dirty="0" err="1">
                <a:latin typeface="Calibri"/>
                <a:ea typeface="Calibri"/>
                <a:cs typeface="Calibri"/>
              </a:rPr>
              <a:t>s</a:t>
            </a:r>
            <a:r>
              <a:rPr lang="fr-CH" sz="2800" b="1" noProof="0" dirty="0">
                <a:latin typeface="Calibri"/>
                <a:ea typeface="Calibri"/>
                <a:cs typeface="Calibri"/>
              </a:rPr>
              <a:t> sont </a:t>
            </a:r>
            <a:r>
              <a:rPr lang="fr-CH" sz="2800" b="1" noProof="0" dirty="0" err="1">
                <a:latin typeface="Calibri"/>
                <a:ea typeface="Calibri"/>
                <a:cs typeface="Calibri"/>
              </a:rPr>
              <a:t>impliqué</a:t>
            </a:r>
            <a:r>
              <a:rPr lang="fr-CH" sz="2800" b="1" noProof="0" dirty="0" err="1">
                <a:latin typeface="Calibri" panose="020F0502020204030204" pitchFamily="34" charset="0"/>
                <a:ea typeface="Calibri" panose="020F0502020204030204" pitchFamily="34" charset="0"/>
                <a:cs typeface="Calibri" panose="020F0502020204030204" pitchFamily="34" charset="0"/>
              </a:rPr>
              <a:t>·e·</a:t>
            </a:r>
            <a:r>
              <a:rPr lang="fr-CH" sz="2800" b="1" noProof="0" dirty="0" err="1">
                <a:latin typeface="Calibri"/>
                <a:ea typeface="Calibri"/>
                <a:cs typeface="Calibri"/>
              </a:rPr>
              <a:t>s</a:t>
            </a:r>
            <a:r>
              <a:rPr lang="fr-CH" sz="2800" b="1" noProof="0" dirty="0">
                <a:latin typeface="Calibri"/>
                <a:ea typeface="Calibri"/>
                <a:cs typeface="Calibri"/>
              </a:rPr>
              <a:t> :</a:t>
            </a:r>
            <a:endParaRPr lang="fr-CH" b="1" noProof="0" dirty="0"/>
          </a:p>
        </p:txBody>
      </p:sp>
      <p:grpSp>
        <p:nvGrpSpPr>
          <p:cNvPr id="4" name="Gruppieren 3"/>
          <p:cNvGrpSpPr/>
          <p:nvPr/>
        </p:nvGrpSpPr>
        <p:grpSpPr bwMode="auto">
          <a:xfrm>
            <a:off x="966788" y="2452272"/>
            <a:ext cx="10258425" cy="1008000"/>
            <a:chOff x="409575" y="1998698"/>
            <a:chExt cx="10258425" cy="1008000"/>
          </a:xfrm>
        </p:grpSpPr>
        <p:sp>
          <p:nvSpPr>
            <p:cNvPr id="5" name="Inhaltsplatzhalter 2"/>
            <p:cNvSpPr txBox="1"/>
            <p:nvPr/>
          </p:nvSpPr>
          <p:spPr bwMode="auto">
            <a:xfrm>
              <a:off x="828339" y="2093818"/>
              <a:ext cx="9839661" cy="810561"/>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fr-CH" sz="2800" dirty="0">
                  <a:latin typeface="Calibri"/>
                  <a:ea typeface="Calibri"/>
                  <a:cs typeface="Calibri"/>
                </a:rPr>
                <a:t>u</a:t>
              </a:r>
              <a:r>
                <a:rPr lang="fr-CH" sz="2800" noProof="0" dirty="0" err="1">
                  <a:latin typeface="Calibri"/>
                  <a:ea typeface="Calibri"/>
                  <a:cs typeface="Calibri"/>
                </a:rPr>
                <a:t>n</a:t>
              </a:r>
              <a:r>
                <a:rPr lang="fr-CH" sz="2800" noProof="0" dirty="0" err="1">
                  <a:latin typeface="Calibri" panose="020F0502020204030204" pitchFamily="34" charset="0"/>
                  <a:ea typeface="Calibri" panose="020F0502020204030204" pitchFamily="34" charset="0"/>
                  <a:cs typeface="Calibri" panose="020F0502020204030204" pitchFamily="34" charset="0"/>
                </a:rPr>
                <a:t>·</a:t>
              </a:r>
              <a:r>
                <a:rPr lang="fr-CH" sz="2800" noProof="0" dirty="0" err="1">
                  <a:latin typeface="Calibri"/>
                  <a:ea typeface="Calibri"/>
                  <a:cs typeface="Calibri"/>
                </a:rPr>
                <a:t>e</a:t>
              </a:r>
              <a:r>
                <a:rPr lang="fr-CH" sz="2800" noProof="0" dirty="0">
                  <a:latin typeface="Calibri"/>
                  <a:ea typeface="Calibri"/>
                  <a:cs typeface="Calibri"/>
                </a:rPr>
                <a:t> médecin</a:t>
              </a:r>
              <a:endParaRPr lang="fr-CH" noProof="0" dirty="0"/>
            </a:p>
          </p:txBody>
        </p:sp>
        <p:sp>
          <p:nvSpPr>
            <p:cNvPr id="7" name="Ellipse 9"/>
            <p:cNvSpPr>
              <a:spLocks noChangeAspect="1"/>
            </p:cNvSpPr>
            <p:nvPr/>
          </p:nvSpPr>
          <p:spPr bwMode="auto">
            <a:xfrm>
              <a:off x="409575" y="1998698"/>
              <a:ext cx="1008000" cy="1008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1200" u="none" strike="noStrike" cap="none" spc="-10" noProof="0" dirty="0">
                <a:ln>
                  <a:noFill/>
                </a:ln>
                <a:solidFill>
                  <a:srgbClr val="000000"/>
                </a:solidFill>
                <a:latin typeface="Calibri"/>
                <a:ea typeface="Calibri"/>
                <a:cs typeface="Calibri"/>
              </a:endParaRPr>
            </a:p>
          </p:txBody>
        </p:sp>
      </p:grpSp>
      <p:grpSp>
        <p:nvGrpSpPr>
          <p:cNvPr id="6" name="Gruppieren 5"/>
          <p:cNvGrpSpPr/>
          <p:nvPr/>
        </p:nvGrpSpPr>
        <p:grpSpPr bwMode="auto">
          <a:xfrm>
            <a:off x="970388" y="3833564"/>
            <a:ext cx="10251226" cy="1008000"/>
            <a:chOff x="416774" y="3595777"/>
            <a:chExt cx="10251226" cy="1008000"/>
          </a:xfrm>
        </p:grpSpPr>
        <p:sp>
          <p:nvSpPr>
            <p:cNvPr id="8" name="Inhaltsplatzhalter 2"/>
            <p:cNvSpPr txBox="1"/>
            <p:nvPr/>
          </p:nvSpPr>
          <p:spPr bwMode="auto">
            <a:xfrm>
              <a:off x="838425" y="3688220"/>
              <a:ext cx="9829575" cy="810561"/>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fr-CH" sz="2800" dirty="0" err="1">
                  <a:latin typeface="Calibri"/>
                  <a:ea typeface="Calibri"/>
                  <a:cs typeface="Calibri"/>
                </a:rPr>
                <a:t>un</a:t>
              </a:r>
              <a:r>
                <a:rPr lang="fr-CH" sz="2800" dirty="0" err="1">
                  <a:latin typeface="Calibri" panose="020F0502020204030204" pitchFamily="34" charset="0"/>
                  <a:ea typeface="Calibri" panose="020F0502020204030204" pitchFamily="34" charset="0"/>
                  <a:cs typeface="Calibri" panose="020F0502020204030204" pitchFamily="34" charset="0"/>
                </a:rPr>
                <a:t>·</a:t>
              </a:r>
              <a:r>
                <a:rPr lang="fr-CH" sz="2800" dirty="0" err="1">
                  <a:latin typeface="Calibri"/>
                  <a:ea typeface="Calibri"/>
                  <a:cs typeface="Calibri"/>
                </a:rPr>
                <a:t>e</a:t>
              </a:r>
              <a:r>
                <a:rPr lang="fr-CH" sz="2800" dirty="0">
                  <a:latin typeface="Calibri"/>
                  <a:ea typeface="Calibri"/>
                  <a:cs typeface="Calibri"/>
                </a:rPr>
                <a:t> i</a:t>
              </a:r>
              <a:r>
                <a:rPr lang="fr-CH" sz="2800" noProof="0" dirty="0" err="1">
                  <a:latin typeface="Calibri"/>
                  <a:ea typeface="Calibri"/>
                  <a:cs typeface="Calibri"/>
                </a:rPr>
                <a:t>nfirmier</a:t>
              </a:r>
              <a:r>
                <a:rPr lang="fr-CH" sz="2800" dirty="0">
                  <a:latin typeface="Calibri"/>
                  <a:ea typeface="Calibri"/>
                  <a:cs typeface="Calibri"/>
                </a:rPr>
                <a:t>·</a:t>
              </a:r>
              <a:r>
                <a:rPr lang="fr-CH" sz="2800" noProof="0" dirty="0">
                  <a:latin typeface="Calibri"/>
                  <a:ea typeface="Calibri"/>
                  <a:cs typeface="Calibri"/>
                </a:rPr>
                <a:t>ère</a:t>
              </a:r>
              <a:endParaRPr lang="fr-CH" noProof="0" dirty="0"/>
            </a:p>
          </p:txBody>
        </p:sp>
        <p:sp>
          <p:nvSpPr>
            <p:cNvPr id="36" name="Ellipse 9"/>
            <p:cNvSpPr>
              <a:spLocks noChangeAspect="1"/>
            </p:cNvSpPr>
            <p:nvPr/>
          </p:nvSpPr>
          <p:spPr bwMode="auto">
            <a:xfrm>
              <a:off x="416774" y="3595777"/>
              <a:ext cx="1008000" cy="1008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1200" u="none" strike="noStrike" cap="none" spc="-10" noProof="0" dirty="0">
                <a:ln>
                  <a:noFill/>
                </a:ln>
                <a:solidFill>
                  <a:srgbClr val="000000"/>
                </a:solidFill>
                <a:latin typeface="Calibri"/>
                <a:ea typeface="Calibri"/>
                <a:cs typeface="Calibri"/>
              </a:endParaRPr>
            </a:p>
          </p:txBody>
        </p:sp>
      </p:grpSp>
      <p:grpSp>
        <p:nvGrpSpPr>
          <p:cNvPr id="10" name="Gruppieren 9"/>
          <p:cNvGrpSpPr/>
          <p:nvPr/>
        </p:nvGrpSpPr>
        <p:grpSpPr bwMode="auto">
          <a:xfrm>
            <a:off x="966788" y="5214856"/>
            <a:ext cx="10258425" cy="1008000"/>
            <a:chOff x="409575" y="5269286"/>
            <a:chExt cx="10258425" cy="1008000"/>
          </a:xfrm>
        </p:grpSpPr>
        <p:sp>
          <p:nvSpPr>
            <p:cNvPr id="12" name="Inhaltsplatzhalter 2"/>
            <p:cNvSpPr txBox="1"/>
            <p:nvPr/>
          </p:nvSpPr>
          <p:spPr bwMode="auto">
            <a:xfrm>
              <a:off x="838425" y="5368006"/>
              <a:ext cx="9829575" cy="810561"/>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fr-CH" sz="2800" dirty="0">
                  <a:latin typeface="Calibri"/>
                  <a:ea typeface="Calibri"/>
                  <a:cs typeface="Calibri"/>
                </a:rPr>
                <a:t>u</a:t>
              </a:r>
              <a:r>
                <a:rPr lang="fr-CH" sz="2800" noProof="0" dirty="0" err="1">
                  <a:latin typeface="Calibri"/>
                  <a:ea typeface="Calibri"/>
                  <a:cs typeface="Calibri"/>
                </a:rPr>
                <a:t>n</a:t>
              </a:r>
              <a:r>
                <a:rPr lang="fr-CH" sz="2800" noProof="0" dirty="0" err="1">
                  <a:latin typeface="Calibri" panose="020F0502020204030204" pitchFamily="34" charset="0"/>
                  <a:ea typeface="Calibri" panose="020F0502020204030204" pitchFamily="34" charset="0"/>
                  <a:cs typeface="Calibri" panose="020F0502020204030204" pitchFamily="34" charset="0"/>
                </a:rPr>
                <a:t>·</a:t>
              </a:r>
              <a:r>
                <a:rPr lang="fr-CH" sz="2800" noProof="0" dirty="0" err="1">
                  <a:latin typeface="Calibri"/>
                  <a:ea typeface="Calibri"/>
                  <a:cs typeface="Calibri"/>
                </a:rPr>
                <a:t>e</a:t>
              </a:r>
              <a:r>
                <a:rPr lang="fr-CH" sz="2800" noProof="0" dirty="0">
                  <a:latin typeface="Calibri"/>
                  <a:ea typeface="Calibri"/>
                  <a:cs typeface="Calibri"/>
                </a:rPr>
                <a:t> </a:t>
              </a:r>
              <a:r>
                <a:rPr lang="fr-CH" sz="2800" noProof="0" dirty="0" err="1">
                  <a:latin typeface="Calibri"/>
                  <a:ea typeface="Calibri"/>
                  <a:cs typeface="Calibri"/>
                </a:rPr>
                <a:t>pharmacien</a:t>
              </a:r>
              <a:r>
                <a:rPr lang="fr-CH" sz="2800" noProof="0" dirty="0" err="1">
                  <a:latin typeface="Calibri" panose="020F0502020204030204" pitchFamily="34" charset="0"/>
                  <a:ea typeface="Calibri" panose="020F0502020204030204" pitchFamily="34" charset="0"/>
                  <a:cs typeface="Calibri" panose="020F0502020204030204" pitchFamily="34" charset="0"/>
                </a:rPr>
                <a:t>·</a:t>
              </a:r>
              <a:r>
                <a:rPr lang="fr-CH" sz="2800" noProof="0" dirty="0" err="1">
                  <a:latin typeface="Calibri"/>
                  <a:ea typeface="Calibri"/>
                  <a:cs typeface="Calibri"/>
                </a:rPr>
                <a:t>ne</a:t>
              </a:r>
              <a:r>
                <a:rPr lang="fr-CH" sz="2800" dirty="0">
                  <a:latin typeface="Calibri"/>
                  <a:ea typeface="Calibri"/>
                  <a:cs typeface="Calibri"/>
                </a:rPr>
                <a:t>, selon le modèle de l’EMS </a:t>
              </a:r>
              <a:endParaRPr lang="fr-CH" noProof="0" dirty="0"/>
            </a:p>
          </p:txBody>
        </p:sp>
        <p:sp>
          <p:nvSpPr>
            <p:cNvPr id="37" name="Ellipse 9"/>
            <p:cNvSpPr>
              <a:spLocks noChangeAspect="1"/>
            </p:cNvSpPr>
            <p:nvPr/>
          </p:nvSpPr>
          <p:spPr bwMode="auto">
            <a:xfrm>
              <a:off x="409575" y="5269286"/>
              <a:ext cx="1008000" cy="1008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1200" u="none" strike="noStrike" cap="none" spc="-10" noProof="0" dirty="0">
                <a:ln>
                  <a:noFill/>
                </a:ln>
                <a:solidFill>
                  <a:srgbClr val="000000"/>
                </a:solidFill>
                <a:latin typeface="Calibri"/>
                <a:ea typeface="Calibri"/>
                <a:cs typeface="Calibri"/>
              </a:endParaRPr>
            </a:p>
          </p:txBody>
        </p:sp>
      </p:grpSp>
      <p:sp>
        <p:nvSpPr>
          <p:cNvPr id="11" name="Textfeld 10">
            <a:extLst>
              <a:ext uri="{FF2B5EF4-FFF2-40B4-BE49-F238E27FC236}">
                <a16:creationId xmlns:a16="http://schemas.microsoft.com/office/drawing/2014/main" id="{65100290-33A0-DE42-4069-2DD5073C9A81}"/>
              </a:ext>
            </a:extLst>
          </p:cNvPr>
          <p:cNvSpPr txBox="1"/>
          <p:nvPr/>
        </p:nvSpPr>
        <p:spPr bwMode="auto">
          <a:xfrm>
            <a:off x="7489801" y="6314333"/>
            <a:ext cx="4292624" cy="246221"/>
          </a:xfrm>
          <a:prstGeom prst="rect">
            <a:avLst/>
          </a:prstGeom>
          <a:noFill/>
        </p:spPr>
        <p:txBody>
          <a:bodyPr wrap="square">
            <a:spAutoFit/>
          </a:bodyPr>
          <a:lstStyle/>
          <a:p>
            <a:pPr algn="r">
              <a:defRPr/>
            </a:pPr>
            <a:r>
              <a:rPr lang="de-CH" sz="1000" dirty="0"/>
              <a:t>(ARTISET, CURAVIVA, </a:t>
            </a:r>
            <a:r>
              <a:rPr lang="de-CH" sz="1000" dirty="0" err="1"/>
              <a:t>senesuisse</a:t>
            </a:r>
            <a:r>
              <a:rPr lang="de-CH" sz="1000" dirty="0"/>
              <a:t>, 2025)</a:t>
            </a:r>
            <a:endParaRPr dirty="0"/>
          </a:p>
        </p:txBody>
      </p:sp>
      <p:sp>
        <p:nvSpPr>
          <p:cNvPr id="13" name="Fußzeilenplatzhalter 1">
            <a:extLst>
              <a:ext uri="{FF2B5EF4-FFF2-40B4-BE49-F238E27FC236}">
                <a16:creationId xmlns:a16="http://schemas.microsoft.com/office/drawing/2014/main" id="{64D09449-18B1-1FA3-2A9B-0FAA112B1C4F}"/>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pic>
        <p:nvPicPr>
          <p:cNvPr id="16" name="Grafik 15">
            <a:extLst>
              <a:ext uri="{FF2B5EF4-FFF2-40B4-BE49-F238E27FC236}">
                <a16:creationId xmlns:a16="http://schemas.microsoft.com/office/drawing/2014/main" id="{C8D7B904-C58D-AAA2-8298-5CD4FF64AD22}"/>
              </a:ext>
            </a:extLst>
          </p:cNvPr>
          <p:cNvPicPr>
            <a:picLocks noChangeAspect="1"/>
          </p:cNvPicPr>
          <p:nvPr/>
        </p:nvPicPr>
        <p:blipFill>
          <a:blip r:embed="rId3"/>
          <a:stretch>
            <a:fillRect/>
          </a:stretch>
        </p:blipFill>
        <p:spPr bwMode="auto">
          <a:xfrm>
            <a:off x="980436" y="2433082"/>
            <a:ext cx="1008952" cy="1008952"/>
          </a:xfrm>
          <a:prstGeom prst="rect">
            <a:avLst/>
          </a:prstGeom>
        </p:spPr>
      </p:pic>
      <p:pic>
        <p:nvPicPr>
          <p:cNvPr id="17" name="Grafik 16">
            <a:extLst>
              <a:ext uri="{FF2B5EF4-FFF2-40B4-BE49-F238E27FC236}">
                <a16:creationId xmlns:a16="http://schemas.microsoft.com/office/drawing/2014/main" id="{D57B9257-5B93-863A-C4BA-66B0B1437C5D}"/>
              </a:ext>
            </a:extLst>
          </p:cNvPr>
          <p:cNvPicPr>
            <a:picLocks noChangeAspect="1"/>
          </p:cNvPicPr>
          <p:nvPr/>
        </p:nvPicPr>
        <p:blipFill>
          <a:blip r:embed="rId4"/>
          <a:stretch>
            <a:fillRect/>
          </a:stretch>
        </p:blipFill>
        <p:spPr bwMode="auto">
          <a:xfrm>
            <a:off x="966788" y="3788168"/>
            <a:ext cx="1036248" cy="1036248"/>
          </a:xfrm>
          <a:prstGeom prst="rect">
            <a:avLst/>
          </a:prstGeom>
        </p:spPr>
      </p:pic>
      <p:pic>
        <p:nvPicPr>
          <p:cNvPr id="19" name="Grafik 18">
            <a:extLst>
              <a:ext uri="{FF2B5EF4-FFF2-40B4-BE49-F238E27FC236}">
                <a16:creationId xmlns:a16="http://schemas.microsoft.com/office/drawing/2014/main" id="{621988D2-6B63-6228-46AA-46549C35A865}"/>
              </a:ext>
            </a:extLst>
          </p:cNvPr>
          <p:cNvPicPr>
            <a:picLocks noChangeAspect="1"/>
          </p:cNvPicPr>
          <p:nvPr/>
        </p:nvPicPr>
        <p:blipFill>
          <a:blip r:embed="rId5"/>
          <a:stretch>
            <a:fillRect/>
          </a:stretch>
        </p:blipFill>
        <p:spPr>
          <a:xfrm>
            <a:off x="980436" y="5208580"/>
            <a:ext cx="883376" cy="88337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2"/>
          <p:cNvSpPr txBox="1">
            <a:spLocks noGrp="1"/>
          </p:cNvSpPr>
          <p:nvPr>
            <p:ph type="title"/>
          </p:nvPr>
        </p:nvSpPr>
        <p:spPr bwMode="auto">
          <a:xfrm>
            <a:off x="355600" y="315913"/>
            <a:ext cx="11589657" cy="650050"/>
          </a:xfrm>
          <a:prstGeom prst="rect">
            <a:avLst/>
          </a:prstGeom>
          <a:noFill/>
        </p:spPr>
        <p:txBody>
          <a:bodyPr wrap="square" rtlCol="0">
            <a:spAutoFit/>
          </a:bodyPr>
          <a:lstStyle/>
          <a:p>
            <a:pPr>
              <a:defRPr/>
            </a:pPr>
            <a:r>
              <a:rPr lang="fr-CH" sz="4400" b="1" noProof="0" dirty="0"/>
              <a:t>Quand est-elle réalisée ?</a:t>
            </a:r>
            <a:endParaRPr lang="fr-CH" noProof="0" dirty="0"/>
          </a:p>
        </p:txBody>
      </p:sp>
      <p:sp>
        <p:nvSpPr>
          <p:cNvPr id="5" name="Textfeld 2"/>
          <p:cNvSpPr txBox="1"/>
          <p:nvPr/>
        </p:nvSpPr>
        <p:spPr bwMode="auto">
          <a:xfrm>
            <a:off x="355599" y="1282961"/>
            <a:ext cx="10439779" cy="523220"/>
          </a:xfrm>
          <a:prstGeom prst="rect">
            <a:avLst/>
          </a:prstGeom>
          <a:noFill/>
        </p:spPr>
        <p:txBody>
          <a:bodyPr wrap="square" rtlCol="0">
            <a:spAutoFit/>
          </a:bodyPr>
          <a:lstStyle/>
          <a:p>
            <a:pPr>
              <a:defRPr/>
            </a:pPr>
            <a:r>
              <a:rPr lang="fr-CH" sz="2800" b="1" dirty="0">
                <a:latin typeface="Calibri"/>
                <a:ea typeface="Calibri"/>
                <a:cs typeface="Calibri"/>
              </a:rPr>
              <a:t>Exemple d’une vérification de la médication des </a:t>
            </a:r>
            <a:r>
              <a:rPr lang="fr-CH" sz="2800" b="1" dirty="0" err="1">
                <a:latin typeface="Calibri"/>
                <a:ea typeface="Calibri"/>
                <a:cs typeface="Calibri"/>
              </a:rPr>
              <a:t>résident</a:t>
            </a:r>
            <a:r>
              <a:rPr lang="fr-CH" sz="2800" b="1" dirty="0" err="1">
                <a:latin typeface="Calibri" panose="020F0502020204030204" pitchFamily="34" charset="0"/>
                <a:ea typeface="Calibri" panose="020F0502020204030204" pitchFamily="34" charset="0"/>
                <a:cs typeface="Calibri" panose="020F0502020204030204" pitchFamily="34" charset="0"/>
              </a:rPr>
              <a:t>·e·</a:t>
            </a:r>
            <a:r>
              <a:rPr lang="fr-CH" sz="2800" b="1" dirty="0" err="1">
                <a:latin typeface="Calibri"/>
                <a:ea typeface="Calibri"/>
                <a:cs typeface="Calibri"/>
              </a:rPr>
              <a:t>s</a:t>
            </a:r>
            <a:endParaRPr lang="fr-CH" sz="2000" noProof="0" dirty="0"/>
          </a:p>
        </p:txBody>
      </p:sp>
      <p:sp>
        <p:nvSpPr>
          <p:cNvPr id="8" name="TextBox 9"/>
          <p:cNvSpPr txBox="1"/>
          <p:nvPr/>
        </p:nvSpPr>
        <p:spPr bwMode="auto">
          <a:xfrm>
            <a:off x="11494436" y="6526439"/>
            <a:ext cx="342023" cy="215444"/>
          </a:xfrm>
          <a:prstGeom prst="rect">
            <a:avLst/>
          </a:prstGeom>
          <a:noFill/>
        </p:spPr>
        <p:txBody>
          <a:bodyPr wrap="square">
            <a:spAutoFit/>
          </a:bodyPr>
          <a:lstStyle/>
          <a:p>
            <a:pPr>
              <a:defRPr/>
            </a:pPr>
            <a:fld id="{95202A2B-C977-E242-981D-4353B69DDCE3}" type="slidenum">
              <a:rPr lang="fr-CH" sz="800" noProof="0" smtClean="0">
                <a:ea typeface="Roboto"/>
              </a:rPr>
              <a:t>19</a:t>
            </a:fld>
            <a:endParaRPr lang="fr-CH" sz="1050" noProof="0" dirty="0"/>
          </a:p>
        </p:txBody>
      </p:sp>
      <p:sp>
        <p:nvSpPr>
          <p:cNvPr id="3" name="Fußzeilenplatzhalter 1">
            <a:extLst>
              <a:ext uri="{FF2B5EF4-FFF2-40B4-BE49-F238E27FC236}">
                <a16:creationId xmlns:a16="http://schemas.microsoft.com/office/drawing/2014/main" id="{B595C12A-2384-3BA3-C493-E24FDDB17AF0}"/>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pic>
        <p:nvPicPr>
          <p:cNvPr id="6" name="Grafik 5">
            <a:extLst>
              <a:ext uri="{FF2B5EF4-FFF2-40B4-BE49-F238E27FC236}">
                <a16:creationId xmlns:a16="http://schemas.microsoft.com/office/drawing/2014/main" id="{ABF09690-D7AB-B54B-C6C3-F8DE8D8192AA}"/>
              </a:ext>
            </a:extLst>
          </p:cNvPr>
          <p:cNvPicPr>
            <a:picLocks noChangeAspect="1"/>
          </p:cNvPicPr>
          <p:nvPr/>
        </p:nvPicPr>
        <p:blipFill>
          <a:blip r:embed="rId3"/>
          <a:srcRect t="20470" b="28456"/>
          <a:stretch>
            <a:fillRect/>
          </a:stretch>
        </p:blipFill>
        <p:spPr>
          <a:xfrm>
            <a:off x="0" y="1906870"/>
            <a:ext cx="12192000" cy="440276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Oval 3"/>
          <p:cNvSpPr>
            <a:spLocks noChangeAspect="1"/>
          </p:cNvSpPr>
          <p:nvPr/>
        </p:nvSpPr>
        <p:spPr bwMode="auto">
          <a:xfrm rot="292521">
            <a:off x="10553551" y="162333"/>
            <a:ext cx="1440000" cy="1440000"/>
          </a:xfrm>
          <a:prstGeom prst="ellipse">
            <a:avLst/>
          </a:prstGeom>
          <a:solidFill>
            <a:schemeClr val="bg2"/>
          </a:solidFill>
          <a:ln w="6350">
            <a:solidFill>
              <a:schemeClr val="accent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sp>
        <p:nvSpPr>
          <p:cNvPr id="2" name="Title 1"/>
          <p:cNvSpPr>
            <a:spLocks noGrp="1"/>
          </p:cNvSpPr>
          <p:nvPr>
            <p:ph type="title"/>
          </p:nvPr>
        </p:nvSpPr>
        <p:spPr bwMode="auto"/>
        <p:txBody>
          <a:bodyPr/>
          <a:lstStyle/>
          <a:p>
            <a:pPr>
              <a:defRPr/>
            </a:pPr>
            <a:r>
              <a:rPr lang="fr-CH" sz="4500" noProof="0" dirty="0"/>
              <a:t>Critères minimaux</a:t>
            </a:r>
            <a:endParaRPr lang="fr-CH" noProof="0" dirty="0"/>
          </a:p>
        </p:txBody>
      </p:sp>
      <p:sp>
        <p:nvSpPr>
          <p:cNvPr id="3" name="Inhaltsplatzhalter 2"/>
          <p:cNvSpPr txBox="1"/>
          <p:nvPr/>
        </p:nvSpPr>
        <p:spPr bwMode="auto">
          <a:xfrm>
            <a:off x="838200" y="1803853"/>
            <a:ext cx="10515600" cy="3791404"/>
          </a:xfrm>
          <a:prstGeom prst="rect">
            <a:avLst/>
          </a:prstGeom>
        </p:spPr>
        <p:txBody>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514350" indent="-514350">
              <a:buFont typeface="+mj-lt"/>
              <a:buAutoNum type="alphaLcParenR"/>
              <a:defRPr/>
            </a:pPr>
            <a:r>
              <a:rPr lang="fr-CH" sz="2400" noProof="0" dirty="0">
                <a:latin typeface="+mn-lt"/>
                <a:ea typeface="Calibri"/>
                <a:cs typeface="Calibri"/>
              </a:rPr>
              <a:t>La revue de la médication a </a:t>
            </a:r>
            <a:r>
              <a:rPr lang="fr-CH" sz="2400" dirty="0">
                <a:latin typeface="+mn-lt"/>
                <a:ea typeface="Calibri"/>
                <a:cs typeface="Calibri"/>
              </a:rPr>
              <a:t>lieu au moins </a:t>
            </a:r>
            <a:r>
              <a:rPr lang="fr-CH" sz="2400" b="1" dirty="0">
                <a:latin typeface="+mn-lt"/>
                <a:ea typeface="Calibri"/>
                <a:cs typeface="Calibri"/>
              </a:rPr>
              <a:t>une fois tous les 12 mois</a:t>
            </a:r>
            <a:r>
              <a:rPr lang="fr-CH" sz="2400" dirty="0">
                <a:latin typeface="+mn-lt"/>
                <a:ea typeface="Calibri"/>
                <a:cs typeface="Calibri"/>
              </a:rPr>
              <a:t>, à </a:t>
            </a:r>
            <a:r>
              <a:rPr lang="fr-CH" sz="2400" b="1" noProof="0" dirty="0">
                <a:latin typeface="+mn-lt"/>
                <a:ea typeface="Calibri"/>
                <a:cs typeface="Calibri"/>
              </a:rPr>
              <a:t>l’admission au sein de l’EMS </a:t>
            </a:r>
            <a:r>
              <a:rPr lang="fr-CH" sz="2400" noProof="0" dirty="0">
                <a:latin typeface="+mn-lt"/>
                <a:ea typeface="Calibri"/>
                <a:cs typeface="Calibri"/>
              </a:rPr>
              <a:t>et au retour d’une hospitalisation. Elle est initiée et planifiée </a:t>
            </a:r>
            <a:r>
              <a:rPr lang="fr-CH" sz="2400" b="1" noProof="0" dirty="0">
                <a:latin typeface="+mn-lt"/>
                <a:ea typeface="Calibri"/>
                <a:cs typeface="Calibri"/>
              </a:rPr>
              <a:t>en cas de changements de l'état de santé </a:t>
            </a:r>
            <a:r>
              <a:rPr lang="fr-CH" sz="2400" noProof="0" dirty="0">
                <a:latin typeface="+mn-lt"/>
                <a:ea typeface="Calibri"/>
                <a:cs typeface="Calibri"/>
              </a:rPr>
              <a:t>des </a:t>
            </a:r>
            <a:r>
              <a:rPr lang="fr-CH" sz="2400" noProof="0" dirty="0" err="1">
                <a:latin typeface="+mn-lt"/>
                <a:ea typeface="Calibri"/>
                <a:cs typeface="Calibri"/>
              </a:rPr>
              <a:t>résident</a:t>
            </a:r>
            <a:r>
              <a:rPr lang="fr-CH" sz="2400" noProof="0" dirty="0" err="1">
                <a:latin typeface="+mn-lt"/>
                <a:ea typeface="Calibri" panose="020F0502020204030204" pitchFamily="34" charset="0"/>
                <a:cs typeface="Calibri" panose="020F0502020204030204" pitchFamily="34" charset="0"/>
              </a:rPr>
              <a:t>·e·s</a:t>
            </a:r>
            <a:endParaRPr lang="fr-CH" sz="2400" noProof="0" dirty="0">
              <a:latin typeface="+mn-lt"/>
            </a:endParaRPr>
          </a:p>
          <a:p>
            <a:pPr marL="514350" indent="-514350">
              <a:buFont typeface="+mj-lt"/>
              <a:buAutoNum type="alphaLcParenR"/>
              <a:defRPr/>
            </a:pPr>
            <a:endParaRPr lang="fr-CH" sz="2400" noProof="0" dirty="0">
              <a:latin typeface="+mn-lt"/>
              <a:ea typeface="Calibri"/>
              <a:cs typeface="Calibri"/>
            </a:endParaRPr>
          </a:p>
          <a:p>
            <a:pPr marL="514350" indent="-514350">
              <a:buFont typeface="+mj-lt"/>
              <a:buAutoNum type="alphaLcParenR"/>
              <a:defRPr/>
            </a:pPr>
            <a:r>
              <a:rPr lang="fr-CH" sz="2400" noProof="0" dirty="0">
                <a:latin typeface="+mn-lt"/>
                <a:ea typeface="Calibri"/>
                <a:cs typeface="Calibri"/>
              </a:rPr>
              <a:t>La revue de la médication est réalisée de manière interprofessionnelle, </a:t>
            </a:r>
            <a:r>
              <a:rPr lang="fr-CH" sz="2400" b="1" noProof="0" dirty="0">
                <a:latin typeface="+mn-lt"/>
                <a:ea typeface="Calibri"/>
                <a:cs typeface="Calibri"/>
              </a:rPr>
              <a:t>avec au moins </a:t>
            </a:r>
            <a:r>
              <a:rPr lang="fr-CH" sz="2400" b="1" noProof="0" dirty="0" err="1">
                <a:latin typeface="+mn-lt"/>
                <a:ea typeface="Calibri"/>
                <a:cs typeface="Calibri"/>
              </a:rPr>
              <a:t>un</a:t>
            </a:r>
            <a:r>
              <a:rPr lang="fr-CH" sz="2400" b="1" noProof="0" dirty="0" err="1">
                <a:latin typeface="+mn-lt"/>
                <a:ea typeface="Calibri" panose="020F0502020204030204" pitchFamily="34" charset="0"/>
                <a:cs typeface="Calibri" panose="020F0502020204030204" pitchFamily="34" charset="0"/>
              </a:rPr>
              <a:t>·e</a:t>
            </a:r>
            <a:r>
              <a:rPr lang="fr-CH" sz="2400" b="1" noProof="0" dirty="0">
                <a:latin typeface="+mn-lt"/>
                <a:ea typeface="Calibri"/>
                <a:cs typeface="Calibri"/>
              </a:rPr>
              <a:t> infirmier</a:t>
            </a:r>
            <a:r>
              <a:rPr lang="fr-CH" sz="2400" b="1" dirty="0">
                <a:latin typeface="+mn-lt"/>
                <a:ea typeface="Calibri"/>
                <a:cs typeface="Calibri"/>
              </a:rPr>
              <a:t>·</a:t>
            </a:r>
            <a:r>
              <a:rPr lang="fr-CH" sz="2400" b="1" noProof="0" dirty="0">
                <a:latin typeface="+mn-lt"/>
                <a:ea typeface="Calibri"/>
                <a:cs typeface="Calibri"/>
              </a:rPr>
              <a:t>ère et un</a:t>
            </a:r>
            <a:r>
              <a:rPr lang="fr-CH" sz="2400" b="1" dirty="0">
                <a:latin typeface="+mn-lt"/>
                <a:ea typeface="Calibri"/>
                <a:cs typeface="Calibri"/>
              </a:rPr>
              <a:t>·</a:t>
            </a:r>
            <a:r>
              <a:rPr lang="fr-CH" sz="2400" b="1" noProof="0" dirty="0">
                <a:latin typeface="+mn-lt"/>
                <a:ea typeface="Calibri"/>
                <a:cs typeface="Calibri"/>
              </a:rPr>
              <a:t>e médecin</a:t>
            </a:r>
          </a:p>
          <a:p>
            <a:pPr marL="514350" indent="-514350">
              <a:buFont typeface="+mj-lt"/>
              <a:buAutoNum type="alphaLcParenR"/>
              <a:defRPr/>
            </a:pPr>
            <a:endParaRPr lang="fr-CH" sz="2400" b="1" noProof="0" dirty="0">
              <a:latin typeface="+mn-lt"/>
            </a:endParaRPr>
          </a:p>
          <a:p>
            <a:pPr marL="514350" indent="-514350">
              <a:buFont typeface="+mj-lt"/>
              <a:buAutoNum type="alphaLcParenR"/>
              <a:defRPr/>
            </a:pPr>
            <a:r>
              <a:rPr lang="fr-CH" sz="2400" b="1" dirty="0">
                <a:ea typeface="Calibri"/>
                <a:cs typeface="Calibri"/>
              </a:rPr>
              <a:t>Toutes les étapes </a:t>
            </a:r>
            <a:r>
              <a:rPr lang="fr-CH" sz="2400" dirty="0">
                <a:ea typeface="Calibri"/>
                <a:cs typeface="Calibri"/>
              </a:rPr>
              <a:t>du processus de revue de la médication ont été </a:t>
            </a:r>
            <a:r>
              <a:rPr lang="fr-CH" sz="2400" b="1" dirty="0">
                <a:ea typeface="Calibri"/>
                <a:cs typeface="Calibri"/>
              </a:rPr>
              <a:t>effectuées</a:t>
            </a:r>
          </a:p>
          <a:p>
            <a:pPr>
              <a:defRPr/>
            </a:pPr>
            <a:endParaRPr lang="fr-CH" sz="2400" noProof="0" dirty="0">
              <a:latin typeface="+mn-lt"/>
              <a:ea typeface="Calibri"/>
              <a:cs typeface="Calibri"/>
            </a:endParaRPr>
          </a:p>
        </p:txBody>
      </p:sp>
      <p:pic>
        <p:nvPicPr>
          <p:cNvPr id="7" name="Picture 6" descr="A white eye and pills in a circle with a magnifying glass&#10;&#10;AI-generated content may be incorrect."/>
          <p:cNvPicPr>
            <a:picLocks noChangeAspect="1"/>
          </p:cNvPicPr>
          <p:nvPr/>
        </p:nvPicPr>
        <p:blipFill>
          <a:blip r:embed="rId3"/>
          <a:stretch/>
        </p:blipFill>
        <p:spPr bwMode="auto">
          <a:xfrm>
            <a:off x="10697259" y="315716"/>
            <a:ext cx="1152584" cy="1155759"/>
          </a:xfrm>
          <a:prstGeom prst="rect">
            <a:avLst/>
          </a:prstGeom>
        </p:spPr>
      </p:pic>
      <p:sp>
        <p:nvSpPr>
          <p:cNvPr id="5" name="Textfeld 4">
            <a:extLst>
              <a:ext uri="{FF2B5EF4-FFF2-40B4-BE49-F238E27FC236}">
                <a16:creationId xmlns:a16="http://schemas.microsoft.com/office/drawing/2014/main" id="{1AF925AB-CCB8-E26B-D456-B2EAE1A8A9A8}"/>
              </a:ext>
            </a:extLst>
          </p:cNvPr>
          <p:cNvSpPr txBox="1"/>
          <p:nvPr/>
        </p:nvSpPr>
        <p:spPr bwMode="auto">
          <a:xfrm>
            <a:off x="7489801" y="6314333"/>
            <a:ext cx="4292624" cy="246221"/>
          </a:xfrm>
          <a:prstGeom prst="rect">
            <a:avLst/>
          </a:prstGeom>
          <a:noFill/>
        </p:spPr>
        <p:txBody>
          <a:bodyPr wrap="square">
            <a:spAutoFit/>
          </a:bodyPr>
          <a:lstStyle/>
          <a:p>
            <a:pPr algn="r">
              <a:defRPr/>
            </a:pPr>
            <a:r>
              <a:rPr lang="de-CH" sz="1000" dirty="0"/>
              <a:t>(ARTISET, CURAVIVA, </a:t>
            </a:r>
            <a:r>
              <a:rPr lang="de-CH" sz="1000" dirty="0" err="1"/>
              <a:t>senesuisse</a:t>
            </a:r>
            <a:r>
              <a:rPr lang="de-CH" sz="1000" dirty="0"/>
              <a:t>, 2025)</a:t>
            </a:r>
            <a:endParaRPr dirty="0"/>
          </a:p>
        </p:txBody>
      </p:sp>
      <p:sp>
        <p:nvSpPr>
          <p:cNvPr id="6" name="Fußzeilenplatzhalter 1">
            <a:extLst>
              <a:ext uri="{FF2B5EF4-FFF2-40B4-BE49-F238E27FC236}">
                <a16:creationId xmlns:a16="http://schemas.microsoft.com/office/drawing/2014/main" id="{4F223E90-F22F-14A7-03DE-A7C1D73E705E}"/>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D77DF-0084-567E-4C8A-19875A6B8D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2C1F79-1812-0203-68DB-117ECEDBDB78}"/>
              </a:ext>
            </a:extLst>
          </p:cNvPr>
          <p:cNvSpPr>
            <a:spLocks noGrp="1"/>
          </p:cNvSpPr>
          <p:nvPr>
            <p:ph type="title"/>
          </p:nvPr>
        </p:nvSpPr>
        <p:spPr/>
        <p:txBody>
          <a:bodyPr/>
          <a:lstStyle/>
          <a:p>
            <a:r>
              <a:rPr lang="fr-CH" sz="4500" dirty="0"/>
              <a:t>Quel est son déroulement ?</a:t>
            </a:r>
            <a:endParaRPr lang="de-CH" sz="4500" noProof="0" dirty="0"/>
          </a:p>
        </p:txBody>
      </p:sp>
      <p:sp>
        <p:nvSpPr>
          <p:cNvPr id="6" name="TextBox 5">
            <a:extLst>
              <a:ext uri="{FF2B5EF4-FFF2-40B4-BE49-F238E27FC236}">
                <a16:creationId xmlns:a16="http://schemas.microsoft.com/office/drawing/2014/main" id="{25E4323A-4D67-DF81-821C-B207145F379F}"/>
              </a:ext>
            </a:extLst>
          </p:cNvPr>
          <p:cNvSpPr txBox="1"/>
          <p:nvPr/>
        </p:nvSpPr>
        <p:spPr>
          <a:xfrm>
            <a:off x="11494931" y="6526439"/>
            <a:ext cx="463016" cy="215444"/>
          </a:xfrm>
          <a:prstGeom prst="rect">
            <a:avLst/>
          </a:prstGeom>
          <a:noFill/>
        </p:spPr>
        <p:txBody>
          <a:bodyPr wrap="square">
            <a:spAutoFit/>
          </a:bodyPr>
          <a:lstStyle/>
          <a:p>
            <a:fld id="{95202A2B-C977-E242-981D-4353B69DDCE3}" type="slidenum">
              <a:rPr lang="de-CH" sz="800" noProof="0" smtClean="0">
                <a:ea typeface="Roboto" panose="02000000000000000000" pitchFamily="2" charset="0"/>
              </a:rPr>
              <a:pPr/>
              <a:t>21</a:t>
            </a:fld>
            <a:endParaRPr lang="de-CH" sz="800" noProof="0" dirty="0"/>
          </a:p>
        </p:txBody>
      </p:sp>
      <p:sp>
        <p:nvSpPr>
          <p:cNvPr id="3" name="Fußzeilenplatzhalter 1">
            <a:extLst>
              <a:ext uri="{FF2B5EF4-FFF2-40B4-BE49-F238E27FC236}">
                <a16:creationId xmlns:a16="http://schemas.microsoft.com/office/drawing/2014/main" id="{E8A17DA2-24C8-E367-DA87-C38C7C4F249A}"/>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www.artiset.ch/pflegequalitaet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und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pic>
        <p:nvPicPr>
          <p:cNvPr id="4" name="Grafik 3">
            <a:extLst>
              <a:ext uri="{FF2B5EF4-FFF2-40B4-BE49-F238E27FC236}">
                <a16:creationId xmlns:a16="http://schemas.microsoft.com/office/drawing/2014/main" id="{01001B69-B5B6-8EF2-23F3-A2A84E02CFA3}"/>
              </a:ext>
            </a:extLst>
          </p:cNvPr>
          <p:cNvPicPr>
            <a:picLocks noChangeAspect="1"/>
          </p:cNvPicPr>
          <p:nvPr/>
        </p:nvPicPr>
        <p:blipFill>
          <a:blip r:embed="rId3"/>
          <a:srcRect t="25778" r="28310" b="31333"/>
          <a:stretch>
            <a:fillRect/>
          </a:stretch>
        </p:blipFill>
        <p:spPr>
          <a:xfrm>
            <a:off x="3177752" y="1143716"/>
            <a:ext cx="6223467" cy="5266608"/>
          </a:xfrm>
          <a:prstGeom prst="rect">
            <a:avLst/>
          </a:prstGeom>
        </p:spPr>
      </p:pic>
    </p:spTree>
    <p:extLst>
      <p:ext uri="{BB962C8B-B14F-4D97-AF65-F5344CB8AC3E}">
        <p14:creationId xmlns:p14="http://schemas.microsoft.com/office/powerpoint/2010/main" val="69540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45565-D0CA-5A69-377C-4D369D2C0072}"/>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7162EE31-F840-FCA2-DF0B-8F2D6A51175D}"/>
              </a:ext>
            </a:extLst>
          </p:cNvPr>
          <p:cNvSpPr>
            <a:spLocks noGrp="1"/>
          </p:cNvSpPr>
          <p:nvPr>
            <p:ph type="title"/>
          </p:nvPr>
        </p:nvSpPr>
        <p:spPr/>
        <p:txBody>
          <a:bodyPr/>
          <a:lstStyle/>
          <a:p>
            <a:r>
              <a:rPr lang="fr-CH" sz="4500" dirty="0"/>
              <a:t>Quel est son déroulement ?</a:t>
            </a:r>
            <a:endParaRPr lang="de-CH" sz="4500" noProof="0" dirty="0"/>
          </a:p>
        </p:txBody>
      </p:sp>
      <p:sp>
        <p:nvSpPr>
          <p:cNvPr id="7" name="TextBox 8">
            <a:extLst>
              <a:ext uri="{FF2B5EF4-FFF2-40B4-BE49-F238E27FC236}">
                <a16:creationId xmlns:a16="http://schemas.microsoft.com/office/drawing/2014/main" id="{930FD8BC-046E-8F29-D30E-F53B8AE5D7C8}"/>
              </a:ext>
            </a:extLst>
          </p:cNvPr>
          <p:cNvSpPr txBox="1"/>
          <p:nvPr/>
        </p:nvSpPr>
        <p:spPr>
          <a:xfrm>
            <a:off x="11494931" y="6526439"/>
            <a:ext cx="463016" cy="215444"/>
          </a:xfrm>
          <a:prstGeom prst="rect">
            <a:avLst/>
          </a:prstGeom>
          <a:noFill/>
        </p:spPr>
        <p:txBody>
          <a:bodyPr wrap="square">
            <a:spAutoFit/>
          </a:bodyPr>
          <a:lstStyle/>
          <a:p>
            <a:fld id="{95202A2B-C977-E242-981D-4353B69DDCE3}" type="slidenum">
              <a:rPr lang="de-CH" sz="800" noProof="0" smtClean="0">
                <a:ea typeface="Roboto" panose="02000000000000000000" pitchFamily="2" charset="0"/>
              </a:rPr>
              <a:pPr/>
              <a:t>22</a:t>
            </a:fld>
            <a:endParaRPr lang="de-CH" sz="800" noProof="0" dirty="0"/>
          </a:p>
        </p:txBody>
      </p:sp>
      <p:sp>
        <p:nvSpPr>
          <p:cNvPr id="5" name="Fußzeilenplatzhalter 1">
            <a:extLst>
              <a:ext uri="{FF2B5EF4-FFF2-40B4-BE49-F238E27FC236}">
                <a16:creationId xmlns:a16="http://schemas.microsoft.com/office/drawing/2014/main" id="{476DD622-50D3-DDCF-7BB4-96E74D1AB4D5}"/>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pic>
        <p:nvPicPr>
          <p:cNvPr id="2" name="Grafik 1">
            <a:extLst>
              <a:ext uri="{FF2B5EF4-FFF2-40B4-BE49-F238E27FC236}">
                <a16:creationId xmlns:a16="http://schemas.microsoft.com/office/drawing/2014/main" id="{C14BE68C-6731-541B-F3E9-DFE40D4DACED}"/>
              </a:ext>
            </a:extLst>
          </p:cNvPr>
          <p:cNvPicPr>
            <a:picLocks noChangeAspect="1"/>
          </p:cNvPicPr>
          <p:nvPr/>
        </p:nvPicPr>
        <p:blipFill>
          <a:blip r:embed="rId3"/>
          <a:srcRect l="4386" t="2807" r="695" b="40117"/>
          <a:stretch>
            <a:fillRect/>
          </a:stretch>
        </p:blipFill>
        <p:spPr>
          <a:xfrm>
            <a:off x="1796717" y="962524"/>
            <a:ext cx="9152825" cy="5447799"/>
          </a:xfrm>
          <a:prstGeom prst="rect">
            <a:avLst/>
          </a:prstGeom>
        </p:spPr>
      </p:pic>
    </p:spTree>
    <p:extLst>
      <p:ext uri="{BB962C8B-B14F-4D97-AF65-F5344CB8AC3E}">
        <p14:creationId xmlns:p14="http://schemas.microsoft.com/office/powerpoint/2010/main" val="7343213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fr-CH" sz="4400" dirty="0"/>
              <a:t>La r</a:t>
            </a:r>
            <a:r>
              <a:rPr lang="fr-CH" sz="4400" noProof="0" dirty="0" err="1"/>
              <a:t>evue</a:t>
            </a:r>
            <a:r>
              <a:rPr lang="fr-CH" sz="4400" noProof="0" dirty="0"/>
              <a:t> de la médication dans notre EMS</a:t>
            </a:r>
            <a:endParaRPr lang="fr-CH" noProof="0" dirty="0"/>
          </a:p>
        </p:txBody>
      </p:sp>
      <p:sp>
        <p:nvSpPr>
          <p:cNvPr id="4" name="Inhaltsplatzhalter 2"/>
          <p:cNvSpPr txBox="1"/>
          <p:nvPr/>
        </p:nvSpPr>
        <p:spPr bwMode="auto">
          <a:xfrm>
            <a:off x="978578" y="1635969"/>
            <a:ext cx="10234844" cy="4654609"/>
          </a:xfrm>
          <a:prstGeom prst="rect">
            <a:avLst/>
          </a:prstGeom>
        </p:spPr>
        <p:txBody>
          <a:bodyPr>
            <a:normAutofit/>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fr-CH" sz="2400" b="1" noProof="0" dirty="0">
                <a:latin typeface="+mn-lt"/>
                <a:ea typeface="Calibri"/>
                <a:cs typeface="Calibri"/>
              </a:rPr>
              <a:t>Réunissez-vous en petits groupes et discutez des questions suivantes :</a:t>
            </a:r>
            <a:endParaRPr lang="fr-CH" sz="2400" noProof="0" dirty="0">
              <a:latin typeface="+mn-lt"/>
            </a:endParaRPr>
          </a:p>
          <a:p>
            <a:pPr>
              <a:defRPr/>
            </a:pPr>
            <a:endParaRPr lang="fr-CH" sz="2400" noProof="0" dirty="0">
              <a:latin typeface="+mn-lt"/>
              <a:ea typeface="Calibri"/>
              <a:cs typeface="Calibri"/>
            </a:endParaRPr>
          </a:p>
          <a:p>
            <a:pPr marL="457200" indent="-457200">
              <a:buFont typeface="+mj-lt"/>
              <a:buAutoNum type="arabicPeriod"/>
              <a:defRPr/>
            </a:pPr>
            <a:r>
              <a:rPr lang="fr-CH" sz="2400" noProof="0" dirty="0">
                <a:latin typeface="+mn-lt"/>
                <a:ea typeface="Calibri"/>
                <a:cs typeface="Calibri"/>
              </a:rPr>
              <a:t>Est-ce que toutes les personnes qui distribuent les médicaments savent pourquoi les </a:t>
            </a:r>
            <a:r>
              <a:rPr lang="fr-CH" sz="2400" noProof="0" dirty="0" err="1">
                <a:latin typeface="+mn-lt"/>
                <a:ea typeface="Calibri"/>
                <a:cs typeface="Calibri"/>
              </a:rPr>
              <a:t>résident</a:t>
            </a:r>
            <a:r>
              <a:rPr lang="fr-CH" sz="2400" noProof="0" dirty="0" err="1">
                <a:latin typeface="+mn-lt"/>
                <a:ea typeface="Calibri" panose="020F0502020204030204" pitchFamily="34" charset="0"/>
                <a:cs typeface="Calibri" panose="020F0502020204030204" pitchFamily="34" charset="0"/>
              </a:rPr>
              <a:t>·e·</a:t>
            </a:r>
            <a:r>
              <a:rPr lang="fr-CH" sz="2400" noProof="0" dirty="0" err="1">
                <a:latin typeface="+mn-lt"/>
                <a:ea typeface="Calibri"/>
                <a:cs typeface="Calibri"/>
              </a:rPr>
              <a:t>s</a:t>
            </a:r>
            <a:r>
              <a:rPr lang="fr-CH" sz="2400" noProof="0" dirty="0">
                <a:latin typeface="+mn-lt"/>
                <a:ea typeface="Calibri"/>
                <a:cs typeface="Calibri"/>
              </a:rPr>
              <a:t> les reçoivent ? </a:t>
            </a:r>
            <a:endParaRPr lang="fr-CH" sz="2400" noProof="0" dirty="0">
              <a:latin typeface="+mn-lt"/>
            </a:endParaRPr>
          </a:p>
          <a:p>
            <a:pPr marL="457200" indent="-457200">
              <a:buFont typeface="+mj-lt"/>
              <a:buAutoNum type="arabicPeriod"/>
              <a:defRPr/>
            </a:pPr>
            <a:endParaRPr lang="fr-CH" sz="2400" noProof="0" dirty="0">
              <a:latin typeface="+mn-lt"/>
              <a:ea typeface="Calibri"/>
              <a:cs typeface="Calibri"/>
            </a:endParaRPr>
          </a:p>
          <a:p>
            <a:pPr marL="457200" indent="-457200">
              <a:buFont typeface="+mj-lt"/>
              <a:buAutoNum type="arabicPeriod"/>
              <a:defRPr/>
            </a:pPr>
            <a:r>
              <a:rPr lang="fr-CH" sz="2400" noProof="0" dirty="0">
                <a:latin typeface="+mn-lt"/>
                <a:ea typeface="Calibri"/>
                <a:cs typeface="Calibri"/>
              </a:rPr>
              <a:t>Comment arrivons-nous à discuter de la médication au sein de l'équipe interprofessionnelle ? </a:t>
            </a:r>
            <a:endParaRPr lang="fr-CH" sz="2400" noProof="0" dirty="0">
              <a:latin typeface="+mn-lt"/>
            </a:endParaRPr>
          </a:p>
          <a:p>
            <a:pPr marL="457200" indent="-457200">
              <a:buFont typeface="+mj-lt"/>
              <a:buAutoNum type="arabicPeriod"/>
              <a:defRPr/>
            </a:pPr>
            <a:endParaRPr lang="fr-CH" sz="2400" noProof="0" dirty="0">
              <a:latin typeface="+mn-lt"/>
              <a:ea typeface="Calibri"/>
              <a:cs typeface="Calibri"/>
            </a:endParaRPr>
          </a:p>
          <a:p>
            <a:pPr marL="457200" indent="-457200">
              <a:buFont typeface="+mj-lt"/>
              <a:buAutoNum type="arabicPeriod"/>
              <a:defRPr/>
            </a:pPr>
            <a:r>
              <a:rPr lang="fr-CH" sz="2400" noProof="0" dirty="0">
                <a:latin typeface="+mn-lt"/>
                <a:ea typeface="Calibri"/>
                <a:cs typeface="Calibri"/>
              </a:rPr>
              <a:t>Quand et comment pouvons-nous partager les préoccupations des </a:t>
            </a:r>
            <a:r>
              <a:rPr lang="fr-CH" sz="2400" noProof="0" dirty="0" err="1">
                <a:latin typeface="+mn-lt"/>
                <a:ea typeface="Calibri"/>
                <a:cs typeface="Calibri"/>
              </a:rPr>
              <a:t>résident</a:t>
            </a:r>
            <a:r>
              <a:rPr lang="fr-CH" sz="2400" noProof="0" dirty="0" err="1">
                <a:latin typeface="+mn-lt"/>
                <a:ea typeface="Calibri" panose="020F0502020204030204" pitchFamily="34" charset="0"/>
                <a:cs typeface="Calibri" panose="020F0502020204030204" pitchFamily="34" charset="0"/>
              </a:rPr>
              <a:t>·e·s</a:t>
            </a:r>
            <a:r>
              <a:rPr lang="fr-CH" sz="2400" noProof="0" dirty="0">
                <a:latin typeface="+mn-lt"/>
                <a:ea typeface="Calibri"/>
                <a:cs typeface="Calibri"/>
              </a:rPr>
              <a:t> ainsi que nos observations sur l'effet et les effets indésirables des médicaments, au sein de l'équipe interprofessionnelle ?</a:t>
            </a:r>
            <a:endParaRPr lang="fr-CH" sz="2400" noProof="0" dirty="0">
              <a:latin typeface="+mn-lt"/>
            </a:endParaRPr>
          </a:p>
        </p:txBody>
      </p:sp>
      <p:grpSp>
        <p:nvGrpSpPr>
          <p:cNvPr id="10" name="Gruppieren 9"/>
          <p:cNvGrpSpPr/>
          <p:nvPr/>
        </p:nvGrpSpPr>
        <p:grpSpPr bwMode="auto">
          <a:xfrm>
            <a:off x="10395967" y="237649"/>
            <a:ext cx="1440000" cy="1440000"/>
            <a:chOff x="10395967" y="237649"/>
            <a:chExt cx="1440000" cy="1440000"/>
          </a:xfrm>
        </p:grpSpPr>
        <p:sp>
          <p:nvSpPr>
            <p:cNvPr id="11" name="Oval 10"/>
            <p:cNvSpPr>
              <a:spLocks noChangeAspect="1"/>
            </p:cNvSpPr>
            <p:nvPr/>
          </p:nvSpPr>
          <p:spPr bwMode="auto">
            <a:xfrm>
              <a:off x="10395967" y="237649"/>
              <a:ext cx="1440000" cy="1440000"/>
            </a:xfrm>
            <a:prstGeom prst="ellipse">
              <a:avLst/>
            </a:prstGeom>
            <a:solidFill>
              <a:srgbClr val="516731"/>
            </a:solidFill>
            <a:ln w="6350">
              <a:no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12" name="Graphic 5" descr="Chat with solid fill"/>
            <p:cNvPicPr>
              <a:picLocks noChangeAspect="1"/>
            </p:cNvPicPr>
            <p:nvPr/>
          </p:nvPicPr>
          <p:blipFill>
            <a:blip r:embed="rId3"/>
            <a:stretch/>
          </p:blipFill>
          <p:spPr bwMode="auto">
            <a:xfrm>
              <a:off x="10542619" y="384301"/>
              <a:ext cx="1146695" cy="1146695"/>
            </a:xfrm>
            <a:prstGeom prst="rect">
              <a:avLst/>
            </a:prstGeom>
          </p:spPr>
        </p:pic>
      </p:grpSp>
      <p:sp>
        <p:nvSpPr>
          <p:cNvPr id="3" name="Fußzeilenplatzhalter 1">
            <a:extLst>
              <a:ext uri="{FF2B5EF4-FFF2-40B4-BE49-F238E27FC236}">
                <a16:creationId xmlns:a16="http://schemas.microsoft.com/office/drawing/2014/main" id="{C0675801-200E-2109-052F-7133E62AEC80}"/>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Subtitle 1"/>
          <p:cNvSpPr>
            <a:spLocks noGrp="1"/>
          </p:cNvSpPr>
          <p:nvPr>
            <p:ph type="subTitle" idx="1"/>
          </p:nvPr>
        </p:nvSpPr>
        <p:spPr bwMode="auto"/>
        <p:txBody>
          <a:bodyPr/>
          <a:lstStyle/>
          <a:p>
            <a:pPr>
              <a:defRPr/>
            </a:pPr>
            <a:r>
              <a:rPr lang="fr-CH" noProof="0" dirty="0"/>
              <a:t>Comment l’IQM</a:t>
            </a:r>
          </a:p>
          <a:p>
            <a:pPr>
              <a:defRPr/>
            </a:pPr>
            <a:r>
              <a:rPr lang="fr-CH" noProof="0" dirty="0"/>
              <a:t>« Revue de la médication »</a:t>
            </a:r>
          </a:p>
          <a:p>
            <a:pPr>
              <a:defRPr/>
            </a:pPr>
            <a:r>
              <a:rPr lang="fr-CH" noProof="0" dirty="0"/>
              <a:t>est-il saisi ?</a:t>
            </a:r>
          </a:p>
        </p:txBody>
      </p:sp>
      <p:sp>
        <p:nvSpPr>
          <p:cNvPr id="3" name="Fußzeilenplatzhalter 1">
            <a:extLst>
              <a:ext uri="{FF2B5EF4-FFF2-40B4-BE49-F238E27FC236}">
                <a16:creationId xmlns:a16="http://schemas.microsoft.com/office/drawing/2014/main" id="{EA020499-B723-AD3B-E239-6FC5DCD1504B}"/>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356033" y="315716"/>
            <a:ext cx="11370406" cy="1345204"/>
          </a:xfrm>
        </p:spPr>
        <p:txBody>
          <a:bodyPr/>
          <a:lstStyle/>
          <a:p>
            <a:pPr>
              <a:defRPr/>
            </a:pPr>
            <a:r>
              <a:rPr lang="fr-CH" sz="4500" noProof="0" dirty="0"/>
              <a:t>Comment saisir l’IQM ?</a:t>
            </a:r>
          </a:p>
        </p:txBody>
      </p:sp>
      <p:sp>
        <p:nvSpPr>
          <p:cNvPr id="3" name="Textfeld 14"/>
          <p:cNvSpPr txBox="1"/>
          <p:nvPr/>
        </p:nvSpPr>
        <p:spPr bwMode="auto">
          <a:xfrm>
            <a:off x="804000" y="1659969"/>
            <a:ext cx="10584000" cy="2492990"/>
          </a:xfrm>
          <a:prstGeom prst="rect">
            <a:avLst/>
          </a:prstGeom>
          <a:noFill/>
        </p:spPr>
        <p:txBody>
          <a:bodyPr wrap="square">
            <a:spAutoFit/>
          </a:bodyPr>
          <a:lstStyle/>
          <a:p>
            <a:pPr>
              <a:defRPr/>
            </a:pPr>
            <a:r>
              <a:rPr lang="fr-FR" sz="2400" noProof="0" dirty="0">
                <a:latin typeface="Calibri"/>
                <a:ea typeface="Calibri"/>
                <a:cs typeface="Calibri"/>
              </a:rPr>
              <a:t>Deux items permettent de saisir l’IQM dans l’outil d’évaluation des soins requis ou dans le dossier </a:t>
            </a:r>
            <a:r>
              <a:rPr lang="fr-FR" sz="2400" noProof="0" dirty="0" err="1">
                <a:latin typeface="Calibri"/>
                <a:ea typeface="Calibri"/>
                <a:cs typeface="Calibri"/>
              </a:rPr>
              <a:t>du·de</a:t>
            </a:r>
            <a:r>
              <a:rPr lang="fr-FR" sz="2400" noProof="0" dirty="0">
                <a:latin typeface="Calibri"/>
                <a:ea typeface="Calibri"/>
                <a:cs typeface="Calibri"/>
              </a:rPr>
              <a:t> la </a:t>
            </a:r>
            <a:r>
              <a:rPr lang="fr-FR" sz="2400" noProof="0" dirty="0" err="1">
                <a:latin typeface="Calibri"/>
                <a:ea typeface="Calibri"/>
                <a:cs typeface="Calibri"/>
              </a:rPr>
              <a:t>résident·e</a:t>
            </a:r>
            <a:r>
              <a:rPr lang="fr-FR" sz="2400" noProof="0" dirty="0">
                <a:latin typeface="Calibri"/>
                <a:ea typeface="Calibri"/>
                <a:cs typeface="Calibri"/>
              </a:rPr>
              <a:t> :</a:t>
            </a:r>
          </a:p>
          <a:p>
            <a:pPr>
              <a:defRPr/>
            </a:pPr>
            <a:endParaRPr lang="fr-CH" noProof="0" dirty="0">
              <a:latin typeface="Calibri"/>
              <a:ea typeface="Calibri"/>
              <a:cs typeface="Calibri"/>
            </a:endParaRPr>
          </a:p>
          <a:p>
            <a:pPr>
              <a:defRPr/>
            </a:pPr>
            <a:r>
              <a:rPr lang="fr-FR" sz="2400" noProof="0" dirty="0">
                <a:latin typeface="Calibri"/>
                <a:ea typeface="Calibri"/>
                <a:cs typeface="Calibri"/>
              </a:rPr>
              <a:t>« Une revue de la médication interprofessionnelle (au moins entre </a:t>
            </a:r>
            <a:r>
              <a:rPr lang="fr-FR" sz="2400" noProof="0" dirty="0" err="1">
                <a:latin typeface="Calibri"/>
                <a:ea typeface="Calibri"/>
                <a:cs typeface="Calibri"/>
              </a:rPr>
              <a:t>un·e</a:t>
            </a:r>
            <a:r>
              <a:rPr lang="fr-FR" sz="2400" noProof="0" dirty="0">
                <a:latin typeface="Calibri"/>
                <a:ea typeface="Calibri"/>
                <a:cs typeface="Calibri"/>
              </a:rPr>
              <a:t> </a:t>
            </a:r>
            <a:r>
              <a:rPr lang="fr-FR" sz="2400" noProof="0" dirty="0" err="1">
                <a:latin typeface="Calibri"/>
                <a:ea typeface="Calibri"/>
                <a:cs typeface="Calibri"/>
              </a:rPr>
              <a:t>infirmier·ère</a:t>
            </a:r>
            <a:r>
              <a:rPr lang="fr-FR" sz="2400" noProof="0" dirty="0">
                <a:latin typeface="Calibri"/>
                <a:ea typeface="Calibri"/>
                <a:cs typeface="Calibri"/>
              </a:rPr>
              <a:t> et </a:t>
            </a:r>
            <a:r>
              <a:rPr lang="fr-FR" sz="2400" noProof="0" dirty="0" err="1">
                <a:latin typeface="Calibri"/>
                <a:ea typeface="Calibri"/>
                <a:cs typeface="Calibri"/>
              </a:rPr>
              <a:t>un·e</a:t>
            </a:r>
            <a:r>
              <a:rPr lang="fr-FR" sz="2400" noProof="0" dirty="0">
                <a:latin typeface="Calibri"/>
                <a:ea typeface="Calibri"/>
                <a:cs typeface="Calibri"/>
              </a:rPr>
              <a:t> médecin) a-t-elle été réalisée au cours des 12 derniers mois ? »</a:t>
            </a:r>
            <a:endParaRPr lang="fr-CH" sz="2400" noProof="0" dirty="0">
              <a:latin typeface="Calibri"/>
              <a:ea typeface="Calibri"/>
              <a:cs typeface="Calibri"/>
            </a:endParaRPr>
          </a:p>
          <a:p>
            <a:pPr>
              <a:defRPr/>
            </a:pPr>
            <a:endParaRPr lang="fr-CH" sz="2400" noProof="0" dirty="0">
              <a:latin typeface="Calibri"/>
              <a:ea typeface="Calibri"/>
              <a:cs typeface="Calibri"/>
            </a:endParaRPr>
          </a:p>
          <a:p>
            <a:pPr>
              <a:defRPr/>
            </a:pPr>
            <a:r>
              <a:rPr lang="fr-CH" noProof="0" dirty="0">
                <a:latin typeface="Calibri"/>
                <a:ea typeface="Calibri"/>
                <a:cs typeface="Calibri"/>
              </a:rPr>
              <a:t>Options de réponse :</a:t>
            </a:r>
            <a:endParaRPr lang="fr-CH" noProof="0" dirty="0"/>
          </a:p>
        </p:txBody>
      </p:sp>
      <p:graphicFrame>
        <p:nvGraphicFramePr>
          <p:cNvPr id="4" name="Diagramme 2"/>
          <p:cNvGraphicFramePr>
            <a:graphicFrameLocks/>
          </p:cNvGraphicFramePr>
          <p:nvPr>
            <p:extLst>
              <p:ext uri="{D42A27DB-BD31-4B8C-83A1-F6EECF244321}">
                <p14:modId xmlns:p14="http://schemas.microsoft.com/office/powerpoint/2010/main" val="2573413812"/>
              </p:ext>
            </p:extLst>
          </p:nvPr>
        </p:nvGraphicFramePr>
        <p:xfrm>
          <a:off x="804000" y="4123790"/>
          <a:ext cx="10260000" cy="198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 name="Gruppieren 7"/>
          <p:cNvGrpSpPr/>
          <p:nvPr/>
        </p:nvGrpSpPr>
        <p:grpSpPr bwMode="auto">
          <a:xfrm>
            <a:off x="10553551" y="162333"/>
            <a:ext cx="1440000" cy="1440000"/>
            <a:chOff x="10553551" y="162333"/>
            <a:chExt cx="1440000" cy="1440000"/>
          </a:xfrm>
        </p:grpSpPr>
        <p:sp>
          <p:nvSpPr>
            <p:cNvPr id="9" name="Oval 8"/>
            <p:cNvSpPr>
              <a:spLocks noChangeAspect="1"/>
            </p:cNvSpPr>
            <p:nvPr/>
          </p:nvSpPr>
          <p:spPr bwMode="auto">
            <a:xfrm>
              <a:off x="10553551" y="162333"/>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r>
                <a:rPr lang="fr-CH" noProof="0" dirty="0">
                  <a:solidFill>
                    <a:schemeClr val="bg1"/>
                  </a:solidFill>
                  <a:latin typeface="Calibri"/>
                  <a:ea typeface="Roboto"/>
                </a:rPr>
                <a:t>     </a:t>
              </a:r>
              <a:endParaRPr lang="fr-CH" noProof="0" dirty="0"/>
            </a:p>
          </p:txBody>
        </p:sp>
        <p:pic>
          <p:nvPicPr>
            <p:cNvPr id="10" name="Picture 1" descr="A white eye and pills in a circle with a magnifying glass&#10;&#10;AI-generated content may be incorrect."/>
            <p:cNvPicPr>
              <a:picLocks noChangeAspect="1"/>
            </p:cNvPicPr>
            <p:nvPr/>
          </p:nvPicPr>
          <p:blipFill>
            <a:blip r:embed="rId8"/>
            <a:stretch/>
          </p:blipFill>
          <p:spPr bwMode="auto">
            <a:xfrm>
              <a:off x="10697259" y="315716"/>
              <a:ext cx="1152584" cy="1155759"/>
            </a:xfrm>
            <a:prstGeom prst="rect">
              <a:avLst/>
            </a:prstGeom>
          </p:spPr>
        </p:pic>
      </p:grpSp>
      <p:sp>
        <p:nvSpPr>
          <p:cNvPr id="5" name="Textfeld 4">
            <a:extLst>
              <a:ext uri="{FF2B5EF4-FFF2-40B4-BE49-F238E27FC236}">
                <a16:creationId xmlns:a16="http://schemas.microsoft.com/office/drawing/2014/main" id="{C00B0798-EC72-E1BD-13DA-616071D0AA36}"/>
              </a:ext>
            </a:extLst>
          </p:cNvPr>
          <p:cNvSpPr txBox="1"/>
          <p:nvPr/>
        </p:nvSpPr>
        <p:spPr bwMode="auto">
          <a:xfrm>
            <a:off x="7489801" y="6314333"/>
            <a:ext cx="4292624" cy="246221"/>
          </a:xfrm>
          <a:prstGeom prst="rect">
            <a:avLst/>
          </a:prstGeom>
          <a:noFill/>
        </p:spPr>
        <p:txBody>
          <a:bodyPr wrap="square">
            <a:spAutoFit/>
          </a:bodyPr>
          <a:lstStyle/>
          <a:p>
            <a:pPr algn="r">
              <a:defRPr/>
            </a:pPr>
            <a:r>
              <a:rPr lang="de-CH" sz="1000" dirty="0"/>
              <a:t>(ARTISET, CURAVIVA, </a:t>
            </a:r>
            <a:r>
              <a:rPr lang="de-CH" sz="1000" dirty="0" err="1"/>
              <a:t>senesuisse</a:t>
            </a:r>
            <a:r>
              <a:rPr lang="de-CH" sz="1000" dirty="0"/>
              <a:t>, 2025)</a:t>
            </a:r>
            <a:endParaRPr dirty="0"/>
          </a:p>
        </p:txBody>
      </p:sp>
      <p:sp>
        <p:nvSpPr>
          <p:cNvPr id="6" name="Fußzeilenplatzhalter 1">
            <a:extLst>
              <a:ext uri="{FF2B5EF4-FFF2-40B4-BE49-F238E27FC236}">
                <a16:creationId xmlns:a16="http://schemas.microsoft.com/office/drawing/2014/main" id="{BE3850FF-70D7-5B15-8C3B-B64478CF7C52}"/>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Inhaltsplatzhalter 2"/>
          <p:cNvSpPr txBox="1"/>
          <p:nvPr/>
        </p:nvSpPr>
        <p:spPr bwMode="auto">
          <a:xfrm>
            <a:off x="838200" y="1627813"/>
            <a:ext cx="10515600" cy="1938856"/>
          </a:xfrm>
          <a:prstGeom prst="rect">
            <a:avLst/>
          </a:prstGeom>
        </p:spPr>
        <p:txBody>
          <a:bodyPr>
            <a:noAutofit/>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defRPr/>
            </a:pPr>
            <a:r>
              <a:rPr lang="fr-FR" sz="2400" noProof="0" dirty="0">
                <a:latin typeface="+mn-lt"/>
                <a:ea typeface="Calibri"/>
                <a:cs typeface="Calibri"/>
              </a:rPr>
              <a:t>Si oui :</a:t>
            </a:r>
          </a:p>
          <a:p>
            <a:pPr>
              <a:lnSpc>
                <a:spcPct val="100000"/>
              </a:lnSpc>
              <a:defRPr/>
            </a:pPr>
            <a:endParaRPr lang="fr-FR" sz="1800" noProof="0" dirty="0">
              <a:latin typeface="+mn-lt"/>
              <a:ea typeface="Calibri"/>
              <a:cs typeface="Calibri"/>
            </a:endParaRPr>
          </a:p>
          <a:p>
            <a:pPr>
              <a:lnSpc>
                <a:spcPct val="100000"/>
              </a:lnSpc>
              <a:defRPr/>
            </a:pPr>
            <a:r>
              <a:rPr lang="fr-FR" sz="2400" noProof="0" dirty="0">
                <a:latin typeface="+mn-lt"/>
                <a:ea typeface="Calibri"/>
                <a:cs typeface="Calibri"/>
              </a:rPr>
              <a:t>« Spécialistes </a:t>
            </a:r>
            <a:r>
              <a:rPr lang="fr-FR" sz="2400" noProof="0" dirty="0" err="1">
                <a:latin typeface="+mn-lt"/>
                <a:ea typeface="Calibri"/>
                <a:cs typeface="Calibri"/>
              </a:rPr>
              <a:t>impliqué·e·s</a:t>
            </a:r>
            <a:r>
              <a:rPr lang="fr-FR" sz="2400" noProof="0" dirty="0">
                <a:latin typeface="+mn-lt"/>
                <a:ea typeface="Calibri"/>
                <a:cs typeface="Calibri"/>
              </a:rPr>
              <a:t> dans la revue de la médication : </a:t>
            </a:r>
            <a:r>
              <a:rPr lang="fr-FR" sz="2400" noProof="0" dirty="0" err="1">
                <a:latin typeface="+mn-lt"/>
                <a:ea typeface="Calibri"/>
                <a:cs typeface="Calibri"/>
              </a:rPr>
              <a:t>pharmacien·ne</a:t>
            </a:r>
            <a:r>
              <a:rPr lang="fr-FR" sz="2400" noProof="0" dirty="0">
                <a:latin typeface="+mn-lt"/>
                <a:ea typeface="Calibri"/>
                <a:cs typeface="Calibri"/>
              </a:rPr>
              <a:t> ou pharmacologue* ? »</a:t>
            </a:r>
          </a:p>
          <a:p>
            <a:pPr>
              <a:lnSpc>
                <a:spcPct val="100000"/>
              </a:lnSpc>
              <a:defRPr/>
            </a:pPr>
            <a:endParaRPr lang="fr-FR" sz="1800" noProof="0" dirty="0">
              <a:latin typeface="+mn-lt"/>
              <a:ea typeface="Calibri"/>
              <a:cs typeface="Calibri"/>
            </a:endParaRPr>
          </a:p>
          <a:p>
            <a:pPr>
              <a:lnSpc>
                <a:spcPct val="100000"/>
              </a:lnSpc>
              <a:defRPr/>
            </a:pPr>
            <a:r>
              <a:rPr lang="fr-FR" sz="1800" dirty="0">
                <a:latin typeface="+mn-lt"/>
                <a:ea typeface="Calibri"/>
                <a:cs typeface="Calibri"/>
              </a:rPr>
              <a:t>Options de réponse :</a:t>
            </a:r>
            <a:endParaRPr lang="fr-CH" sz="1800" noProof="0" dirty="0">
              <a:latin typeface="+mn-lt"/>
            </a:endParaRPr>
          </a:p>
        </p:txBody>
      </p:sp>
      <p:sp>
        <p:nvSpPr>
          <p:cNvPr id="4" name="Title 1"/>
          <p:cNvSpPr txBox="1"/>
          <p:nvPr/>
        </p:nvSpPr>
        <p:spPr bwMode="auto">
          <a:xfrm>
            <a:off x="295274" y="307554"/>
            <a:ext cx="11058525" cy="1325563"/>
          </a:xfrm>
          <a:prstGeom prst="rect">
            <a:avLst/>
          </a:prstGeom>
        </p:spPr>
        <p:txBody>
          <a:bodyPr vert="horz" lIns="91440" tIns="45720" rIns="91440" bIns="45720" rtlCol="0" anchor="t">
            <a:no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fr-CH" sz="4500" b="1" noProof="0" dirty="0">
                <a:latin typeface="Calibri"/>
                <a:cs typeface="Calibri"/>
              </a:rPr>
              <a:t>Comment saisir l’IQM ?</a:t>
            </a:r>
            <a:endParaRPr lang="fr-CH" noProof="0" dirty="0"/>
          </a:p>
        </p:txBody>
      </p:sp>
      <p:graphicFrame>
        <p:nvGraphicFramePr>
          <p:cNvPr id="5" name="Diagramme 2"/>
          <p:cNvGraphicFramePr>
            <a:graphicFrameLocks/>
          </p:cNvGraphicFramePr>
          <p:nvPr>
            <p:extLst>
              <p:ext uri="{D42A27DB-BD31-4B8C-83A1-F6EECF244321}">
                <p14:modId xmlns:p14="http://schemas.microsoft.com/office/powerpoint/2010/main" val="1118265683"/>
              </p:ext>
            </p:extLst>
          </p:nvPr>
        </p:nvGraphicFramePr>
        <p:xfrm>
          <a:off x="838200" y="3588441"/>
          <a:ext cx="10260000" cy="144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feld 4"/>
          <p:cNvSpPr txBox="1"/>
          <p:nvPr/>
        </p:nvSpPr>
        <p:spPr bwMode="auto">
          <a:xfrm>
            <a:off x="838200" y="5287525"/>
            <a:ext cx="10515599" cy="1200329"/>
          </a:xfrm>
          <a:prstGeom prst="rect">
            <a:avLst/>
          </a:prstGeom>
          <a:noFill/>
        </p:spPr>
        <p:txBody>
          <a:bodyPr wrap="square" rtlCol="0">
            <a:spAutoFit/>
          </a:bodyPr>
          <a:lstStyle/>
          <a:p>
            <a:pPr>
              <a:defRPr/>
            </a:pPr>
            <a:r>
              <a:rPr lang="fr-FR" noProof="0" dirty="0">
                <a:solidFill>
                  <a:srgbClr val="000000"/>
                </a:solidFill>
                <a:latin typeface="Calibri"/>
                <a:ea typeface="Calibri"/>
                <a:cs typeface="Calibri"/>
              </a:rPr>
              <a:t>* L’implication d’</a:t>
            </a:r>
            <a:r>
              <a:rPr lang="fr-FR" noProof="0" dirty="0" err="1">
                <a:solidFill>
                  <a:srgbClr val="000000"/>
                </a:solidFill>
                <a:latin typeface="Calibri"/>
                <a:ea typeface="Calibri"/>
                <a:cs typeface="Calibri"/>
              </a:rPr>
              <a:t>un·e</a:t>
            </a:r>
            <a:r>
              <a:rPr lang="fr-FR" noProof="0" dirty="0">
                <a:solidFill>
                  <a:srgbClr val="000000"/>
                </a:solidFill>
                <a:latin typeface="Calibri"/>
                <a:ea typeface="Calibri"/>
                <a:cs typeface="Calibri"/>
              </a:rPr>
              <a:t> </a:t>
            </a:r>
            <a:r>
              <a:rPr lang="fr-FR" noProof="0" dirty="0" err="1">
                <a:solidFill>
                  <a:srgbClr val="000000"/>
                </a:solidFill>
                <a:latin typeface="Calibri"/>
                <a:ea typeface="Calibri"/>
                <a:cs typeface="Calibri"/>
              </a:rPr>
              <a:t>pharmacien·ne</a:t>
            </a:r>
            <a:r>
              <a:rPr lang="fr-FR" noProof="0" dirty="0">
                <a:solidFill>
                  <a:srgbClr val="000000"/>
                </a:solidFill>
                <a:latin typeface="Calibri"/>
                <a:ea typeface="Calibri"/>
                <a:cs typeface="Calibri"/>
              </a:rPr>
              <a:t> n’est pas un critère minimal. De ce fait, l’IQM est considéré comme atteint si la réponse à la première question est « oui » (ou « </a:t>
            </a:r>
            <a:r>
              <a:rPr lang="fr-FR" noProof="0" dirty="0" err="1">
                <a:solidFill>
                  <a:srgbClr val="000000"/>
                </a:solidFill>
                <a:latin typeface="Calibri"/>
                <a:ea typeface="Calibri"/>
                <a:cs typeface="Calibri"/>
              </a:rPr>
              <a:t>le·la</a:t>
            </a:r>
            <a:r>
              <a:rPr lang="fr-FR" noProof="0" dirty="0">
                <a:solidFill>
                  <a:srgbClr val="000000"/>
                </a:solidFill>
                <a:latin typeface="Calibri"/>
                <a:ea typeface="Calibri"/>
                <a:cs typeface="Calibri"/>
              </a:rPr>
              <a:t> </a:t>
            </a:r>
            <a:r>
              <a:rPr lang="fr-FR" noProof="0" dirty="0" err="1">
                <a:solidFill>
                  <a:srgbClr val="000000"/>
                </a:solidFill>
                <a:latin typeface="Calibri"/>
                <a:ea typeface="Calibri"/>
                <a:cs typeface="Calibri"/>
              </a:rPr>
              <a:t>résident·e</a:t>
            </a:r>
            <a:r>
              <a:rPr lang="fr-FR" noProof="0" dirty="0">
                <a:solidFill>
                  <a:srgbClr val="000000"/>
                </a:solidFill>
                <a:latin typeface="Calibri"/>
                <a:ea typeface="Calibri"/>
                <a:cs typeface="Calibri"/>
              </a:rPr>
              <a:t> ne prend pas de médicaments actuellement »). La deuxième question fournit des informations supplémentaires pour le suivi interne et le développement de la qualité du processus de revue de la médication. </a:t>
            </a:r>
            <a:endParaRPr lang="fr-CH" noProof="0" dirty="0">
              <a:latin typeface="Calibri"/>
              <a:ea typeface="Calibri"/>
              <a:cs typeface="Calibri"/>
            </a:endParaRPr>
          </a:p>
        </p:txBody>
      </p:sp>
      <p:grpSp>
        <p:nvGrpSpPr>
          <p:cNvPr id="9" name="Gruppieren 8"/>
          <p:cNvGrpSpPr/>
          <p:nvPr/>
        </p:nvGrpSpPr>
        <p:grpSpPr bwMode="auto">
          <a:xfrm>
            <a:off x="10553551" y="162333"/>
            <a:ext cx="1440000" cy="1440000"/>
            <a:chOff x="10553551" y="162333"/>
            <a:chExt cx="1440000" cy="1440000"/>
          </a:xfrm>
        </p:grpSpPr>
        <p:sp>
          <p:nvSpPr>
            <p:cNvPr id="8" name="Oval 7"/>
            <p:cNvSpPr>
              <a:spLocks noChangeAspect="1"/>
            </p:cNvSpPr>
            <p:nvPr/>
          </p:nvSpPr>
          <p:spPr bwMode="auto">
            <a:xfrm>
              <a:off x="10553551" y="162333"/>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r>
                <a:rPr lang="fr-CH" noProof="0" dirty="0">
                  <a:solidFill>
                    <a:schemeClr val="bg1"/>
                  </a:solidFill>
                  <a:latin typeface="Calibri"/>
                  <a:ea typeface="Roboto"/>
                </a:rPr>
                <a:t>     </a:t>
              </a:r>
              <a:endParaRPr lang="fr-CH" noProof="0" dirty="0"/>
            </a:p>
          </p:txBody>
        </p:sp>
        <p:pic>
          <p:nvPicPr>
            <p:cNvPr id="2" name="Picture 1" descr="A white eye and pills in a circle with a magnifying glass&#10;&#10;AI-generated content may be incorrect."/>
            <p:cNvPicPr>
              <a:picLocks noChangeAspect="1"/>
            </p:cNvPicPr>
            <p:nvPr/>
          </p:nvPicPr>
          <p:blipFill>
            <a:blip r:embed="rId8"/>
            <a:stretch/>
          </p:blipFill>
          <p:spPr bwMode="auto">
            <a:xfrm>
              <a:off x="10697259" y="315716"/>
              <a:ext cx="1152584" cy="1155759"/>
            </a:xfrm>
            <a:prstGeom prst="rect">
              <a:avLst/>
            </a:prstGeom>
          </p:spPr>
        </p:pic>
      </p:grpSp>
      <p:sp>
        <p:nvSpPr>
          <p:cNvPr id="7" name="Textfeld 6">
            <a:extLst>
              <a:ext uri="{FF2B5EF4-FFF2-40B4-BE49-F238E27FC236}">
                <a16:creationId xmlns:a16="http://schemas.microsoft.com/office/drawing/2014/main" id="{1D436CB3-5136-8843-6603-D77FD4CBA7CB}"/>
              </a:ext>
            </a:extLst>
          </p:cNvPr>
          <p:cNvSpPr txBox="1"/>
          <p:nvPr/>
        </p:nvSpPr>
        <p:spPr bwMode="auto">
          <a:xfrm>
            <a:off x="7489801" y="6314333"/>
            <a:ext cx="4292624" cy="246221"/>
          </a:xfrm>
          <a:prstGeom prst="rect">
            <a:avLst/>
          </a:prstGeom>
          <a:noFill/>
        </p:spPr>
        <p:txBody>
          <a:bodyPr wrap="square">
            <a:spAutoFit/>
          </a:bodyPr>
          <a:lstStyle/>
          <a:p>
            <a:pPr algn="r">
              <a:defRPr/>
            </a:pPr>
            <a:r>
              <a:rPr lang="de-CH" sz="1000" dirty="0"/>
              <a:t>(ARTISET, CURAVIVA, </a:t>
            </a:r>
            <a:r>
              <a:rPr lang="de-CH" sz="1000" dirty="0" err="1"/>
              <a:t>senesuisse</a:t>
            </a:r>
            <a:r>
              <a:rPr lang="de-CH" sz="1000" dirty="0"/>
              <a:t>, 2025)</a:t>
            </a:r>
            <a:endParaRPr dirty="0"/>
          </a:p>
        </p:txBody>
      </p:sp>
      <p:sp>
        <p:nvSpPr>
          <p:cNvPr id="10" name="Fußzeilenplatzhalter 1">
            <a:extLst>
              <a:ext uri="{FF2B5EF4-FFF2-40B4-BE49-F238E27FC236}">
                <a16:creationId xmlns:a16="http://schemas.microsoft.com/office/drawing/2014/main" id="{C482BCD0-14F7-AF70-524F-704486F1CDBC}"/>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fr-CH" sz="4500" dirty="0"/>
              <a:t>À</a:t>
            </a:r>
            <a:r>
              <a:rPr lang="fr-CH" sz="4500" noProof="0" dirty="0"/>
              <a:t> quoi faire attention lors de la saisie ?</a:t>
            </a:r>
          </a:p>
        </p:txBody>
      </p:sp>
      <p:sp>
        <p:nvSpPr>
          <p:cNvPr id="3" name="Content Placeholder 2"/>
          <p:cNvSpPr txBox="1"/>
          <p:nvPr/>
        </p:nvSpPr>
        <p:spPr bwMode="auto">
          <a:xfrm>
            <a:off x="683053" y="1640565"/>
            <a:ext cx="10825894" cy="4488091"/>
          </a:xfrm>
          <a:prstGeom prst="rect">
            <a:avLst/>
          </a:prstGeom>
        </p:spPr>
        <p:txBody>
          <a:bodyPr>
            <a:noAutofit/>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457200" indent="-457200">
              <a:lnSpc>
                <a:spcPct val="110000"/>
              </a:lnSpc>
              <a:spcBef>
                <a:spcPts val="1200"/>
              </a:spcBef>
              <a:buAutoNum type="arabicPeriod"/>
              <a:defRPr/>
            </a:pPr>
            <a:r>
              <a:rPr lang="fr-FR" sz="2400" b="1" dirty="0">
                <a:solidFill>
                  <a:srgbClr val="000000"/>
                </a:solidFill>
                <a:latin typeface="Calibri"/>
                <a:ea typeface="Calibri"/>
                <a:cs typeface="Calibri"/>
              </a:rPr>
              <a:t>V</a:t>
            </a:r>
            <a:r>
              <a:rPr lang="fr-FR" sz="2400" b="1" noProof="0" dirty="0" err="1">
                <a:solidFill>
                  <a:srgbClr val="000000"/>
                </a:solidFill>
                <a:latin typeface="Calibri"/>
                <a:ea typeface="Calibri"/>
                <a:cs typeface="Calibri"/>
              </a:rPr>
              <a:t>érifiez</a:t>
            </a:r>
            <a:r>
              <a:rPr lang="fr-FR" sz="2400" b="1" noProof="0" dirty="0">
                <a:solidFill>
                  <a:srgbClr val="000000"/>
                </a:solidFill>
                <a:latin typeface="Calibri"/>
                <a:ea typeface="Calibri"/>
                <a:cs typeface="Calibri"/>
              </a:rPr>
              <a:t> dans le dossier </a:t>
            </a:r>
            <a:r>
              <a:rPr lang="fr-FR" sz="2400" b="1" noProof="0" dirty="0" err="1">
                <a:solidFill>
                  <a:srgbClr val="000000"/>
                </a:solidFill>
                <a:latin typeface="Calibri"/>
                <a:ea typeface="Calibri"/>
                <a:cs typeface="Calibri"/>
              </a:rPr>
              <a:t>du·de</a:t>
            </a:r>
            <a:r>
              <a:rPr lang="fr-FR" sz="2400" b="1" noProof="0" dirty="0">
                <a:solidFill>
                  <a:srgbClr val="000000"/>
                </a:solidFill>
                <a:latin typeface="Calibri"/>
                <a:ea typeface="Calibri"/>
                <a:cs typeface="Calibri"/>
              </a:rPr>
              <a:t> la </a:t>
            </a:r>
            <a:r>
              <a:rPr lang="fr-FR" sz="2400" b="1" noProof="0" dirty="0" err="1">
                <a:solidFill>
                  <a:srgbClr val="000000"/>
                </a:solidFill>
                <a:latin typeface="Calibri"/>
                <a:ea typeface="Calibri"/>
                <a:cs typeface="Calibri"/>
              </a:rPr>
              <a:t>résident·e</a:t>
            </a:r>
            <a:r>
              <a:rPr lang="fr-FR" sz="2400" b="1" noProof="0" dirty="0">
                <a:solidFill>
                  <a:srgbClr val="000000"/>
                </a:solidFill>
                <a:latin typeface="Calibri"/>
                <a:ea typeface="Calibri"/>
                <a:cs typeface="Calibri"/>
              </a:rPr>
              <a:t> si la réalisation d’une revue de la médication est documentée</a:t>
            </a:r>
            <a:r>
              <a:rPr lang="fr-CH" sz="2400" b="1" noProof="0" dirty="0">
                <a:solidFill>
                  <a:srgbClr val="000000"/>
                </a:solidFill>
                <a:latin typeface="Calibri"/>
                <a:ea typeface="Calibri"/>
                <a:cs typeface="Calibri"/>
              </a:rPr>
              <a:t>. </a:t>
            </a:r>
          </a:p>
          <a:p>
            <a:pPr lvl="4">
              <a:lnSpc>
                <a:spcPct val="110000"/>
              </a:lnSpc>
              <a:spcBef>
                <a:spcPts val="1200"/>
              </a:spcBef>
              <a:buFont typeface="Symbol" pitchFamily="2" charset="2"/>
              <a:buChar char="-"/>
              <a:defRPr/>
            </a:pPr>
            <a:r>
              <a:rPr lang="fr-CH" sz="2400" noProof="0" dirty="0">
                <a:latin typeface="Calibri"/>
                <a:ea typeface="Calibri"/>
                <a:cs typeface="Calibri"/>
              </a:rPr>
              <a:t> Tenez compte des 12 derniers mois.</a:t>
            </a:r>
          </a:p>
          <a:p>
            <a:pPr marL="457200" indent="-457200">
              <a:lnSpc>
                <a:spcPct val="110000"/>
              </a:lnSpc>
              <a:spcBef>
                <a:spcPts val="1200"/>
              </a:spcBef>
              <a:buAutoNum type="arabicPeriod"/>
              <a:defRPr/>
            </a:pPr>
            <a:r>
              <a:rPr lang="fr-CH" sz="2400" b="1" noProof="0" dirty="0">
                <a:solidFill>
                  <a:srgbClr val="000000"/>
                </a:solidFill>
                <a:latin typeface="Calibri"/>
                <a:ea typeface="Calibri"/>
                <a:cs typeface="Calibri"/>
              </a:rPr>
              <a:t>Vérifiez si les critères minimaux d'une revue de médication ont été atteints :</a:t>
            </a:r>
            <a:endParaRPr lang="fr-CH" sz="2400" b="1" noProof="0" dirty="0"/>
          </a:p>
          <a:p>
            <a:pPr marL="738900" lvl="2" indent="-342900">
              <a:lnSpc>
                <a:spcPct val="110000"/>
              </a:lnSpc>
              <a:spcBef>
                <a:spcPts val="1200"/>
              </a:spcBef>
              <a:buFont typeface="Symbol" pitchFamily="2" charset="2"/>
              <a:buChar char="-"/>
              <a:defRPr/>
            </a:pPr>
            <a:r>
              <a:rPr lang="fr-CH" sz="2400" noProof="0" dirty="0">
                <a:solidFill>
                  <a:srgbClr val="000000"/>
                </a:solidFill>
                <a:latin typeface="Calibri"/>
                <a:ea typeface="Calibri"/>
                <a:cs typeface="Calibri"/>
              </a:rPr>
              <a:t>Comptez le nombre de </a:t>
            </a:r>
            <a:r>
              <a:rPr lang="fr-CH" sz="2400" noProof="0" dirty="0" err="1">
                <a:solidFill>
                  <a:srgbClr val="000000"/>
                </a:solidFill>
                <a:latin typeface="Calibri"/>
                <a:ea typeface="Calibri"/>
                <a:cs typeface="Calibri"/>
              </a:rPr>
              <a:t>résident</a:t>
            </a:r>
            <a:r>
              <a:rPr lang="fr-CH" sz="2400" noProof="0" dirty="0" err="1">
                <a:solidFill>
                  <a:srgbClr val="000000"/>
                </a:solidFill>
                <a:latin typeface="Calibri" panose="020F0502020204030204" pitchFamily="34" charset="0"/>
                <a:ea typeface="Calibri" panose="020F0502020204030204" pitchFamily="34" charset="0"/>
                <a:cs typeface="Calibri" panose="020F0502020204030204" pitchFamily="34" charset="0"/>
              </a:rPr>
              <a:t>·e·</a:t>
            </a:r>
            <a:r>
              <a:rPr lang="fr-CH" sz="2400" noProof="0" dirty="0" err="1">
                <a:solidFill>
                  <a:srgbClr val="000000"/>
                </a:solidFill>
                <a:latin typeface="Calibri"/>
                <a:ea typeface="Calibri"/>
                <a:cs typeface="Calibri"/>
              </a:rPr>
              <a:t>s</a:t>
            </a:r>
            <a:r>
              <a:rPr lang="fr-CH" sz="2400" noProof="0" dirty="0">
                <a:solidFill>
                  <a:srgbClr val="000000"/>
                </a:solidFill>
                <a:latin typeface="Calibri"/>
                <a:ea typeface="Calibri"/>
                <a:cs typeface="Calibri"/>
              </a:rPr>
              <a:t> pour </a:t>
            </a:r>
            <a:r>
              <a:rPr lang="fr-CH" sz="2400" noProof="0" dirty="0" err="1">
                <a:solidFill>
                  <a:srgbClr val="000000"/>
                </a:solidFill>
                <a:latin typeface="Calibri"/>
                <a:ea typeface="Calibri"/>
                <a:cs typeface="Calibri"/>
              </a:rPr>
              <a:t>lesquel</a:t>
            </a:r>
            <a:r>
              <a:rPr lang="fr-CH" sz="2400" noProof="0" dirty="0" err="1">
                <a:solidFill>
                  <a:srgbClr val="000000"/>
                </a:solidFill>
                <a:latin typeface="Calibri" panose="020F0502020204030204" pitchFamily="34" charset="0"/>
                <a:ea typeface="Calibri" panose="020F0502020204030204" pitchFamily="34" charset="0"/>
                <a:cs typeface="Calibri" panose="020F0502020204030204" pitchFamily="34" charset="0"/>
              </a:rPr>
              <a:t>·le·</a:t>
            </a:r>
            <a:r>
              <a:rPr lang="fr-CH" sz="2400" noProof="0" dirty="0" err="1">
                <a:solidFill>
                  <a:srgbClr val="000000"/>
                </a:solidFill>
                <a:latin typeface="Calibri"/>
                <a:ea typeface="Calibri"/>
                <a:cs typeface="Calibri"/>
              </a:rPr>
              <a:t>s</a:t>
            </a:r>
            <a:r>
              <a:rPr lang="fr-CH" sz="2400" noProof="0" dirty="0">
                <a:solidFill>
                  <a:srgbClr val="000000"/>
                </a:solidFill>
                <a:latin typeface="Calibri"/>
                <a:ea typeface="Calibri"/>
                <a:cs typeface="Calibri"/>
              </a:rPr>
              <a:t> une revue de la médication interprofessionnelle a été effectuée conformément aux critères minimaux</a:t>
            </a:r>
            <a:endParaRPr lang="fr-CH" sz="2400" noProof="0" dirty="0"/>
          </a:p>
          <a:p>
            <a:pPr marL="738900" lvl="2" indent="-342900">
              <a:lnSpc>
                <a:spcPct val="110000"/>
              </a:lnSpc>
              <a:spcBef>
                <a:spcPts val="1200"/>
              </a:spcBef>
              <a:buFont typeface="Symbol" pitchFamily="2" charset="2"/>
              <a:buChar char="-"/>
              <a:defRPr/>
            </a:pPr>
            <a:r>
              <a:rPr lang="fr-CH" sz="2400" noProof="0" dirty="0">
                <a:solidFill>
                  <a:srgbClr val="000000"/>
                </a:solidFill>
                <a:latin typeface="Calibri"/>
                <a:ea typeface="Calibri"/>
                <a:cs typeface="Calibri"/>
              </a:rPr>
              <a:t>L’étape 7 (e</a:t>
            </a:r>
            <a:r>
              <a:rPr lang="fr-FR" sz="2400" noProof="0" dirty="0" err="1">
                <a:solidFill>
                  <a:srgbClr val="000000"/>
                </a:solidFill>
                <a:latin typeface="Calibri"/>
                <a:ea typeface="Calibri"/>
                <a:cs typeface="Calibri"/>
              </a:rPr>
              <a:t>ffectuer</a:t>
            </a:r>
            <a:r>
              <a:rPr lang="fr-FR" sz="2400" noProof="0" dirty="0">
                <a:solidFill>
                  <a:srgbClr val="000000"/>
                </a:solidFill>
                <a:latin typeface="Calibri"/>
                <a:ea typeface="Calibri"/>
                <a:cs typeface="Calibri"/>
              </a:rPr>
              <a:t> un suivi) est un élément essentiel de la revue de la médication, mais elle n’est pas définie comme un critère minimum car elle peut s’étendre sur plusieurs semaines après la réalisation de la revue de la médication</a:t>
            </a:r>
            <a:endParaRPr lang="fr-CH" sz="2400" noProof="0" dirty="0">
              <a:latin typeface="Calibri"/>
              <a:ea typeface="Calibri"/>
              <a:cs typeface="Calibri"/>
            </a:endParaRPr>
          </a:p>
        </p:txBody>
      </p:sp>
      <p:sp>
        <p:nvSpPr>
          <p:cNvPr id="4" name="Oval 3"/>
          <p:cNvSpPr>
            <a:spLocks noChangeAspect="1"/>
          </p:cNvSpPr>
          <p:nvPr/>
        </p:nvSpPr>
        <p:spPr bwMode="auto">
          <a:xfrm>
            <a:off x="10553551" y="162333"/>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6" name="Picture 5" descr="A white eye and pills in a circle with a magnifying glass&#10;&#10;AI-generated content may be incorrect."/>
          <p:cNvPicPr>
            <a:picLocks noChangeAspect="1"/>
          </p:cNvPicPr>
          <p:nvPr/>
        </p:nvPicPr>
        <p:blipFill>
          <a:blip r:embed="rId3"/>
          <a:stretch/>
        </p:blipFill>
        <p:spPr bwMode="auto">
          <a:xfrm>
            <a:off x="10697259" y="315716"/>
            <a:ext cx="1152584" cy="1155759"/>
          </a:xfrm>
          <a:prstGeom prst="rect">
            <a:avLst/>
          </a:prstGeom>
        </p:spPr>
      </p:pic>
      <p:sp>
        <p:nvSpPr>
          <p:cNvPr id="5" name="Textfeld 4">
            <a:extLst>
              <a:ext uri="{FF2B5EF4-FFF2-40B4-BE49-F238E27FC236}">
                <a16:creationId xmlns:a16="http://schemas.microsoft.com/office/drawing/2014/main" id="{F9840730-BF0C-20F2-A18B-2FF2BDB283F5}"/>
              </a:ext>
            </a:extLst>
          </p:cNvPr>
          <p:cNvSpPr txBox="1"/>
          <p:nvPr/>
        </p:nvSpPr>
        <p:spPr bwMode="auto">
          <a:xfrm>
            <a:off x="7489801" y="6314333"/>
            <a:ext cx="4292624" cy="246221"/>
          </a:xfrm>
          <a:prstGeom prst="rect">
            <a:avLst/>
          </a:prstGeom>
          <a:noFill/>
        </p:spPr>
        <p:txBody>
          <a:bodyPr wrap="square">
            <a:spAutoFit/>
          </a:bodyPr>
          <a:lstStyle/>
          <a:p>
            <a:pPr algn="r">
              <a:defRPr/>
            </a:pPr>
            <a:r>
              <a:rPr lang="de-CH" sz="1000" dirty="0"/>
              <a:t>(ARTISET, CURAVIVA, </a:t>
            </a:r>
            <a:r>
              <a:rPr lang="de-CH" sz="1000" dirty="0" err="1"/>
              <a:t>senesuisse</a:t>
            </a:r>
            <a:r>
              <a:rPr lang="de-CH" sz="1000" dirty="0"/>
              <a:t>, 2025)</a:t>
            </a:r>
            <a:endParaRPr dirty="0"/>
          </a:p>
        </p:txBody>
      </p:sp>
      <p:sp>
        <p:nvSpPr>
          <p:cNvPr id="7" name="Fußzeilenplatzhalter 1">
            <a:extLst>
              <a:ext uri="{FF2B5EF4-FFF2-40B4-BE49-F238E27FC236}">
                <a16:creationId xmlns:a16="http://schemas.microsoft.com/office/drawing/2014/main" id="{F1D194A7-BF7E-571F-7EBC-E5719D950FA8}"/>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429903" y="315716"/>
            <a:ext cx="11296535" cy="1233684"/>
          </a:xfrm>
        </p:spPr>
        <p:txBody>
          <a:bodyPr/>
          <a:lstStyle/>
          <a:p>
            <a:pPr>
              <a:defRPr/>
            </a:pPr>
            <a:r>
              <a:rPr lang="fr-FR" sz="4500" noProof="0" dirty="0" err="1"/>
              <a:t>Quel·le·s</a:t>
            </a:r>
            <a:r>
              <a:rPr lang="fr-FR" sz="4500" noProof="0" dirty="0"/>
              <a:t> </a:t>
            </a:r>
            <a:r>
              <a:rPr lang="fr-FR" sz="4500" noProof="0" dirty="0" err="1"/>
              <a:t>résident·e·s</a:t>
            </a:r>
            <a:r>
              <a:rPr lang="fr-FR" sz="4500" noProof="0" dirty="0"/>
              <a:t> ne sont pas</a:t>
            </a:r>
            <a:br>
              <a:rPr lang="fr-FR" sz="4500" noProof="0" dirty="0"/>
            </a:br>
            <a:r>
              <a:rPr lang="fr-FR" sz="4500" noProof="0" dirty="0" err="1"/>
              <a:t>compté</a:t>
            </a:r>
            <a:r>
              <a:rPr lang="fr-FR" sz="4500" noProof="0" dirty="0" err="1">
                <a:latin typeface="Calibri" panose="020F0502020204030204" pitchFamily="34" charset="0"/>
                <a:ea typeface="Calibri" panose="020F0502020204030204" pitchFamily="34" charset="0"/>
                <a:cs typeface="Calibri" panose="020F0502020204030204" pitchFamily="34" charset="0"/>
              </a:rPr>
              <a:t>·e·</a:t>
            </a:r>
            <a:r>
              <a:rPr lang="fr-FR" sz="4500" noProof="0" dirty="0" err="1"/>
              <a:t>s</a:t>
            </a:r>
            <a:r>
              <a:rPr lang="fr-FR" sz="4500" noProof="0" dirty="0"/>
              <a:t> dans le calcul de l'IQM ?</a:t>
            </a:r>
          </a:p>
        </p:txBody>
      </p:sp>
      <p:sp>
        <p:nvSpPr>
          <p:cNvPr id="3" name="Content Placeholder 2"/>
          <p:cNvSpPr txBox="1"/>
          <p:nvPr/>
        </p:nvSpPr>
        <p:spPr bwMode="auto">
          <a:xfrm>
            <a:off x="696000" y="2021565"/>
            <a:ext cx="10800000" cy="4292768"/>
          </a:xfrm>
          <a:prstGeom prst="rect">
            <a:avLst/>
          </a:prstGeom>
        </p:spPr>
        <p:txBody>
          <a:bodyPr>
            <a:noAutofit/>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10000"/>
              </a:lnSpc>
              <a:defRPr/>
            </a:pPr>
            <a:r>
              <a:rPr lang="fr-CH" sz="2800" noProof="0" dirty="0">
                <a:solidFill>
                  <a:srgbClr val="000000"/>
                </a:solidFill>
                <a:latin typeface="Calibri"/>
                <a:ea typeface="Calibri"/>
                <a:cs typeface="Calibri"/>
              </a:rPr>
              <a:t>Les </a:t>
            </a:r>
            <a:r>
              <a:rPr lang="fr-CH" sz="2800" noProof="0" dirty="0" err="1">
                <a:solidFill>
                  <a:srgbClr val="000000"/>
                </a:solidFill>
                <a:latin typeface="Calibri"/>
                <a:ea typeface="Calibri"/>
                <a:cs typeface="Calibri"/>
              </a:rPr>
              <a:t>résident</a:t>
            </a:r>
            <a:r>
              <a:rPr lang="fr-CH" sz="2800" noProof="0" dirty="0" err="1">
                <a:solidFill>
                  <a:srgbClr val="000000"/>
                </a:solidFill>
                <a:latin typeface="Calibri" panose="020F0502020204030204" pitchFamily="34" charset="0"/>
                <a:ea typeface="Calibri" panose="020F0502020204030204" pitchFamily="34" charset="0"/>
                <a:cs typeface="Calibri" panose="020F0502020204030204" pitchFamily="34" charset="0"/>
              </a:rPr>
              <a:t>·e·</a:t>
            </a:r>
            <a:r>
              <a:rPr lang="fr-CH" sz="2800" noProof="0" dirty="0" err="1">
                <a:solidFill>
                  <a:srgbClr val="000000"/>
                </a:solidFill>
                <a:latin typeface="Calibri"/>
                <a:ea typeface="Calibri"/>
                <a:cs typeface="Calibri"/>
              </a:rPr>
              <a:t>s</a:t>
            </a:r>
            <a:r>
              <a:rPr lang="fr-CH" sz="2800" noProof="0" dirty="0">
                <a:solidFill>
                  <a:srgbClr val="000000"/>
                </a:solidFill>
                <a:latin typeface="Calibri"/>
                <a:ea typeface="Calibri"/>
                <a:cs typeface="Calibri"/>
              </a:rPr>
              <a:t> </a:t>
            </a:r>
            <a:r>
              <a:rPr lang="fr-CH" sz="2800" noProof="0" dirty="0" err="1">
                <a:solidFill>
                  <a:srgbClr val="000000"/>
                </a:solidFill>
                <a:latin typeface="Calibri"/>
                <a:ea typeface="Calibri"/>
                <a:cs typeface="Calibri"/>
              </a:rPr>
              <a:t>suivant</a:t>
            </a:r>
            <a:r>
              <a:rPr lang="fr-CH" sz="2800" noProof="0" dirty="0" err="1">
                <a:solidFill>
                  <a:srgbClr val="000000"/>
                </a:solidFill>
                <a:latin typeface="Calibri" panose="020F0502020204030204" pitchFamily="34" charset="0"/>
                <a:ea typeface="Calibri" panose="020F0502020204030204" pitchFamily="34" charset="0"/>
                <a:cs typeface="Calibri" panose="020F0502020204030204" pitchFamily="34" charset="0"/>
              </a:rPr>
              <a:t>·e·</a:t>
            </a:r>
            <a:r>
              <a:rPr lang="fr-CH" sz="2800" noProof="0" dirty="0" err="1">
                <a:solidFill>
                  <a:srgbClr val="000000"/>
                </a:solidFill>
                <a:latin typeface="Calibri"/>
                <a:ea typeface="Calibri"/>
                <a:cs typeface="Calibri"/>
              </a:rPr>
              <a:t>s</a:t>
            </a:r>
            <a:r>
              <a:rPr lang="fr-CH" sz="2800" noProof="0" dirty="0">
                <a:solidFill>
                  <a:srgbClr val="000000"/>
                </a:solidFill>
                <a:latin typeface="Calibri"/>
                <a:ea typeface="Calibri"/>
                <a:cs typeface="Calibri"/>
              </a:rPr>
              <a:t> sont </a:t>
            </a:r>
            <a:r>
              <a:rPr lang="fr-CH" sz="2800" noProof="0" dirty="0" err="1">
                <a:solidFill>
                  <a:srgbClr val="000000"/>
                </a:solidFill>
                <a:latin typeface="Calibri"/>
                <a:ea typeface="Calibri"/>
                <a:cs typeface="Calibri"/>
              </a:rPr>
              <a:t>exclu</a:t>
            </a:r>
            <a:r>
              <a:rPr lang="fr-CH" sz="2800" noProof="0" dirty="0" err="1">
                <a:solidFill>
                  <a:srgbClr val="000000"/>
                </a:solidFill>
                <a:latin typeface="Calibri" panose="020F0502020204030204" pitchFamily="34" charset="0"/>
                <a:ea typeface="Calibri" panose="020F0502020204030204" pitchFamily="34" charset="0"/>
                <a:cs typeface="Calibri" panose="020F0502020204030204" pitchFamily="34" charset="0"/>
              </a:rPr>
              <a:t>·e·</a:t>
            </a:r>
            <a:r>
              <a:rPr lang="fr-CH" sz="2800" noProof="0" dirty="0" err="1">
                <a:solidFill>
                  <a:srgbClr val="000000"/>
                </a:solidFill>
                <a:latin typeface="Calibri"/>
                <a:ea typeface="Calibri"/>
                <a:cs typeface="Calibri"/>
              </a:rPr>
              <a:t>s</a:t>
            </a:r>
            <a:r>
              <a:rPr lang="fr-CH" sz="2800" noProof="0" dirty="0">
                <a:solidFill>
                  <a:srgbClr val="000000"/>
                </a:solidFill>
                <a:latin typeface="Calibri"/>
                <a:ea typeface="Calibri"/>
                <a:cs typeface="Calibri"/>
              </a:rPr>
              <a:t> du calcul de l'IQM :</a:t>
            </a:r>
          </a:p>
          <a:p>
            <a:pPr>
              <a:lnSpc>
                <a:spcPct val="110000"/>
              </a:lnSpc>
              <a:defRPr/>
            </a:pPr>
            <a:endParaRPr lang="fr-CH" sz="2800" noProof="0" dirty="0">
              <a:latin typeface="Calibri"/>
              <a:ea typeface="Calibri"/>
              <a:cs typeface="Calibri"/>
            </a:endParaRPr>
          </a:p>
          <a:p>
            <a:pPr marL="457200" indent="-457200">
              <a:lnSpc>
                <a:spcPct val="110000"/>
              </a:lnSpc>
              <a:buFont typeface="Symbol"/>
              <a:buChar char="-"/>
              <a:defRPr/>
            </a:pPr>
            <a:r>
              <a:rPr lang="fr-FR" sz="2800" noProof="0" dirty="0">
                <a:solidFill>
                  <a:srgbClr val="000000"/>
                </a:solidFill>
                <a:latin typeface="Calibri"/>
                <a:ea typeface="Calibri"/>
                <a:cs typeface="Calibri"/>
              </a:rPr>
              <a:t>Les </a:t>
            </a:r>
            <a:r>
              <a:rPr lang="fr-FR" sz="2800" noProof="0" dirty="0" err="1">
                <a:solidFill>
                  <a:srgbClr val="000000"/>
                </a:solidFill>
                <a:latin typeface="Calibri"/>
                <a:ea typeface="Calibri"/>
                <a:cs typeface="Calibri"/>
              </a:rPr>
              <a:t>résident·e·s</a:t>
            </a:r>
            <a:r>
              <a:rPr lang="fr-FR" sz="2800" noProof="0" dirty="0">
                <a:solidFill>
                  <a:srgbClr val="000000"/>
                </a:solidFill>
                <a:latin typeface="Calibri"/>
                <a:ea typeface="Calibri"/>
                <a:cs typeface="Calibri"/>
              </a:rPr>
              <a:t> qui ne prennent pas de médicaments</a:t>
            </a:r>
          </a:p>
          <a:p>
            <a:pPr marL="457200" indent="-457200">
              <a:lnSpc>
                <a:spcPct val="110000"/>
              </a:lnSpc>
              <a:buFont typeface="Symbol"/>
              <a:buChar char="-"/>
              <a:defRPr/>
            </a:pPr>
            <a:r>
              <a:rPr lang="fr-FR" sz="2800" noProof="0" dirty="0">
                <a:solidFill>
                  <a:srgbClr val="000000"/>
                </a:solidFill>
                <a:latin typeface="Calibri"/>
                <a:ea typeface="Calibri"/>
                <a:cs typeface="Calibri"/>
              </a:rPr>
              <a:t>Les </a:t>
            </a:r>
            <a:r>
              <a:rPr lang="fr-FR" sz="2800" noProof="0" dirty="0" err="1">
                <a:solidFill>
                  <a:srgbClr val="000000"/>
                </a:solidFill>
                <a:latin typeface="Calibri"/>
                <a:ea typeface="Calibri"/>
                <a:cs typeface="Calibri"/>
              </a:rPr>
              <a:t>résident·e·s</a:t>
            </a:r>
            <a:r>
              <a:rPr lang="fr-FR" sz="2800" noProof="0" dirty="0">
                <a:solidFill>
                  <a:srgbClr val="000000"/>
                </a:solidFill>
                <a:latin typeface="Calibri"/>
                <a:ea typeface="Calibri"/>
                <a:cs typeface="Calibri"/>
              </a:rPr>
              <a:t> pour </a:t>
            </a:r>
            <a:r>
              <a:rPr lang="fr-FR" sz="2800" noProof="0" dirty="0" err="1">
                <a:solidFill>
                  <a:srgbClr val="000000"/>
                </a:solidFill>
                <a:latin typeface="Calibri"/>
                <a:ea typeface="Calibri"/>
                <a:cs typeface="Calibri"/>
              </a:rPr>
              <a:t>lesquel·le·s</a:t>
            </a:r>
            <a:r>
              <a:rPr lang="fr-FR" sz="2800" noProof="0" dirty="0">
                <a:solidFill>
                  <a:srgbClr val="000000"/>
                </a:solidFill>
                <a:latin typeface="Calibri"/>
                <a:ea typeface="Calibri"/>
                <a:cs typeface="Calibri"/>
              </a:rPr>
              <a:t> uniquement l’évaluation d’admission a été réalisée</a:t>
            </a:r>
          </a:p>
          <a:p>
            <a:pPr>
              <a:lnSpc>
                <a:spcPct val="110000"/>
              </a:lnSpc>
              <a:defRPr/>
            </a:pPr>
            <a:endParaRPr lang="fr-FR" sz="2800" dirty="0">
              <a:solidFill>
                <a:srgbClr val="000000"/>
              </a:solidFill>
              <a:latin typeface="Calibri"/>
              <a:ea typeface="Calibri"/>
              <a:cs typeface="Calibri"/>
            </a:endParaRPr>
          </a:p>
          <a:p>
            <a:pPr>
              <a:lnSpc>
                <a:spcPct val="110000"/>
              </a:lnSpc>
              <a:defRPr/>
            </a:pPr>
            <a:r>
              <a:rPr lang="fr-FR" sz="2800" dirty="0">
                <a:solidFill>
                  <a:srgbClr val="000000"/>
                </a:solidFill>
                <a:latin typeface="Calibri"/>
                <a:ea typeface="Calibri"/>
                <a:cs typeface="Calibri"/>
              </a:rPr>
              <a:t>Justification : L’évaluation d'admission est effectuée dans les 14 jours suivant l'entrée en EMS, donc une </a:t>
            </a:r>
            <a:r>
              <a:rPr lang="fr-FR" sz="2800" noProof="0" dirty="0">
                <a:solidFill>
                  <a:srgbClr val="000000"/>
                </a:solidFill>
                <a:latin typeface="Calibri"/>
                <a:ea typeface="Calibri"/>
                <a:cs typeface="Calibri"/>
              </a:rPr>
              <a:t>revue de la médication d'admission n’est pas toujours réalisée durant cette période</a:t>
            </a:r>
            <a:endParaRPr lang="fr-CH" sz="2800" noProof="0" dirty="0">
              <a:latin typeface="Calibri"/>
              <a:ea typeface="Calibri"/>
              <a:cs typeface="Calibri"/>
            </a:endParaRPr>
          </a:p>
        </p:txBody>
      </p:sp>
      <p:sp>
        <p:nvSpPr>
          <p:cNvPr id="4" name="Oval 3"/>
          <p:cNvSpPr>
            <a:spLocks noChangeAspect="1"/>
          </p:cNvSpPr>
          <p:nvPr/>
        </p:nvSpPr>
        <p:spPr bwMode="auto">
          <a:xfrm>
            <a:off x="10553551" y="162333"/>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6" name="Picture 5" descr="A white eye and pills in a circle with a magnifying glass&#10;&#10;AI-generated content may be incorrect."/>
          <p:cNvPicPr>
            <a:picLocks noChangeAspect="1"/>
          </p:cNvPicPr>
          <p:nvPr/>
        </p:nvPicPr>
        <p:blipFill>
          <a:blip r:embed="rId3"/>
          <a:stretch/>
        </p:blipFill>
        <p:spPr bwMode="auto">
          <a:xfrm>
            <a:off x="10697259" y="315716"/>
            <a:ext cx="1152584" cy="1155759"/>
          </a:xfrm>
          <a:prstGeom prst="rect">
            <a:avLst/>
          </a:prstGeom>
        </p:spPr>
      </p:pic>
      <p:sp>
        <p:nvSpPr>
          <p:cNvPr id="5" name="Textfeld 4">
            <a:extLst>
              <a:ext uri="{FF2B5EF4-FFF2-40B4-BE49-F238E27FC236}">
                <a16:creationId xmlns:a16="http://schemas.microsoft.com/office/drawing/2014/main" id="{B137C55D-2B26-2C3E-3EB3-A236B461859B}"/>
              </a:ext>
            </a:extLst>
          </p:cNvPr>
          <p:cNvSpPr txBox="1"/>
          <p:nvPr/>
        </p:nvSpPr>
        <p:spPr bwMode="auto">
          <a:xfrm>
            <a:off x="7489801" y="6314333"/>
            <a:ext cx="4292624" cy="246221"/>
          </a:xfrm>
          <a:prstGeom prst="rect">
            <a:avLst/>
          </a:prstGeom>
          <a:noFill/>
        </p:spPr>
        <p:txBody>
          <a:bodyPr wrap="square">
            <a:spAutoFit/>
          </a:bodyPr>
          <a:lstStyle/>
          <a:p>
            <a:pPr algn="r">
              <a:defRPr/>
            </a:pPr>
            <a:r>
              <a:rPr lang="de-CH" sz="1000" dirty="0"/>
              <a:t>(ARTISET, CURAVIVA, </a:t>
            </a:r>
            <a:r>
              <a:rPr lang="de-CH" sz="1000" dirty="0" err="1"/>
              <a:t>senesuisse</a:t>
            </a:r>
            <a:r>
              <a:rPr lang="de-CH" sz="1000" dirty="0"/>
              <a:t>, 2025)</a:t>
            </a:r>
            <a:endParaRPr dirty="0"/>
          </a:p>
        </p:txBody>
      </p:sp>
      <p:sp>
        <p:nvSpPr>
          <p:cNvPr id="7" name="Fußzeilenplatzhalter 1">
            <a:extLst>
              <a:ext uri="{FF2B5EF4-FFF2-40B4-BE49-F238E27FC236}">
                <a16:creationId xmlns:a16="http://schemas.microsoft.com/office/drawing/2014/main" id="{A899E76F-EF5E-547C-B367-EFD55BFA1F07}"/>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491319" y="315716"/>
            <a:ext cx="10062231" cy="1341634"/>
          </a:xfrm>
        </p:spPr>
        <p:txBody>
          <a:bodyPr/>
          <a:lstStyle/>
          <a:p>
            <a:pPr>
              <a:defRPr/>
            </a:pPr>
            <a:r>
              <a:rPr lang="fr-CH" sz="4500" dirty="0"/>
              <a:t>L’a</a:t>
            </a:r>
            <a:r>
              <a:rPr lang="fr-CH" sz="4500" noProof="0" dirty="0"/>
              <a:t>justement au risque</a:t>
            </a:r>
            <a:endParaRPr lang="fr-CH" noProof="0" dirty="0"/>
          </a:p>
        </p:txBody>
      </p:sp>
      <p:sp>
        <p:nvSpPr>
          <p:cNvPr id="4" name="Oval 3"/>
          <p:cNvSpPr>
            <a:spLocks noChangeAspect="1"/>
          </p:cNvSpPr>
          <p:nvPr/>
        </p:nvSpPr>
        <p:spPr bwMode="auto">
          <a:xfrm>
            <a:off x="10553551" y="162333"/>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5" name="Picture 4" descr="A white eye and pills in a circle with a magnifying glass&#10;&#10;AI-generated content may be incorrect."/>
          <p:cNvPicPr>
            <a:picLocks noChangeAspect="1"/>
          </p:cNvPicPr>
          <p:nvPr/>
        </p:nvPicPr>
        <p:blipFill>
          <a:blip r:embed="rId3"/>
          <a:stretch/>
        </p:blipFill>
        <p:spPr bwMode="auto">
          <a:xfrm>
            <a:off x="10697259" y="315716"/>
            <a:ext cx="1152584" cy="1155759"/>
          </a:xfrm>
          <a:prstGeom prst="rect">
            <a:avLst/>
          </a:prstGeom>
        </p:spPr>
      </p:pic>
      <p:sp>
        <p:nvSpPr>
          <p:cNvPr id="6" name="Content Placeholder 2"/>
          <p:cNvSpPr txBox="1"/>
          <p:nvPr/>
        </p:nvSpPr>
        <p:spPr bwMode="auto">
          <a:xfrm>
            <a:off x="696000" y="2006799"/>
            <a:ext cx="10800000" cy="3767395"/>
          </a:xfrm>
          <a:prstGeom prst="rect">
            <a:avLst/>
          </a:prstGeom>
        </p:spPr>
        <p:txBody>
          <a:bodyPr>
            <a:normAutofit/>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10000"/>
              </a:lnSpc>
              <a:defRPr/>
            </a:pPr>
            <a:r>
              <a:rPr lang="fr-FR" sz="2800" noProof="0" dirty="0">
                <a:latin typeface="Calibri"/>
                <a:ea typeface="Calibri"/>
                <a:cs typeface="Calibri"/>
              </a:rPr>
              <a:t>Cet IQM n'est actuellement pas ajusté en fonction des risques.</a:t>
            </a:r>
          </a:p>
          <a:p>
            <a:pPr>
              <a:lnSpc>
                <a:spcPct val="110000"/>
              </a:lnSpc>
              <a:defRPr/>
            </a:pPr>
            <a:r>
              <a:rPr lang="fr-FR" sz="2800" noProof="0" dirty="0">
                <a:latin typeface="Calibri"/>
                <a:ea typeface="Calibri"/>
                <a:cs typeface="Calibri"/>
              </a:rPr>
              <a:t>Le cas échéant</a:t>
            </a:r>
            <a:r>
              <a:rPr lang="fr-CH" sz="2800" noProof="0" dirty="0">
                <a:latin typeface="Calibri"/>
                <a:ea typeface="Calibri"/>
                <a:cs typeface="Calibri"/>
              </a:rPr>
              <a:t>, il ne serait pas non plus ajusté en fonction des risques :</a:t>
            </a:r>
          </a:p>
          <a:p>
            <a:pPr>
              <a:lnSpc>
                <a:spcPct val="110000"/>
              </a:lnSpc>
              <a:defRPr/>
            </a:pPr>
            <a:endParaRPr lang="fr-CH" sz="2800" noProof="0" dirty="0">
              <a:latin typeface="Calibri"/>
              <a:ea typeface="Calibri"/>
              <a:cs typeface="Calibri"/>
            </a:endParaRPr>
          </a:p>
          <a:p>
            <a:pPr marL="457200" indent="-457200">
              <a:lnSpc>
                <a:spcPct val="110000"/>
              </a:lnSpc>
              <a:buFont typeface="Symbol" panose="05050102010706020507" pitchFamily="18" charset="2"/>
              <a:buChar char="-"/>
              <a:defRPr/>
            </a:pPr>
            <a:r>
              <a:rPr lang="fr-CH" sz="2800" dirty="0">
                <a:solidFill>
                  <a:srgbClr val="000000"/>
                </a:solidFill>
                <a:latin typeface="Calibri"/>
                <a:ea typeface="Calibri"/>
                <a:cs typeface="Calibri"/>
              </a:rPr>
              <a:t>I</a:t>
            </a:r>
            <a:r>
              <a:rPr lang="fr-CH" sz="2800" noProof="0" dirty="0">
                <a:solidFill>
                  <a:srgbClr val="000000"/>
                </a:solidFill>
                <a:latin typeface="Calibri"/>
                <a:ea typeface="Calibri"/>
                <a:cs typeface="Calibri"/>
              </a:rPr>
              <a:t>l s'agit d'un processus qui devrait être réalisé indépendamment de la condition physique et/ou du fonctionnement cognitif des </a:t>
            </a:r>
            <a:r>
              <a:rPr lang="fr-CH" sz="2800" noProof="0" dirty="0" err="1">
                <a:solidFill>
                  <a:srgbClr val="000000"/>
                </a:solidFill>
                <a:latin typeface="Calibri"/>
                <a:ea typeface="Calibri"/>
                <a:cs typeface="Calibri"/>
              </a:rPr>
              <a:t>résident</a:t>
            </a:r>
            <a:r>
              <a:rPr lang="fr-CH" sz="2800" noProof="0" dirty="0" err="1">
                <a:solidFill>
                  <a:srgbClr val="000000"/>
                </a:solidFill>
                <a:latin typeface="Calibri" panose="020F0502020204030204" pitchFamily="34" charset="0"/>
                <a:ea typeface="Calibri" panose="020F0502020204030204" pitchFamily="34" charset="0"/>
                <a:cs typeface="Calibri" panose="020F0502020204030204" pitchFamily="34" charset="0"/>
              </a:rPr>
              <a:t>·e·</a:t>
            </a:r>
            <a:r>
              <a:rPr lang="fr-CH" sz="2800" noProof="0" dirty="0" err="1">
                <a:solidFill>
                  <a:srgbClr val="000000"/>
                </a:solidFill>
                <a:latin typeface="Calibri"/>
                <a:ea typeface="Calibri"/>
                <a:cs typeface="Calibri"/>
              </a:rPr>
              <a:t>s</a:t>
            </a:r>
            <a:r>
              <a:rPr lang="fr-CH" sz="2800" noProof="0" dirty="0">
                <a:solidFill>
                  <a:srgbClr val="000000"/>
                </a:solidFill>
                <a:latin typeface="Calibri"/>
                <a:ea typeface="Calibri"/>
                <a:cs typeface="Calibri"/>
              </a:rPr>
              <a:t> </a:t>
            </a:r>
            <a:endParaRPr lang="fr-CH" sz="2400" noProof="0" dirty="0"/>
          </a:p>
        </p:txBody>
      </p:sp>
      <p:sp>
        <p:nvSpPr>
          <p:cNvPr id="3" name="Textfeld 2">
            <a:extLst>
              <a:ext uri="{FF2B5EF4-FFF2-40B4-BE49-F238E27FC236}">
                <a16:creationId xmlns:a16="http://schemas.microsoft.com/office/drawing/2014/main" id="{6F794407-C3D2-D748-8598-469E07F77131}"/>
              </a:ext>
            </a:extLst>
          </p:cNvPr>
          <p:cNvSpPr txBox="1"/>
          <p:nvPr/>
        </p:nvSpPr>
        <p:spPr bwMode="auto">
          <a:xfrm>
            <a:off x="7489801" y="6314333"/>
            <a:ext cx="4292624" cy="246221"/>
          </a:xfrm>
          <a:prstGeom prst="rect">
            <a:avLst/>
          </a:prstGeom>
          <a:noFill/>
        </p:spPr>
        <p:txBody>
          <a:bodyPr wrap="square">
            <a:spAutoFit/>
          </a:bodyPr>
          <a:lstStyle/>
          <a:p>
            <a:pPr algn="r">
              <a:defRPr/>
            </a:pPr>
            <a:r>
              <a:rPr lang="de-CH" sz="1000" dirty="0"/>
              <a:t>(ARTISET, CURAVIVA, </a:t>
            </a:r>
            <a:r>
              <a:rPr lang="de-CH" sz="1000" dirty="0" err="1"/>
              <a:t>senesuisse</a:t>
            </a:r>
            <a:r>
              <a:rPr lang="de-CH" sz="1000" dirty="0"/>
              <a:t>, 2025)</a:t>
            </a:r>
            <a:endParaRPr dirty="0"/>
          </a:p>
        </p:txBody>
      </p:sp>
      <p:sp>
        <p:nvSpPr>
          <p:cNvPr id="7" name="Fußzeilenplatzhalter 1">
            <a:extLst>
              <a:ext uri="{FF2B5EF4-FFF2-40B4-BE49-F238E27FC236}">
                <a16:creationId xmlns:a16="http://schemas.microsoft.com/office/drawing/2014/main" id="{B522FEE0-BD85-573B-02FA-60067DE32F55}"/>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2"/>
        </a:solidFill>
        <a:effectLst/>
      </p:bgPr>
    </p:bg>
    <p:spTree>
      <p:nvGrpSpPr>
        <p:cNvPr id="1" name="">
          <a:extLst>
            <a:ext uri="{FF2B5EF4-FFF2-40B4-BE49-F238E27FC236}">
              <a16:creationId xmlns:a16="http://schemas.microsoft.com/office/drawing/2014/main" id="{AC7904FA-9EA1-9D30-6948-56C001AF9148}"/>
            </a:ext>
          </a:extLst>
        </p:cNvPr>
        <p:cNvGrpSpPr/>
        <p:nvPr/>
      </p:nvGrpSpPr>
      <p:grpSpPr bwMode="auto">
        <a:xfrm>
          <a:off x="0" y="0"/>
          <a:ext cx="0" cy="0"/>
          <a:chOff x="0" y="0"/>
          <a:chExt cx="0" cy="0"/>
        </a:xfrm>
      </p:grpSpPr>
      <p:sp>
        <p:nvSpPr>
          <p:cNvPr id="7" name="Untertitel 6">
            <a:extLst>
              <a:ext uri="{FF2B5EF4-FFF2-40B4-BE49-F238E27FC236}">
                <a16:creationId xmlns:a16="http://schemas.microsoft.com/office/drawing/2014/main" id="{6F7CD97A-98DE-05AE-7C69-A7CB816FD10D}"/>
              </a:ext>
            </a:extLst>
          </p:cNvPr>
          <p:cNvSpPr>
            <a:spLocks noGrp="1"/>
          </p:cNvSpPr>
          <p:nvPr>
            <p:ph type="subTitle" idx="4294967295"/>
          </p:nvPr>
        </p:nvSpPr>
        <p:spPr bwMode="auto">
          <a:xfrm>
            <a:off x="4070350" y="371475"/>
            <a:ext cx="8121650" cy="5651500"/>
          </a:xfrm>
          <a:prstGeom prst="rect">
            <a:avLst/>
          </a:prstGeom>
        </p:spPr>
        <p:txBody>
          <a:bodyPr anchor="ctr"/>
          <a:lstStyle/>
          <a:p>
            <a:pPr marL="0" indent="0">
              <a:buNone/>
              <a:defRPr/>
            </a:pPr>
            <a:r>
              <a:rPr lang="fr-CH" sz="8000" b="1" dirty="0">
                <a:solidFill>
                  <a:schemeClr val="bg1"/>
                </a:solidFill>
                <a:latin typeface="Calibri"/>
                <a:cs typeface="Calibri"/>
              </a:rPr>
              <a:t>A</a:t>
            </a:r>
            <a:r>
              <a:rPr lang="fr-CH" sz="8000" b="1" noProof="0" dirty="0" err="1">
                <a:solidFill>
                  <a:schemeClr val="bg1"/>
                </a:solidFill>
                <a:latin typeface="Calibri"/>
                <a:cs typeface="Calibri"/>
              </a:rPr>
              <a:t>vez</a:t>
            </a:r>
            <a:r>
              <a:rPr lang="fr-CH" sz="8000" b="1" noProof="0" dirty="0">
                <a:solidFill>
                  <a:schemeClr val="bg1"/>
                </a:solidFill>
                <a:latin typeface="Calibri"/>
                <a:cs typeface="Calibri"/>
              </a:rPr>
              <a:t>-vous des questions ?</a:t>
            </a:r>
            <a:endParaRPr lang="fr-CH" noProof="0" dirty="0"/>
          </a:p>
        </p:txBody>
      </p:sp>
      <p:sp>
        <p:nvSpPr>
          <p:cNvPr id="10" name="Oval 9">
            <a:extLst>
              <a:ext uri="{FF2B5EF4-FFF2-40B4-BE49-F238E27FC236}">
                <a16:creationId xmlns:a16="http://schemas.microsoft.com/office/drawing/2014/main" id="{E3DE909D-6F0E-13D2-6C6E-6824F174CE9F}"/>
              </a:ext>
            </a:extLst>
          </p:cNvPr>
          <p:cNvSpPr/>
          <p:nvPr/>
        </p:nvSpPr>
        <p:spPr bwMode="auto">
          <a:xfrm>
            <a:off x="409575" y="1816413"/>
            <a:ext cx="2761412" cy="2761412"/>
          </a:xfrm>
          <a:prstGeom prst="ellipse">
            <a:avLst/>
          </a:prstGeom>
          <a:solidFill>
            <a:schemeClr val="bg1"/>
          </a:solidFill>
          <a:ln w="6350">
            <a:noFill/>
          </a:ln>
        </p:spPr>
        <p:style>
          <a:lnRef idx="0">
            <a:srgbClr val="000000"/>
          </a:lnRef>
          <a:fillRef idx="0">
            <a:srgbClr val="000000"/>
          </a:fillRef>
          <a:effectRef idx="0">
            <a:srgbClr val="000000"/>
          </a:effectRef>
          <a:fontRef idx="minor">
            <a:schemeClr val="lt1"/>
          </a:fontRef>
        </p:style>
        <p:txBody>
          <a:bodyPr lIns="108000" tIns="90000" rIns="108000" bIns="90000" rtlCol="0" anchor="ctr" anchorCtr="0"/>
          <a:lstStyle/>
          <a:p>
            <a:pPr algn="l">
              <a:defRPr/>
            </a:pPr>
            <a:endParaRPr lang="fr-CH" sz="1200" noProof="0" dirty="0">
              <a:solidFill>
                <a:schemeClr val="tx1"/>
              </a:solidFill>
              <a:latin typeface="Calibri"/>
            </a:endParaRPr>
          </a:p>
        </p:txBody>
      </p:sp>
      <p:pic>
        <p:nvPicPr>
          <p:cNvPr id="6" name="Grafik 5" descr="Gedankenblase mit einfarbiger Füllung">
            <a:extLst>
              <a:ext uri="{FF2B5EF4-FFF2-40B4-BE49-F238E27FC236}">
                <a16:creationId xmlns:a16="http://schemas.microsoft.com/office/drawing/2014/main" id="{5E44C5C6-C2E4-75AD-9F64-1A06C8E68F32}"/>
              </a:ext>
            </a:extLst>
          </p:cNvPr>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01920" y="2408759"/>
            <a:ext cx="1576721" cy="1576721"/>
          </a:xfrm>
          <a:prstGeom prst="rect">
            <a:avLst/>
          </a:prstGeom>
        </p:spPr>
      </p:pic>
      <p:sp>
        <p:nvSpPr>
          <p:cNvPr id="3" name="Fußzeilenplatzhalter 1">
            <a:extLst>
              <a:ext uri="{FF2B5EF4-FFF2-40B4-BE49-F238E27FC236}">
                <a16:creationId xmlns:a16="http://schemas.microsoft.com/office/drawing/2014/main" id="{0B9C60ED-9D7C-C6E3-D98C-BBBF446B96A4}"/>
              </a:ext>
            </a:extLst>
          </p:cNvPr>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fr-CH" sz="800" noProof="0" smtClean="0">
                <a:solidFill>
                  <a:schemeClr val="bg1"/>
                </a:solidFill>
                <a:ea typeface="Roboto"/>
              </a:rPr>
              <a:t>30</a:t>
            </a:fld>
            <a:endParaRPr lang="fr-CH" sz="800" noProof="0" dirty="0">
              <a:solidFill>
                <a:schemeClr val="bg1"/>
              </a:solidFill>
              <a:ea typeface="Roboto"/>
            </a:endParaRPr>
          </a:p>
        </p:txBody>
      </p:sp>
      <p:sp>
        <p:nvSpPr>
          <p:cNvPr id="4" name="Fußzeilenplatzhalter 1">
            <a:extLst>
              <a:ext uri="{FF2B5EF4-FFF2-40B4-BE49-F238E27FC236}">
                <a16:creationId xmlns:a16="http://schemas.microsoft.com/office/drawing/2014/main" id="{52F7660B-A7B2-CF34-821E-FE5ADB50533F}"/>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solidFill>
                  <a:schemeClr val="bg1"/>
                </a:solidFill>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solidFill>
                  <a:schemeClr val="bg1"/>
                </a:solidFill>
                <a:latin typeface="Calibri" panose="020F0502020204030204" pitchFamily="34" charset="0"/>
                <a:ea typeface="Roboto" panose="02000000000000000000" pitchFamily="2" charset="0"/>
                <a:cs typeface="Calibri" panose="020F0502020204030204" pitchFamily="34" charset="0"/>
              </a:rPr>
              <a:t>senesuisse</a:t>
            </a:r>
            <a:r>
              <a:rPr lang="de-DE" sz="800" dirty="0">
                <a:solidFill>
                  <a:schemeClr val="bg1"/>
                </a:solidFill>
                <a:latin typeface="Calibri" panose="020F0502020204030204" pitchFamily="34" charset="0"/>
                <a:ea typeface="Roboto" panose="02000000000000000000" pitchFamily="2" charset="0"/>
                <a:cs typeface="Calibri" panose="020F0502020204030204" pitchFamily="34" charset="0"/>
              </a:rPr>
              <a:t> et CURAVIVA </a:t>
            </a:r>
            <a:endParaRPr lang="de-CH" sz="800" dirty="0">
              <a:solidFill>
                <a:schemeClr val="bg1"/>
              </a:solidFill>
              <a:latin typeface="Calibri" panose="020F0502020204030204" pitchFamily="34" charset="0"/>
              <a:ea typeface="Roboto" panose="02000000000000000000" pitchFamily="2" charset="0"/>
              <a:cs typeface="Calibri" panose="020F0502020204030204" pitchFamily="34" charset="0"/>
            </a:endParaRPr>
          </a:p>
        </p:txBody>
      </p:sp>
    </p:spTree>
    <p:extLst>
      <p:ext uri="{BB962C8B-B14F-4D97-AF65-F5344CB8AC3E}">
        <p14:creationId xmlns:p14="http://schemas.microsoft.com/office/powerpoint/2010/main" val="36926439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bg>
      <p:bgPr>
        <a:solidFill>
          <a:schemeClr val="accent2"/>
        </a:solidFill>
        <a:effectLst/>
      </p:bgPr>
    </p:bg>
    <p:spTree>
      <p:nvGrpSpPr>
        <p:cNvPr id="1" name=""/>
        <p:cNvGrpSpPr/>
        <p:nvPr/>
      </p:nvGrpSpPr>
      <p:grpSpPr bwMode="auto">
        <a:xfrm>
          <a:off x="0" y="0"/>
          <a:ext cx="0" cy="0"/>
          <a:chOff x="0" y="0"/>
          <a:chExt cx="0" cy="0"/>
        </a:xfrm>
      </p:grpSpPr>
      <p:sp>
        <p:nvSpPr>
          <p:cNvPr id="2" name="Subtitle 1"/>
          <p:cNvSpPr>
            <a:spLocks noGrp="1"/>
          </p:cNvSpPr>
          <p:nvPr>
            <p:ph type="subTitle" idx="1"/>
          </p:nvPr>
        </p:nvSpPr>
        <p:spPr bwMode="auto"/>
        <p:txBody>
          <a:bodyPr/>
          <a:lstStyle/>
          <a:p>
            <a:pPr>
              <a:defRPr/>
            </a:pPr>
            <a:r>
              <a:rPr lang="fr-CH" noProof="0" dirty="0"/>
              <a:t>Exercices</a:t>
            </a:r>
          </a:p>
        </p:txBody>
      </p:sp>
      <p:sp>
        <p:nvSpPr>
          <p:cNvPr id="3" name="Fußzeilenplatzhalter 1">
            <a:extLst>
              <a:ext uri="{FF2B5EF4-FFF2-40B4-BE49-F238E27FC236}">
                <a16:creationId xmlns:a16="http://schemas.microsoft.com/office/drawing/2014/main" id="{E360A7F9-67D2-F338-17F8-61FA0D28D5D8}"/>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2" name="Groupe 1">
            <a:extLst>
              <a:ext uri="{FF2B5EF4-FFF2-40B4-BE49-F238E27FC236}">
                <a16:creationId xmlns:a16="http://schemas.microsoft.com/office/drawing/2014/main" id="{7C586388-CADC-7850-4354-5B65C4829E3E}"/>
              </a:ext>
            </a:extLst>
          </p:cNvPr>
          <p:cNvGrpSpPr/>
          <p:nvPr/>
        </p:nvGrpSpPr>
        <p:grpSpPr>
          <a:xfrm>
            <a:off x="899615" y="1746234"/>
            <a:ext cx="10392771" cy="4694921"/>
            <a:chOff x="880780" y="1746234"/>
            <a:chExt cx="10392771" cy="4694921"/>
          </a:xfrm>
        </p:grpSpPr>
        <p:sp>
          <p:nvSpPr>
            <p:cNvPr id="6" name="Content Placeholder 2"/>
            <p:cNvSpPr txBox="1"/>
            <p:nvPr/>
          </p:nvSpPr>
          <p:spPr bwMode="auto">
            <a:xfrm>
              <a:off x="880780" y="2756596"/>
              <a:ext cx="10392770" cy="3684559"/>
            </a:xfrm>
            <a:prstGeom prst="rect">
              <a:avLst/>
            </a:prstGeom>
            <a:solidFill>
              <a:schemeClr val="bg1"/>
            </a:solidFill>
            <a:ln>
              <a:solidFill>
                <a:schemeClr val="bg1"/>
              </a:solidFill>
            </a:ln>
          </p:spPr>
          <p:txBody>
            <a:bodyPr anchor="ct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457200" indent="-457200">
                <a:lnSpc>
                  <a:spcPct val="150000"/>
                </a:lnSpc>
                <a:spcAft>
                  <a:spcPts val="1200"/>
                </a:spcAft>
                <a:buFont typeface="+mj-lt"/>
                <a:buAutoNum type="arabicPeriod"/>
                <a:defRPr/>
              </a:pPr>
              <a:r>
                <a:rPr lang="fr-CH" sz="2400" noProof="0" dirty="0">
                  <a:latin typeface="Calibri"/>
                  <a:ea typeface="Calibri"/>
                  <a:cs typeface="Calibri"/>
                </a:rPr>
                <a:t>Médecin de famille ou médecin de l’EMS</a:t>
              </a:r>
              <a:endParaRPr lang="fr-CH" sz="2400" noProof="0" dirty="0"/>
            </a:p>
            <a:p>
              <a:pPr marL="457200" indent="-457200">
                <a:lnSpc>
                  <a:spcPct val="150000"/>
                </a:lnSpc>
                <a:spcAft>
                  <a:spcPts val="1200"/>
                </a:spcAft>
                <a:buFont typeface="+mj-lt"/>
                <a:buAutoNum type="arabicPeriod"/>
                <a:defRPr/>
              </a:pPr>
              <a:r>
                <a:rPr lang="fr-CH" sz="2400" noProof="0" dirty="0" err="1">
                  <a:latin typeface="Calibri"/>
                  <a:ea typeface="Calibri"/>
                  <a:cs typeface="Calibri"/>
                </a:rPr>
                <a:t>Infirmier</a:t>
              </a:r>
              <a:r>
                <a:rPr lang="fr-CH" sz="2400" noProof="0" dirty="0" err="1">
                  <a:latin typeface="Calibri" panose="020F0502020204030204" pitchFamily="34" charset="0"/>
                  <a:ea typeface="Calibri" panose="020F0502020204030204" pitchFamily="34" charset="0"/>
                  <a:cs typeface="Calibri" panose="020F0502020204030204" pitchFamily="34" charset="0"/>
                </a:rPr>
                <a:t>·</a:t>
              </a:r>
              <a:r>
                <a:rPr lang="fr-CH" sz="2400" noProof="0" dirty="0" err="1">
                  <a:latin typeface="Calibri"/>
                  <a:ea typeface="Calibri"/>
                  <a:cs typeface="Calibri"/>
                </a:rPr>
                <a:t>ère</a:t>
              </a:r>
              <a:r>
                <a:rPr lang="fr-CH" sz="2400" noProof="0" dirty="0">
                  <a:latin typeface="Calibri"/>
                  <a:ea typeface="Calibri"/>
                  <a:cs typeface="Calibri"/>
                </a:rPr>
                <a:t> de l’EMS</a:t>
              </a:r>
              <a:endParaRPr lang="fr-CH" sz="2400" noProof="0" dirty="0"/>
            </a:p>
            <a:p>
              <a:pPr marL="457200" indent="-457200">
                <a:lnSpc>
                  <a:spcPct val="150000"/>
                </a:lnSpc>
                <a:spcAft>
                  <a:spcPts val="1200"/>
                </a:spcAft>
                <a:buFont typeface="+mj-lt"/>
                <a:buAutoNum type="arabicPeriod"/>
                <a:defRPr/>
              </a:pPr>
              <a:r>
                <a:rPr lang="fr-CH" sz="2400" noProof="0" dirty="0" err="1">
                  <a:latin typeface="Calibri"/>
                  <a:ea typeface="Calibri"/>
                  <a:cs typeface="Calibri"/>
                </a:rPr>
                <a:t>Pharmacien</a:t>
              </a:r>
              <a:r>
                <a:rPr lang="fr-CH" sz="2400" noProof="0" dirty="0" err="1">
                  <a:latin typeface="Calibri" panose="020F0502020204030204" pitchFamily="34" charset="0"/>
                  <a:ea typeface="Calibri" panose="020F0502020204030204" pitchFamily="34" charset="0"/>
                  <a:cs typeface="Calibri" panose="020F0502020204030204" pitchFamily="34" charset="0"/>
                </a:rPr>
                <a:t>·ne</a:t>
              </a:r>
              <a:endParaRPr lang="fr-CH" sz="2400" noProof="0" dirty="0"/>
            </a:p>
            <a:p>
              <a:pPr marL="457200" indent="-457200">
                <a:lnSpc>
                  <a:spcPct val="150000"/>
                </a:lnSpc>
                <a:spcAft>
                  <a:spcPts val="1200"/>
                </a:spcAft>
                <a:buFont typeface="+mj-lt"/>
                <a:buAutoNum type="arabicPeriod"/>
                <a:defRPr/>
              </a:pPr>
              <a:r>
                <a:rPr lang="fr-CH" sz="2400" noProof="0" dirty="0" err="1">
                  <a:latin typeface="Calibri"/>
                  <a:ea typeface="Calibri"/>
                  <a:cs typeface="Calibri"/>
                </a:rPr>
                <a:t>Résident</a:t>
              </a:r>
              <a:r>
                <a:rPr lang="fr-CH" sz="2400" noProof="0" dirty="0" err="1">
                  <a:latin typeface="Calibri" panose="020F0502020204030204" pitchFamily="34" charset="0"/>
                  <a:ea typeface="Calibri" panose="020F0502020204030204" pitchFamily="34" charset="0"/>
                  <a:cs typeface="Calibri" panose="020F0502020204030204" pitchFamily="34" charset="0"/>
                </a:rPr>
                <a:t>·e·</a:t>
              </a:r>
              <a:r>
                <a:rPr lang="fr-CH" sz="2400" noProof="0" dirty="0" err="1">
                  <a:latin typeface="Calibri"/>
                  <a:ea typeface="Calibri"/>
                  <a:cs typeface="Calibri"/>
                </a:rPr>
                <a:t>s</a:t>
              </a:r>
              <a:r>
                <a:rPr lang="fr-CH" sz="2400" noProof="0" dirty="0">
                  <a:latin typeface="Calibri"/>
                  <a:ea typeface="Calibri"/>
                  <a:cs typeface="Calibri"/>
                </a:rPr>
                <a:t> (ou </a:t>
              </a:r>
              <a:r>
                <a:rPr lang="fr-CH" sz="2400" dirty="0" err="1">
                  <a:latin typeface="Calibri"/>
                  <a:ea typeface="Calibri"/>
                  <a:cs typeface="Calibri"/>
                </a:rPr>
                <a:t>le</a:t>
              </a:r>
              <a:r>
                <a:rPr lang="fr-CH" sz="2400" dirty="0" err="1">
                  <a:latin typeface="Calibri" panose="020F0502020204030204" pitchFamily="34" charset="0"/>
                  <a:ea typeface="Calibri" panose="020F0502020204030204" pitchFamily="34" charset="0"/>
                  <a:cs typeface="Calibri" panose="020F0502020204030204" pitchFamily="34" charset="0"/>
                </a:rPr>
                <a:t>·</a:t>
              </a:r>
              <a:r>
                <a:rPr lang="fr-CH" sz="2400" dirty="0" err="1">
                  <a:latin typeface="Calibri"/>
                  <a:ea typeface="Calibri"/>
                  <a:cs typeface="Calibri"/>
                </a:rPr>
                <a:t>la</a:t>
              </a:r>
              <a:r>
                <a:rPr lang="fr-CH" sz="2400" dirty="0">
                  <a:latin typeface="Calibri"/>
                  <a:ea typeface="Calibri"/>
                  <a:cs typeface="Calibri"/>
                </a:rPr>
                <a:t> r</a:t>
              </a:r>
              <a:r>
                <a:rPr lang="fr-CH" sz="2400" noProof="0" dirty="0" err="1">
                  <a:latin typeface="Calibri"/>
                  <a:ea typeface="Calibri"/>
                  <a:cs typeface="Calibri"/>
                </a:rPr>
                <a:t>eprésentant</a:t>
              </a:r>
              <a:r>
                <a:rPr lang="fr-CH" sz="2400" dirty="0">
                  <a:latin typeface="Calibri"/>
                  <a:ea typeface="Calibri"/>
                  <a:cs typeface="Calibri"/>
                </a:rPr>
                <a:t>·</a:t>
              </a:r>
              <a:r>
                <a:rPr lang="fr-CH" sz="2400" noProof="0" dirty="0">
                  <a:latin typeface="Calibri"/>
                  <a:ea typeface="Calibri"/>
                  <a:cs typeface="Calibri"/>
                </a:rPr>
                <a:t>e thérapeutique)</a:t>
              </a:r>
              <a:endParaRPr lang="fr-CH" sz="2400" noProof="0" dirty="0"/>
            </a:p>
            <a:p>
              <a:pPr marL="457200" indent="-457200">
                <a:lnSpc>
                  <a:spcPct val="150000"/>
                </a:lnSpc>
                <a:spcAft>
                  <a:spcPts val="1200"/>
                </a:spcAft>
                <a:buFont typeface="+mj-lt"/>
                <a:buAutoNum type="arabicPeriod"/>
                <a:defRPr/>
              </a:pPr>
              <a:r>
                <a:rPr lang="fr-CH" sz="2400" noProof="0" dirty="0" err="1">
                  <a:latin typeface="Calibri"/>
                  <a:ea typeface="Calibri"/>
                  <a:cs typeface="Calibri"/>
                </a:rPr>
                <a:t>Directeur</a:t>
              </a:r>
              <a:r>
                <a:rPr lang="fr-CH" sz="2400" noProof="0" dirty="0" err="1">
                  <a:latin typeface="Calibri" panose="020F0502020204030204" pitchFamily="34" charset="0"/>
                  <a:ea typeface="Calibri" panose="020F0502020204030204" pitchFamily="34" charset="0"/>
                  <a:cs typeface="Calibri" panose="020F0502020204030204" pitchFamily="34" charset="0"/>
                </a:rPr>
                <a:t>·</a:t>
              </a:r>
              <a:r>
                <a:rPr lang="fr-CH" sz="2400" noProof="0" dirty="0" err="1">
                  <a:latin typeface="Calibri"/>
                  <a:ea typeface="Calibri"/>
                  <a:cs typeface="Calibri"/>
                </a:rPr>
                <a:t>trice</a:t>
              </a:r>
              <a:r>
                <a:rPr lang="fr-CH" sz="2400" noProof="0" dirty="0">
                  <a:latin typeface="Calibri"/>
                  <a:ea typeface="Calibri"/>
                  <a:cs typeface="Calibri"/>
                </a:rPr>
                <a:t> de l’EMS</a:t>
              </a:r>
            </a:p>
          </p:txBody>
        </p:sp>
        <p:sp>
          <p:nvSpPr>
            <p:cNvPr id="3" name="Eine Ecke des Rechtecks abrunden 5"/>
            <p:cNvSpPr/>
            <p:nvPr/>
          </p:nvSpPr>
          <p:spPr bwMode="auto">
            <a:xfrm>
              <a:off x="880780" y="1746234"/>
              <a:ext cx="10392771" cy="1080000"/>
            </a:xfrm>
            <a:prstGeom prst="round1Rect">
              <a:avLst>
                <a:gd name="adj" fmla="val 16667"/>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ctr"/>
            <a:lstStyle/>
            <a:p>
              <a:pPr>
                <a:lnSpc>
                  <a:spcPct val="107000"/>
                </a:lnSpc>
                <a:spcAft>
                  <a:spcPts val="800"/>
                </a:spcAft>
                <a:defRPr/>
              </a:pPr>
              <a:r>
                <a:rPr lang="fr-CH" sz="2800" noProof="0" dirty="0">
                  <a:solidFill>
                    <a:schemeClr val="tx1"/>
                  </a:solidFill>
                  <a:latin typeface="Calibri"/>
                  <a:ea typeface="Calibri"/>
                  <a:cs typeface="Calibri"/>
                </a:rPr>
                <a:t>Selon les critères minimaux, qui doit être impliqué dans la revue de la médication (au minimum) ?</a:t>
              </a:r>
              <a:endParaRPr lang="fr-CH" sz="2000" noProof="0" dirty="0"/>
            </a:p>
          </p:txBody>
        </p:sp>
      </p:grpSp>
      <p:grpSp>
        <p:nvGrpSpPr>
          <p:cNvPr id="7" name="Gruppieren 6"/>
          <p:cNvGrpSpPr/>
          <p:nvPr/>
        </p:nvGrpSpPr>
        <p:grpSpPr bwMode="auto">
          <a:xfrm>
            <a:off x="10395967" y="237649"/>
            <a:ext cx="1440000" cy="1440000"/>
            <a:chOff x="10395967" y="237649"/>
            <a:chExt cx="1440000" cy="1440000"/>
          </a:xfrm>
          <a:solidFill>
            <a:schemeClr val="accent2"/>
          </a:solidFill>
        </p:grpSpPr>
        <p:sp>
          <p:nvSpPr>
            <p:cNvPr id="8" name="Oval 7"/>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9" name="Graphic 5" descr="Chat with solid fill"/>
            <p:cNvPicPr>
              <a:picLocks noChangeAspect="1"/>
            </p:cNvPicPr>
            <p:nvPr/>
          </p:nvPicPr>
          <p:blipFill>
            <a:blip r:embed="rId3"/>
            <a:stretch/>
          </p:blipFill>
          <p:spPr bwMode="auto">
            <a:xfrm>
              <a:off x="10542619" y="384301"/>
              <a:ext cx="1146695" cy="1146695"/>
            </a:xfrm>
            <a:prstGeom prst="rect">
              <a:avLst/>
            </a:prstGeom>
          </p:spPr>
        </p:pic>
      </p:grpSp>
      <p:sp>
        <p:nvSpPr>
          <p:cNvPr id="15" name="Title 1"/>
          <p:cNvSpPr>
            <a:spLocks noGrp="1"/>
          </p:cNvSpPr>
          <p:nvPr>
            <p:ph type="title"/>
          </p:nvPr>
        </p:nvSpPr>
        <p:spPr bwMode="auto"/>
        <p:txBody>
          <a:bodyPr/>
          <a:lstStyle/>
          <a:p>
            <a:pPr>
              <a:defRPr/>
            </a:pPr>
            <a:r>
              <a:rPr lang="fr-CH" sz="4500" noProof="0" dirty="0"/>
              <a:t>Exercice 1</a:t>
            </a:r>
          </a:p>
        </p:txBody>
      </p:sp>
      <p:sp>
        <p:nvSpPr>
          <p:cNvPr id="4" name="Fußzeilenplatzhalter 1">
            <a:extLst>
              <a:ext uri="{FF2B5EF4-FFF2-40B4-BE49-F238E27FC236}">
                <a16:creationId xmlns:a16="http://schemas.microsoft.com/office/drawing/2014/main" id="{74332AB5-0917-791A-1EB7-F4141EFC0177}"/>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fr-CH" sz="4500" noProof="0" dirty="0"/>
              <a:t>Exercice 2</a:t>
            </a:r>
            <a:br>
              <a:rPr lang="fr-CH" sz="4500" noProof="0" dirty="0"/>
            </a:br>
            <a:r>
              <a:rPr lang="fr-CH" sz="4500" noProof="0" dirty="0"/>
              <a:t>Vrai ou faux ?</a:t>
            </a:r>
          </a:p>
        </p:txBody>
      </p:sp>
      <p:grpSp>
        <p:nvGrpSpPr>
          <p:cNvPr id="6" name="Groupe 5">
            <a:extLst>
              <a:ext uri="{FF2B5EF4-FFF2-40B4-BE49-F238E27FC236}">
                <a16:creationId xmlns:a16="http://schemas.microsoft.com/office/drawing/2014/main" id="{636BC281-5E69-26EB-A1A3-E0EC4F48F264}"/>
              </a:ext>
            </a:extLst>
          </p:cNvPr>
          <p:cNvGrpSpPr/>
          <p:nvPr/>
        </p:nvGrpSpPr>
        <p:grpSpPr>
          <a:xfrm>
            <a:off x="765426" y="2090608"/>
            <a:ext cx="10661149" cy="3372391"/>
            <a:chOff x="957319" y="2330094"/>
            <a:chExt cx="10661149" cy="3372391"/>
          </a:xfrm>
        </p:grpSpPr>
        <p:sp>
          <p:nvSpPr>
            <p:cNvPr id="8" name="Rectangle 7"/>
            <p:cNvSpPr/>
            <p:nvPr/>
          </p:nvSpPr>
          <p:spPr bwMode="auto">
            <a:xfrm>
              <a:off x="6285318" y="4494658"/>
              <a:ext cx="5328000" cy="1207827"/>
            </a:xfrm>
            <a:prstGeom prst="rect">
              <a:avLst/>
            </a:prstGeom>
            <a:solidFill>
              <a:schemeClr val="accent3">
                <a:lumMod val="20000"/>
                <a:lumOff val="80000"/>
              </a:schemeClr>
            </a:solidFill>
            <a:ln>
              <a:solidFill>
                <a:schemeClr val="accent3">
                  <a:lumMod val="20000"/>
                  <a:lumOff val="80000"/>
                </a:schemeClr>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algn="l">
                <a:defRPr/>
              </a:pPr>
              <a:endParaRPr lang="fr-CH" sz="1200" noProof="0" dirty="0">
                <a:solidFill>
                  <a:schemeClr val="tx1"/>
                </a:solidFill>
              </a:endParaRPr>
            </a:p>
          </p:txBody>
        </p:sp>
        <p:sp>
          <p:nvSpPr>
            <p:cNvPr id="9" name="Rectangle 8"/>
            <p:cNvSpPr/>
            <p:nvPr/>
          </p:nvSpPr>
          <p:spPr bwMode="auto">
            <a:xfrm>
              <a:off x="957319" y="4494658"/>
              <a:ext cx="5328000" cy="1207827"/>
            </a:xfrm>
            <a:prstGeom prst="rect">
              <a:avLst/>
            </a:prstGeom>
            <a:solidFill>
              <a:schemeClr val="bg2">
                <a:lumMod val="20000"/>
                <a:lumOff val="80000"/>
              </a:schemeClr>
            </a:solidFill>
            <a:ln>
              <a:solidFill>
                <a:schemeClr val="bg2">
                  <a:lumMod val="20000"/>
                  <a:lumOff val="80000"/>
                </a:schemeClr>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algn="l">
                <a:defRPr/>
              </a:pPr>
              <a:endParaRPr lang="fr-CH" sz="1200" noProof="0" dirty="0">
                <a:solidFill>
                  <a:schemeClr val="tx1"/>
                </a:solidFill>
              </a:endParaRPr>
            </a:p>
          </p:txBody>
        </p:sp>
        <p:sp>
          <p:nvSpPr>
            <p:cNvPr id="10" name="Inhaltsplatzhalter 2"/>
            <p:cNvSpPr txBox="1"/>
            <p:nvPr/>
          </p:nvSpPr>
          <p:spPr bwMode="auto">
            <a:xfrm>
              <a:off x="957319" y="2330094"/>
              <a:ext cx="10661149" cy="2160000"/>
            </a:xfrm>
            <a:prstGeom prst="round1Rect">
              <a:avLst>
                <a:gd name="adj" fmla="val 16667"/>
              </a:avLst>
            </a:prstGeom>
            <a:solidFill>
              <a:schemeClr val="bg1"/>
            </a:solidFill>
            <a:ln>
              <a:solidFill>
                <a:schemeClr val="bg1"/>
              </a:solidFill>
            </a:ln>
          </p:spPr>
          <p:txBody>
            <a:bodyPr anchor="ctr">
              <a:normAutofit/>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Bef>
                  <a:spcPts val="100"/>
                </a:spcBef>
                <a:defRPr/>
              </a:pPr>
              <a:r>
                <a:rPr lang="fr-CH" sz="2800" dirty="0">
                  <a:latin typeface="Calibri"/>
                  <a:ea typeface="Calibri"/>
                  <a:cs typeface="Calibri"/>
                </a:rPr>
                <a:t>On </a:t>
              </a:r>
              <a:r>
                <a:rPr lang="fr-CH" sz="2800" noProof="0" dirty="0">
                  <a:latin typeface="Calibri"/>
                  <a:ea typeface="Calibri"/>
                  <a:cs typeface="Calibri"/>
                </a:rPr>
                <a:t>considère qu’une revue de la médication a été réalisée selon les critères minimaux lorsqu’</a:t>
              </a:r>
              <a:r>
                <a:rPr lang="fr-CH" sz="2800" noProof="0" dirty="0" err="1">
                  <a:latin typeface="Calibri"/>
                  <a:ea typeface="Calibri"/>
                  <a:cs typeface="Calibri"/>
                </a:rPr>
                <a:t>un</a:t>
              </a:r>
              <a:r>
                <a:rPr lang="fr-CH" sz="2800" noProof="0" dirty="0" err="1">
                  <a:latin typeface="Calibri" panose="020F0502020204030204" pitchFamily="34" charset="0"/>
                  <a:ea typeface="Calibri" panose="020F0502020204030204" pitchFamily="34" charset="0"/>
                  <a:cs typeface="Calibri" panose="020F0502020204030204" pitchFamily="34" charset="0"/>
                </a:rPr>
                <a:t>·e</a:t>
              </a:r>
              <a:r>
                <a:rPr lang="fr-CH" sz="2800" noProof="0" dirty="0">
                  <a:latin typeface="Calibri"/>
                  <a:ea typeface="Calibri"/>
                  <a:cs typeface="Calibri"/>
                </a:rPr>
                <a:t> médecin survole les médicaments, adapte les ordonnances et en informe </a:t>
              </a:r>
              <a:r>
                <a:rPr lang="fr-CH" sz="2800" dirty="0" err="1">
                  <a:latin typeface="Calibri"/>
                  <a:ea typeface="Calibri"/>
                  <a:cs typeface="Calibri"/>
                </a:rPr>
                <a:t>un</a:t>
              </a:r>
              <a:r>
                <a:rPr lang="fr-CH" sz="2800" dirty="0" err="1">
                  <a:latin typeface="Calibri" panose="020F0502020204030204" pitchFamily="34" charset="0"/>
                  <a:ea typeface="Calibri" panose="020F0502020204030204" pitchFamily="34" charset="0"/>
                  <a:cs typeface="Calibri" panose="020F0502020204030204" pitchFamily="34" charset="0"/>
                </a:rPr>
                <a:t>·</a:t>
              </a:r>
              <a:r>
                <a:rPr lang="fr-CH" sz="2800" dirty="0" err="1">
                  <a:latin typeface="Calibri"/>
                  <a:ea typeface="Calibri"/>
                  <a:cs typeface="Calibri"/>
                </a:rPr>
                <a:t>e</a:t>
              </a:r>
              <a:r>
                <a:rPr lang="fr-CH" sz="2800" dirty="0">
                  <a:latin typeface="Calibri"/>
                  <a:ea typeface="Calibri"/>
                  <a:cs typeface="Calibri"/>
                </a:rPr>
                <a:t> </a:t>
              </a:r>
              <a:r>
                <a:rPr lang="fr-CH" sz="2800" noProof="0" dirty="0" err="1">
                  <a:latin typeface="Calibri"/>
                  <a:ea typeface="Calibri"/>
                  <a:cs typeface="Calibri"/>
                </a:rPr>
                <a:t>infirmier</a:t>
              </a:r>
              <a:r>
                <a:rPr lang="fr-CH" sz="2800" noProof="0" dirty="0" err="1">
                  <a:latin typeface="Calibri" panose="020F0502020204030204" pitchFamily="34" charset="0"/>
                  <a:ea typeface="Calibri" panose="020F0502020204030204" pitchFamily="34" charset="0"/>
                  <a:cs typeface="Calibri" panose="020F0502020204030204" pitchFamily="34" charset="0"/>
                </a:rPr>
                <a:t>·</a:t>
              </a:r>
              <a:r>
                <a:rPr lang="fr-CH" sz="2800" noProof="0" dirty="0" err="1">
                  <a:latin typeface="Calibri"/>
                  <a:ea typeface="Calibri"/>
                  <a:cs typeface="Calibri"/>
                </a:rPr>
                <a:t>ère</a:t>
              </a:r>
              <a:r>
                <a:rPr lang="fr-CH" sz="2800" noProof="0" dirty="0">
                  <a:latin typeface="Calibri"/>
                  <a:ea typeface="Calibri"/>
                  <a:cs typeface="Calibri"/>
                </a:rPr>
                <a:t> lors de </a:t>
              </a:r>
              <a:r>
                <a:rPr lang="fr-CH" sz="2800" dirty="0">
                  <a:latin typeface="Calibri"/>
                  <a:ea typeface="Calibri"/>
                  <a:cs typeface="Calibri"/>
                </a:rPr>
                <a:t>s</a:t>
              </a:r>
              <a:r>
                <a:rPr lang="fr-CH" sz="2800" noProof="0" dirty="0">
                  <a:latin typeface="Calibri"/>
                  <a:ea typeface="Calibri"/>
                  <a:cs typeface="Calibri"/>
                </a:rPr>
                <a:t>a visite trois jours plus tard.</a:t>
              </a:r>
              <a:endParaRPr lang="fr-CH" noProof="0" dirty="0"/>
            </a:p>
          </p:txBody>
        </p:sp>
        <p:pic>
          <p:nvPicPr>
            <p:cNvPr id="4" name="Graphic 3" descr="Checkmark with solid fill"/>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3124819" y="4641371"/>
              <a:ext cx="993000" cy="914400"/>
            </a:xfrm>
            <a:prstGeom prst="rect">
              <a:avLst/>
            </a:prstGeom>
          </p:spPr>
        </p:pic>
        <p:pic>
          <p:nvPicPr>
            <p:cNvPr id="5" name="Graphic 4" descr="Close with solid fill"/>
            <p:cNvPicPr>
              <a:picLocks noChangeAspect="1"/>
            </p:cNvPicPr>
            <p:nvPr/>
          </p:nvPicPr>
          <p:blipFill>
            <a:blip r:embed="rId5">
              <a:extLst>
                <a:ext uri="{96DAC541-7B7A-43D3-8B79-37D633B846F1}">
                  <asvg:svgBlip xmlns:asvg="http://schemas.microsoft.com/office/drawing/2016/SVG/main" r:embed="rId6"/>
                </a:ext>
              </a:extLst>
            </a:blip>
            <a:stretch/>
          </p:blipFill>
          <p:spPr bwMode="auto">
            <a:xfrm>
              <a:off x="8452819" y="4641371"/>
              <a:ext cx="993000" cy="914400"/>
            </a:xfrm>
            <a:prstGeom prst="rect">
              <a:avLst/>
            </a:prstGeom>
          </p:spPr>
        </p:pic>
      </p:grpSp>
      <p:grpSp>
        <p:nvGrpSpPr>
          <p:cNvPr id="3" name="Gruppieren 2"/>
          <p:cNvGrpSpPr/>
          <p:nvPr/>
        </p:nvGrpSpPr>
        <p:grpSpPr bwMode="auto">
          <a:xfrm>
            <a:off x="10395967" y="237649"/>
            <a:ext cx="1440000" cy="1440000"/>
            <a:chOff x="10395967" y="237649"/>
            <a:chExt cx="1440000" cy="1440000"/>
          </a:xfrm>
        </p:grpSpPr>
        <p:sp>
          <p:nvSpPr>
            <p:cNvPr id="11" name="Oval 10"/>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12" name="Graphic 5" descr="Chat with solid fill"/>
            <p:cNvPicPr>
              <a:picLocks noChangeAspect="1"/>
            </p:cNvPicPr>
            <p:nvPr/>
          </p:nvPicPr>
          <p:blipFill>
            <a:blip r:embed="rId7"/>
            <a:stretch/>
          </p:blipFill>
          <p:spPr bwMode="auto">
            <a:xfrm>
              <a:off x="10542619" y="384301"/>
              <a:ext cx="1146695" cy="1146695"/>
            </a:xfrm>
            <a:prstGeom prst="rect">
              <a:avLst/>
            </a:prstGeom>
          </p:spPr>
        </p:pic>
      </p:grpSp>
      <p:sp>
        <p:nvSpPr>
          <p:cNvPr id="7" name="Fußzeilenplatzhalter 1">
            <a:extLst>
              <a:ext uri="{FF2B5EF4-FFF2-40B4-BE49-F238E27FC236}">
                <a16:creationId xmlns:a16="http://schemas.microsoft.com/office/drawing/2014/main" id="{5C603A71-F861-2D70-206C-A0629794F4BD}"/>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fr-CH" sz="4500" noProof="0" dirty="0"/>
              <a:t>Exercice 3</a:t>
            </a:r>
            <a:br>
              <a:rPr lang="fr-CH" sz="4500" noProof="0" dirty="0"/>
            </a:br>
            <a:r>
              <a:rPr lang="fr-CH" sz="4500" noProof="0" dirty="0"/>
              <a:t>Vrai ou faux ? </a:t>
            </a:r>
          </a:p>
        </p:txBody>
      </p:sp>
      <p:grpSp>
        <p:nvGrpSpPr>
          <p:cNvPr id="6" name="Groupe 5">
            <a:extLst>
              <a:ext uri="{FF2B5EF4-FFF2-40B4-BE49-F238E27FC236}">
                <a16:creationId xmlns:a16="http://schemas.microsoft.com/office/drawing/2014/main" id="{83D91DB8-C5E1-E745-BDCE-3F74DF14D746}"/>
              </a:ext>
            </a:extLst>
          </p:cNvPr>
          <p:cNvGrpSpPr/>
          <p:nvPr/>
        </p:nvGrpSpPr>
        <p:grpSpPr>
          <a:xfrm>
            <a:off x="765426" y="2090605"/>
            <a:ext cx="10661149" cy="3383280"/>
            <a:chOff x="957319" y="1872890"/>
            <a:chExt cx="10661149" cy="3383280"/>
          </a:xfrm>
        </p:grpSpPr>
        <p:sp>
          <p:nvSpPr>
            <p:cNvPr id="13" name="Rectangle 12"/>
            <p:cNvSpPr/>
            <p:nvPr/>
          </p:nvSpPr>
          <p:spPr bwMode="auto">
            <a:xfrm>
              <a:off x="6285318" y="4048343"/>
              <a:ext cx="5328000" cy="1207827"/>
            </a:xfrm>
            <a:prstGeom prst="rect">
              <a:avLst/>
            </a:prstGeom>
            <a:solidFill>
              <a:schemeClr val="accent3">
                <a:lumMod val="20000"/>
                <a:lumOff val="80000"/>
              </a:schemeClr>
            </a:solidFill>
            <a:ln>
              <a:solidFill>
                <a:schemeClr val="accent3">
                  <a:lumMod val="20000"/>
                  <a:lumOff val="80000"/>
                </a:schemeClr>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algn="l">
                <a:defRPr/>
              </a:pPr>
              <a:endParaRPr lang="fr-CH" sz="1200" noProof="0" dirty="0">
                <a:solidFill>
                  <a:schemeClr val="tx1"/>
                </a:solidFill>
              </a:endParaRPr>
            </a:p>
          </p:txBody>
        </p:sp>
        <p:sp>
          <p:nvSpPr>
            <p:cNvPr id="14" name="Rectangle 13"/>
            <p:cNvSpPr/>
            <p:nvPr/>
          </p:nvSpPr>
          <p:spPr bwMode="auto">
            <a:xfrm>
              <a:off x="957319" y="4048343"/>
              <a:ext cx="5328000" cy="1207827"/>
            </a:xfrm>
            <a:prstGeom prst="rect">
              <a:avLst/>
            </a:prstGeom>
            <a:solidFill>
              <a:schemeClr val="bg2">
                <a:lumMod val="20000"/>
                <a:lumOff val="80000"/>
              </a:schemeClr>
            </a:solidFill>
            <a:ln>
              <a:solidFill>
                <a:schemeClr val="bg2">
                  <a:lumMod val="20000"/>
                  <a:lumOff val="80000"/>
                </a:schemeClr>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algn="l">
                <a:defRPr/>
              </a:pPr>
              <a:endParaRPr lang="fr-CH" sz="1200" noProof="0" dirty="0">
                <a:solidFill>
                  <a:schemeClr val="tx1"/>
                </a:solidFill>
              </a:endParaRPr>
            </a:p>
          </p:txBody>
        </p:sp>
        <p:sp>
          <p:nvSpPr>
            <p:cNvPr id="15" name="Inhaltsplatzhalter 2"/>
            <p:cNvSpPr txBox="1"/>
            <p:nvPr/>
          </p:nvSpPr>
          <p:spPr bwMode="auto">
            <a:xfrm>
              <a:off x="957319" y="1872890"/>
              <a:ext cx="10661149" cy="2160000"/>
            </a:xfrm>
            <a:prstGeom prst="round1Rect">
              <a:avLst>
                <a:gd name="adj" fmla="val 16667"/>
              </a:avLst>
            </a:prstGeom>
            <a:solidFill>
              <a:schemeClr val="bg1"/>
            </a:solidFill>
            <a:ln>
              <a:solidFill>
                <a:schemeClr val="bg1"/>
              </a:solidFill>
            </a:ln>
          </p:spPr>
          <p:txBody>
            <a:bodyPr anchor="ctr">
              <a:normAutofit/>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Bef>
                  <a:spcPts val="100"/>
                </a:spcBef>
                <a:spcAft>
                  <a:spcPts val="800"/>
                </a:spcAft>
                <a:defRPr/>
              </a:pPr>
              <a:r>
                <a:rPr lang="fr-CH" sz="2800" noProof="0" dirty="0">
                  <a:latin typeface="Calibri"/>
                  <a:ea typeface="Calibri"/>
                  <a:cs typeface="Calibri"/>
                </a:rPr>
                <a:t>La revue de la médication est plus complète qu’un Medi-Check</a:t>
              </a:r>
            </a:p>
            <a:p>
              <a:pPr>
                <a:lnSpc>
                  <a:spcPct val="100000"/>
                </a:lnSpc>
                <a:spcBef>
                  <a:spcPts val="100"/>
                </a:spcBef>
                <a:spcAft>
                  <a:spcPts val="800"/>
                </a:spcAft>
                <a:defRPr/>
              </a:pPr>
              <a:r>
                <a:rPr lang="fr-CH" sz="2800" noProof="0" dirty="0">
                  <a:latin typeface="Calibri"/>
                  <a:ea typeface="Calibri"/>
                  <a:cs typeface="Calibri"/>
                </a:rPr>
                <a:t>ou un BIM.</a:t>
              </a:r>
              <a:endParaRPr lang="fr-CH" noProof="0" dirty="0"/>
            </a:p>
          </p:txBody>
        </p:sp>
        <p:pic>
          <p:nvPicPr>
            <p:cNvPr id="16" name="Graphic 15" descr="Checkmark with solid fill"/>
            <p:cNvPicPr>
              <a:picLocks noChangeAspect="1"/>
            </p:cNvPicPr>
            <p:nvPr/>
          </p:nvPicPr>
          <p:blipFill>
            <a:blip r:embed="rId3"/>
            <a:stretch/>
          </p:blipFill>
          <p:spPr bwMode="auto">
            <a:xfrm>
              <a:off x="3124819" y="4195056"/>
              <a:ext cx="993000" cy="914400"/>
            </a:xfrm>
            <a:prstGeom prst="rect">
              <a:avLst/>
            </a:prstGeom>
          </p:spPr>
        </p:pic>
        <p:pic>
          <p:nvPicPr>
            <p:cNvPr id="17" name="Graphic 16" descr="Close with solid fill"/>
            <p:cNvPicPr>
              <a:picLocks noChangeAspect="1"/>
            </p:cNvPicPr>
            <p:nvPr/>
          </p:nvPicPr>
          <p:blipFill>
            <a:blip r:embed="rId4"/>
            <a:stretch/>
          </p:blipFill>
          <p:spPr bwMode="auto">
            <a:xfrm>
              <a:off x="8452819" y="4195056"/>
              <a:ext cx="993000" cy="914400"/>
            </a:xfrm>
            <a:prstGeom prst="rect">
              <a:avLst/>
            </a:prstGeom>
          </p:spPr>
        </p:pic>
      </p:grpSp>
      <p:grpSp>
        <p:nvGrpSpPr>
          <p:cNvPr id="3" name="Gruppieren 2"/>
          <p:cNvGrpSpPr/>
          <p:nvPr/>
        </p:nvGrpSpPr>
        <p:grpSpPr bwMode="auto">
          <a:xfrm>
            <a:off x="10395967" y="237649"/>
            <a:ext cx="1440000" cy="1440000"/>
            <a:chOff x="10395967" y="237649"/>
            <a:chExt cx="1440000" cy="1440000"/>
          </a:xfrm>
        </p:grpSpPr>
        <p:sp>
          <p:nvSpPr>
            <p:cNvPr id="4" name="Oval 3"/>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5" name="Graphic 5" descr="Chat with solid fill"/>
            <p:cNvPicPr>
              <a:picLocks noChangeAspect="1"/>
            </p:cNvPicPr>
            <p:nvPr/>
          </p:nvPicPr>
          <p:blipFill>
            <a:blip r:embed="rId5"/>
            <a:stretch/>
          </p:blipFill>
          <p:spPr bwMode="auto">
            <a:xfrm>
              <a:off x="10542619" y="384301"/>
              <a:ext cx="1146695" cy="1146695"/>
            </a:xfrm>
            <a:prstGeom prst="rect">
              <a:avLst/>
            </a:prstGeom>
          </p:spPr>
        </p:pic>
      </p:grpSp>
      <p:sp>
        <p:nvSpPr>
          <p:cNvPr id="7" name="Fußzeilenplatzhalter 1">
            <a:extLst>
              <a:ext uri="{FF2B5EF4-FFF2-40B4-BE49-F238E27FC236}">
                <a16:creationId xmlns:a16="http://schemas.microsoft.com/office/drawing/2014/main" id="{801C307F-844D-13F6-8D77-D11B991C1E6B}"/>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fr-CH" sz="4500" noProof="0" dirty="0"/>
              <a:t>Exercice 4</a:t>
            </a:r>
          </a:p>
        </p:txBody>
      </p:sp>
      <p:grpSp>
        <p:nvGrpSpPr>
          <p:cNvPr id="23" name="Groupe 22">
            <a:extLst>
              <a:ext uri="{FF2B5EF4-FFF2-40B4-BE49-F238E27FC236}">
                <a16:creationId xmlns:a16="http://schemas.microsoft.com/office/drawing/2014/main" id="{FEA29512-F303-2B1F-7BF8-AC1A84CFD577}"/>
              </a:ext>
            </a:extLst>
          </p:cNvPr>
          <p:cNvGrpSpPr/>
          <p:nvPr/>
        </p:nvGrpSpPr>
        <p:grpSpPr>
          <a:xfrm>
            <a:off x="1201765" y="2126757"/>
            <a:ext cx="9788470" cy="4263881"/>
            <a:chOff x="1364451" y="2181187"/>
            <a:chExt cx="9788470" cy="4263881"/>
          </a:xfrm>
        </p:grpSpPr>
        <p:grpSp>
          <p:nvGrpSpPr>
            <p:cNvPr id="3" name="Gruppieren 20"/>
            <p:cNvGrpSpPr/>
            <p:nvPr/>
          </p:nvGrpSpPr>
          <p:grpSpPr bwMode="auto">
            <a:xfrm>
              <a:off x="1364451" y="2181187"/>
              <a:ext cx="9788470" cy="900000"/>
              <a:chOff x="398957" y="1884543"/>
              <a:chExt cx="9788470" cy="900000"/>
            </a:xfrm>
          </p:grpSpPr>
          <p:grpSp>
            <p:nvGrpSpPr>
              <p:cNvPr id="4" name="Gruppieren 2"/>
              <p:cNvGrpSpPr/>
              <p:nvPr/>
            </p:nvGrpSpPr>
            <p:grpSpPr bwMode="auto">
              <a:xfrm>
                <a:off x="398957" y="1884543"/>
                <a:ext cx="9788470" cy="900000"/>
                <a:chOff x="398957" y="1884543"/>
                <a:chExt cx="9788470" cy="900000"/>
              </a:xfrm>
            </p:grpSpPr>
            <p:sp>
              <p:nvSpPr>
                <p:cNvPr id="6" name="Inhaltsplatzhalter 2"/>
                <p:cNvSpPr txBox="1"/>
                <p:nvPr/>
              </p:nvSpPr>
              <p:spPr bwMode="auto">
                <a:xfrm>
                  <a:off x="828339" y="1960888"/>
                  <a:ext cx="9359088" cy="732848"/>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fr-CH" sz="2400" noProof="0" dirty="0">
                      <a:latin typeface="Calibri"/>
                      <a:ea typeface="Calibri"/>
                      <a:cs typeface="Calibri"/>
                    </a:rPr>
                    <a:t>Elle doit se faire de manière structurée</a:t>
                  </a:r>
                </a:p>
              </p:txBody>
            </p:sp>
            <p:sp>
              <p:nvSpPr>
                <p:cNvPr id="7" name="Ellipse 9"/>
                <p:cNvSpPr>
                  <a:spLocks noChangeAspect="1"/>
                </p:cNvSpPr>
                <p:nvPr/>
              </p:nvSpPr>
              <p:spPr bwMode="auto">
                <a:xfrm>
                  <a:off x="398957" y="1884543"/>
                  <a:ext cx="900000" cy="900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1200" u="none" strike="noStrike" cap="none" spc="-10" noProof="0" dirty="0">
                    <a:ln>
                      <a:noFill/>
                    </a:ln>
                    <a:solidFill>
                      <a:srgbClr val="000000"/>
                    </a:solidFill>
                    <a:latin typeface="Calibri"/>
                    <a:ea typeface="Calibri"/>
                    <a:cs typeface="Calibri"/>
                  </a:endParaRPr>
                </a:p>
              </p:txBody>
            </p:sp>
          </p:grpSp>
          <p:sp>
            <p:nvSpPr>
              <p:cNvPr id="5" name="Textfeld 12"/>
              <p:cNvSpPr txBox="1"/>
              <p:nvPr/>
            </p:nvSpPr>
            <p:spPr bwMode="auto">
              <a:xfrm>
                <a:off x="564652" y="2026765"/>
                <a:ext cx="534366" cy="615553"/>
              </a:xfrm>
              <a:prstGeom prst="rect">
                <a:avLst/>
              </a:prstGeom>
              <a:noFill/>
            </p:spPr>
            <p:txBody>
              <a:bodyPr wrap="square" lIns="0" tIns="0" rIns="0" bIns="0" rtlCol="0" anchor="ctr">
                <a:spAutoFit/>
              </a:bodyPr>
              <a:lstStyle/>
              <a:p>
                <a:pPr algn="ctr">
                  <a:defRPr/>
                </a:pPr>
                <a:r>
                  <a:rPr lang="fr-CH" sz="4000" noProof="0" dirty="0">
                    <a:latin typeface="Calibri"/>
                    <a:ea typeface="Calibri"/>
                    <a:cs typeface="Calibri"/>
                  </a:rPr>
                  <a:t>A</a:t>
                </a:r>
                <a:endParaRPr lang="fr-CH" noProof="0" dirty="0"/>
              </a:p>
            </p:txBody>
          </p:sp>
        </p:grpSp>
        <p:grpSp>
          <p:nvGrpSpPr>
            <p:cNvPr id="8" name="Gruppieren 22"/>
            <p:cNvGrpSpPr/>
            <p:nvPr/>
          </p:nvGrpSpPr>
          <p:grpSpPr bwMode="auto">
            <a:xfrm>
              <a:off x="1364451" y="3302481"/>
              <a:ext cx="9788470" cy="900000"/>
              <a:chOff x="398957" y="1884543"/>
              <a:chExt cx="9788470" cy="900000"/>
            </a:xfrm>
          </p:grpSpPr>
          <p:grpSp>
            <p:nvGrpSpPr>
              <p:cNvPr id="9" name="Gruppieren 23"/>
              <p:cNvGrpSpPr/>
              <p:nvPr/>
            </p:nvGrpSpPr>
            <p:grpSpPr bwMode="auto">
              <a:xfrm>
                <a:off x="398957" y="1884543"/>
                <a:ext cx="9788470" cy="900000"/>
                <a:chOff x="398957" y="1884543"/>
                <a:chExt cx="9788470" cy="900000"/>
              </a:xfrm>
            </p:grpSpPr>
            <p:sp>
              <p:nvSpPr>
                <p:cNvPr id="11" name="Inhaltsplatzhalter 2"/>
                <p:cNvSpPr txBox="1"/>
                <p:nvPr/>
              </p:nvSpPr>
              <p:spPr bwMode="auto">
                <a:xfrm>
                  <a:off x="828339" y="1982478"/>
                  <a:ext cx="9359088" cy="732848"/>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fr-CH" sz="2400" noProof="0" dirty="0">
                      <a:latin typeface="Calibri"/>
                      <a:ea typeface="Calibri"/>
                      <a:cs typeface="Calibri"/>
                    </a:rPr>
                    <a:t>Elle peut être improvisée</a:t>
                  </a:r>
                  <a:endParaRPr lang="fr-CH" sz="2400" noProof="0" dirty="0"/>
                </a:p>
              </p:txBody>
            </p:sp>
            <p:sp>
              <p:nvSpPr>
                <p:cNvPr id="12" name="Ellipse 9"/>
                <p:cNvSpPr>
                  <a:spLocks noChangeAspect="1"/>
                </p:cNvSpPr>
                <p:nvPr/>
              </p:nvSpPr>
              <p:spPr bwMode="auto">
                <a:xfrm>
                  <a:off x="398957" y="1884543"/>
                  <a:ext cx="900000" cy="900000"/>
                </a:xfrm>
                <a:prstGeom prst="ellipse">
                  <a:avLst/>
                </a:prstGeom>
                <a:solidFill>
                  <a:schemeClr val="accent2"/>
                </a:solidFill>
                <a:ln>
                  <a:noFill/>
                </a:ln>
              </p:spPr>
              <p:style>
                <a:lnRef idx="0">
                  <a:srgbClr val="000000"/>
                </a:lnRef>
                <a:fillRef idx="0">
                  <a:srgbClr val="000000"/>
                </a:fillRef>
                <a:effectRef idx="0">
                  <a:srgbClr val="000000"/>
                </a:effectRef>
                <a:fontRef idx="minor">
                  <a:schemeClr val="lt1"/>
                </a:fontRef>
              </p:style>
              <p:txBody>
                <a:bodyPr lIns="108000" tIns="90000" rIns="108000" bIns="90000" rtlCol="0" anchor="ctr"/>
                <a:lstStyle/>
                <a:p>
                  <a:pPr marL="0" marR="0" lvl="0" indent="0" algn="l" defTabSz="914400">
                    <a:lnSpc>
                      <a:spcPct val="109000"/>
                    </a:lnSpc>
                    <a:spcBef>
                      <a:spcPts val="0"/>
                    </a:spcBef>
                    <a:spcAft>
                      <a:spcPts val="0"/>
                    </a:spcAft>
                    <a:buClrTx/>
                    <a:buSzTx/>
                    <a:buFont typeface="+mj-lt"/>
                    <a:buNone/>
                    <a:defRPr/>
                  </a:pPr>
                  <a:endParaRPr lang="fr-CH" sz="1200" u="none" strike="noStrike" cap="none" spc="-10" noProof="0" dirty="0">
                    <a:ln>
                      <a:noFill/>
                    </a:ln>
                    <a:solidFill>
                      <a:srgbClr val="000000"/>
                    </a:solidFill>
                    <a:latin typeface="Calibri"/>
                    <a:ea typeface="Calibri"/>
                    <a:cs typeface="Calibri"/>
                  </a:endParaRPr>
                </a:p>
              </p:txBody>
            </p:sp>
          </p:grpSp>
          <p:sp>
            <p:nvSpPr>
              <p:cNvPr id="10" name="Textfeld 24"/>
              <p:cNvSpPr txBox="1"/>
              <p:nvPr/>
            </p:nvSpPr>
            <p:spPr bwMode="auto">
              <a:xfrm>
                <a:off x="564652" y="2026765"/>
                <a:ext cx="534366" cy="615553"/>
              </a:xfrm>
              <a:prstGeom prst="rect">
                <a:avLst/>
              </a:prstGeom>
              <a:noFill/>
            </p:spPr>
            <p:txBody>
              <a:bodyPr wrap="square" lIns="0" tIns="0" rIns="0" bIns="0" rtlCol="0" anchor="ctr">
                <a:spAutoFit/>
              </a:bodyPr>
              <a:lstStyle/>
              <a:p>
                <a:pPr algn="ctr">
                  <a:defRPr/>
                </a:pPr>
                <a:r>
                  <a:rPr lang="fr-CH" sz="4000" noProof="0" dirty="0">
                    <a:latin typeface="Calibri"/>
                    <a:ea typeface="Calibri"/>
                    <a:cs typeface="Calibri"/>
                  </a:rPr>
                  <a:t>B</a:t>
                </a:r>
                <a:endParaRPr lang="fr-CH" noProof="0" dirty="0"/>
              </a:p>
            </p:txBody>
          </p:sp>
        </p:grpSp>
        <p:grpSp>
          <p:nvGrpSpPr>
            <p:cNvPr id="13" name="Gruppieren 27"/>
            <p:cNvGrpSpPr/>
            <p:nvPr/>
          </p:nvGrpSpPr>
          <p:grpSpPr bwMode="auto">
            <a:xfrm>
              <a:off x="1364451" y="4423775"/>
              <a:ext cx="9788470" cy="900000"/>
              <a:chOff x="398957" y="1884543"/>
              <a:chExt cx="9788470" cy="900000"/>
            </a:xfrm>
          </p:grpSpPr>
          <p:grpSp>
            <p:nvGrpSpPr>
              <p:cNvPr id="14" name="Gruppieren 28"/>
              <p:cNvGrpSpPr/>
              <p:nvPr/>
            </p:nvGrpSpPr>
            <p:grpSpPr bwMode="auto">
              <a:xfrm>
                <a:off x="398957" y="1884543"/>
                <a:ext cx="9788470" cy="900000"/>
                <a:chOff x="398957" y="1884543"/>
                <a:chExt cx="9788470" cy="900000"/>
              </a:xfrm>
            </p:grpSpPr>
            <p:sp>
              <p:nvSpPr>
                <p:cNvPr id="16" name="Inhaltsplatzhalter 2"/>
                <p:cNvSpPr txBox="1"/>
                <p:nvPr/>
              </p:nvSpPr>
              <p:spPr bwMode="auto">
                <a:xfrm>
                  <a:off x="828339" y="1968120"/>
                  <a:ext cx="9359088" cy="732848"/>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fr-CH" sz="2400" noProof="0" dirty="0">
                      <a:latin typeface="Calibri"/>
                      <a:ea typeface="Calibri"/>
                      <a:cs typeface="Calibri"/>
                    </a:rPr>
                    <a:t>Seule la liste des médicaments est nécessaire pour la vérification</a:t>
                  </a:r>
                </a:p>
              </p:txBody>
            </p:sp>
            <p:sp>
              <p:nvSpPr>
                <p:cNvPr id="17" name="Ellipse 9"/>
                <p:cNvSpPr>
                  <a:spLocks noChangeAspect="1"/>
                </p:cNvSpPr>
                <p:nvPr/>
              </p:nvSpPr>
              <p:spPr bwMode="auto">
                <a:xfrm>
                  <a:off x="398957" y="1884543"/>
                  <a:ext cx="900000" cy="900000"/>
                </a:xfrm>
                <a:prstGeom prst="ellipse">
                  <a:avLst/>
                </a:prstGeom>
                <a:solidFill>
                  <a:schemeClr val="accent2"/>
                </a:solidFill>
                <a:ln>
                  <a:no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1200" u="none" strike="noStrike" cap="none" spc="-10" noProof="0" dirty="0">
                    <a:ln>
                      <a:noFill/>
                    </a:ln>
                    <a:solidFill>
                      <a:srgbClr val="000000"/>
                    </a:solidFill>
                    <a:latin typeface="Calibri"/>
                    <a:ea typeface="Calibri"/>
                    <a:cs typeface="Calibri"/>
                  </a:endParaRPr>
                </a:p>
              </p:txBody>
            </p:sp>
          </p:grpSp>
          <p:sp>
            <p:nvSpPr>
              <p:cNvPr id="15" name="Textfeld 29"/>
              <p:cNvSpPr txBox="1"/>
              <p:nvPr/>
            </p:nvSpPr>
            <p:spPr bwMode="auto">
              <a:xfrm>
                <a:off x="564652" y="2026765"/>
                <a:ext cx="534366" cy="615553"/>
              </a:xfrm>
              <a:prstGeom prst="rect">
                <a:avLst/>
              </a:prstGeom>
              <a:noFill/>
            </p:spPr>
            <p:txBody>
              <a:bodyPr wrap="square" lIns="0" tIns="0" rIns="0" bIns="0" rtlCol="0" anchor="ctr">
                <a:spAutoFit/>
              </a:bodyPr>
              <a:lstStyle/>
              <a:p>
                <a:pPr algn="ctr">
                  <a:defRPr/>
                </a:pPr>
                <a:r>
                  <a:rPr lang="fr-CH" sz="4000" noProof="0" dirty="0">
                    <a:latin typeface="Calibri"/>
                    <a:ea typeface="Calibri"/>
                    <a:cs typeface="Calibri"/>
                  </a:rPr>
                  <a:t>C</a:t>
                </a:r>
                <a:endParaRPr lang="fr-CH" noProof="0" dirty="0"/>
              </a:p>
            </p:txBody>
          </p:sp>
        </p:grpSp>
        <p:grpSp>
          <p:nvGrpSpPr>
            <p:cNvPr id="18" name="Gruppieren 32"/>
            <p:cNvGrpSpPr/>
            <p:nvPr/>
          </p:nvGrpSpPr>
          <p:grpSpPr bwMode="auto">
            <a:xfrm>
              <a:off x="1364451" y="5545068"/>
              <a:ext cx="9788470" cy="900000"/>
              <a:chOff x="398957" y="1884543"/>
              <a:chExt cx="9788470" cy="900000"/>
            </a:xfrm>
          </p:grpSpPr>
          <p:grpSp>
            <p:nvGrpSpPr>
              <p:cNvPr id="19" name="Gruppieren 34"/>
              <p:cNvGrpSpPr/>
              <p:nvPr/>
            </p:nvGrpSpPr>
            <p:grpSpPr bwMode="auto">
              <a:xfrm>
                <a:off x="398957" y="1884543"/>
                <a:ext cx="9788470" cy="900000"/>
                <a:chOff x="398957" y="1884543"/>
                <a:chExt cx="9788470" cy="900000"/>
              </a:xfrm>
            </p:grpSpPr>
            <p:sp>
              <p:nvSpPr>
                <p:cNvPr id="21" name="Inhaltsplatzhalter 2"/>
                <p:cNvSpPr txBox="1"/>
                <p:nvPr/>
              </p:nvSpPr>
              <p:spPr bwMode="auto">
                <a:xfrm>
                  <a:off x="828339" y="1968119"/>
                  <a:ext cx="9359088" cy="732848"/>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fr-CH" sz="2400" noProof="0" dirty="0">
                      <a:latin typeface="Calibri"/>
                      <a:ea typeface="Calibri"/>
                      <a:cs typeface="Calibri"/>
                    </a:rPr>
                    <a:t>Elle n’est effectuée qu’en cas de suspicion de surdosage</a:t>
                  </a:r>
                </a:p>
              </p:txBody>
            </p:sp>
            <p:sp>
              <p:nvSpPr>
                <p:cNvPr id="22" name="Ellipse 9"/>
                <p:cNvSpPr>
                  <a:spLocks noChangeAspect="1"/>
                </p:cNvSpPr>
                <p:nvPr/>
              </p:nvSpPr>
              <p:spPr bwMode="auto">
                <a:xfrm>
                  <a:off x="398957" y="1884543"/>
                  <a:ext cx="900000" cy="900000"/>
                </a:xfrm>
                <a:prstGeom prst="ellipse">
                  <a:avLst/>
                </a:prstGeom>
                <a:solidFill>
                  <a:schemeClr val="accent2"/>
                </a:solidFill>
                <a:ln>
                  <a:no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1200" u="none" strike="noStrike" cap="none" spc="-10" noProof="0" dirty="0">
                    <a:ln>
                      <a:noFill/>
                    </a:ln>
                    <a:solidFill>
                      <a:srgbClr val="000000"/>
                    </a:solidFill>
                    <a:latin typeface="Calibri"/>
                    <a:ea typeface="Calibri"/>
                    <a:cs typeface="Calibri"/>
                  </a:endParaRPr>
                </a:p>
              </p:txBody>
            </p:sp>
          </p:grpSp>
          <p:sp>
            <p:nvSpPr>
              <p:cNvPr id="20" name="Textfeld 37"/>
              <p:cNvSpPr txBox="1"/>
              <p:nvPr/>
            </p:nvSpPr>
            <p:spPr bwMode="auto">
              <a:xfrm>
                <a:off x="564652" y="2026765"/>
                <a:ext cx="534366" cy="615553"/>
              </a:xfrm>
              <a:prstGeom prst="rect">
                <a:avLst/>
              </a:prstGeom>
              <a:noFill/>
            </p:spPr>
            <p:txBody>
              <a:bodyPr wrap="square" lIns="0" tIns="0" rIns="0" bIns="0" rtlCol="0" anchor="ctr">
                <a:spAutoFit/>
              </a:bodyPr>
              <a:lstStyle/>
              <a:p>
                <a:pPr algn="ctr">
                  <a:defRPr/>
                </a:pPr>
                <a:r>
                  <a:rPr lang="fr-CH" sz="4000" noProof="0" dirty="0">
                    <a:latin typeface="Calibri"/>
                    <a:ea typeface="Calibri"/>
                    <a:cs typeface="Calibri"/>
                  </a:rPr>
                  <a:t>D</a:t>
                </a:r>
                <a:endParaRPr lang="fr-CH" noProof="0" dirty="0"/>
              </a:p>
            </p:txBody>
          </p:sp>
        </p:grpSp>
      </p:grpSp>
      <p:sp>
        <p:nvSpPr>
          <p:cNvPr id="25" name="TextBox 24"/>
          <p:cNvSpPr txBox="1"/>
          <p:nvPr/>
        </p:nvSpPr>
        <p:spPr bwMode="auto">
          <a:xfrm>
            <a:off x="1201765" y="1202442"/>
            <a:ext cx="9911129" cy="430887"/>
          </a:xfrm>
          <a:prstGeom prst="rect">
            <a:avLst/>
          </a:prstGeom>
          <a:noFill/>
        </p:spPr>
        <p:txBody>
          <a:bodyPr wrap="square" lIns="0" tIns="0" rIns="0" bIns="0" rtlCol="0">
            <a:spAutoFit/>
          </a:bodyPr>
          <a:lstStyle/>
          <a:p>
            <a:pPr>
              <a:defRPr/>
            </a:pPr>
            <a:r>
              <a:rPr lang="fr-CH" sz="2800" noProof="0" dirty="0">
                <a:latin typeface="Calibri"/>
                <a:ea typeface="Calibri"/>
                <a:cs typeface="Calibri"/>
              </a:rPr>
              <a:t>Quelles sont les exigences pour la revue de la médication ?</a:t>
            </a:r>
          </a:p>
        </p:txBody>
      </p:sp>
      <p:grpSp>
        <p:nvGrpSpPr>
          <p:cNvPr id="26" name="Gruppieren 25"/>
          <p:cNvGrpSpPr/>
          <p:nvPr/>
        </p:nvGrpSpPr>
        <p:grpSpPr bwMode="auto">
          <a:xfrm>
            <a:off x="10395967" y="237649"/>
            <a:ext cx="1440000" cy="1440000"/>
            <a:chOff x="10395967" y="237649"/>
            <a:chExt cx="1440000" cy="1440000"/>
          </a:xfrm>
        </p:grpSpPr>
        <p:sp>
          <p:nvSpPr>
            <p:cNvPr id="27" name="Oval 26"/>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28" name="Graphic 5" descr="Chat with solid fill"/>
            <p:cNvPicPr>
              <a:picLocks noChangeAspect="1"/>
            </p:cNvPicPr>
            <p:nvPr/>
          </p:nvPicPr>
          <p:blipFill>
            <a:blip r:embed="rId3"/>
            <a:stretch/>
          </p:blipFill>
          <p:spPr bwMode="auto">
            <a:xfrm>
              <a:off x="10542619" y="384301"/>
              <a:ext cx="1146695" cy="1146695"/>
            </a:xfrm>
            <a:prstGeom prst="rect">
              <a:avLst/>
            </a:prstGeom>
          </p:spPr>
        </p:pic>
      </p:grpSp>
      <p:sp>
        <p:nvSpPr>
          <p:cNvPr id="24" name="Fußzeilenplatzhalter 1">
            <a:extLst>
              <a:ext uri="{FF2B5EF4-FFF2-40B4-BE49-F238E27FC236}">
                <a16:creationId xmlns:a16="http://schemas.microsoft.com/office/drawing/2014/main" id="{6F50D152-2B4A-298D-D6C2-73AE7E9B04A3}"/>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F706A61-46B1-87A6-272A-8533D6287EBB}"/>
            </a:ext>
          </a:extLst>
        </p:cNvPr>
        <p:cNvGrpSpPr/>
        <p:nvPr/>
      </p:nvGrpSpPr>
      <p:grpSpPr bwMode="auto">
        <a:xfrm>
          <a:off x="0" y="0"/>
          <a:ext cx="0" cy="0"/>
          <a:chOff x="0" y="0"/>
          <a:chExt cx="0" cy="0"/>
        </a:xfrm>
      </p:grpSpPr>
      <p:sp>
        <p:nvSpPr>
          <p:cNvPr id="2" name="Title 1">
            <a:extLst>
              <a:ext uri="{FF2B5EF4-FFF2-40B4-BE49-F238E27FC236}">
                <a16:creationId xmlns:a16="http://schemas.microsoft.com/office/drawing/2014/main" id="{DEAC553A-BD57-C68A-0C09-3B7A49C693BC}"/>
              </a:ext>
            </a:extLst>
          </p:cNvPr>
          <p:cNvSpPr>
            <a:spLocks noGrp="1"/>
          </p:cNvSpPr>
          <p:nvPr>
            <p:ph type="title"/>
          </p:nvPr>
        </p:nvSpPr>
        <p:spPr bwMode="auto"/>
        <p:txBody>
          <a:bodyPr/>
          <a:lstStyle/>
          <a:p>
            <a:pPr>
              <a:defRPr/>
            </a:pPr>
            <a:r>
              <a:rPr lang="fr-CH" sz="4500" noProof="0" dirty="0"/>
              <a:t>Exercice </a:t>
            </a:r>
            <a:r>
              <a:rPr lang="fr-CH" sz="4500" dirty="0"/>
              <a:t>5</a:t>
            </a:r>
            <a:endParaRPr lang="fr-CH" sz="4500" noProof="0" dirty="0"/>
          </a:p>
        </p:txBody>
      </p:sp>
      <p:grpSp>
        <p:nvGrpSpPr>
          <p:cNvPr id="23" name="Groupe 22">
            <a:extLst>
              <a:ext uri="{FF2B5EF4-FFF2-40B4-BE49-F238E27FC236}">
                <a16:creationId xmlns:a16="http://schemas.microsoft.com/office/drawing/2014/main" id="{FCBDA573-FF99-22A6-C69F-EEE765AC697D}"/>
              </a:ext>
            </a:extLst>
          </p:cNvPr>
          <p:cNvGrpSpPr/>
          <p:nvPr/>
        </p:nvGrpSpPr>
        <p:grpSpPr>
          <a:xfrm>
            <a:off x="1201765" y="2126757"/>
            <a:ext cx="9788470" cy="4263881"/>
            <a:chOff x="1364451" y="2181187"/>
            <a:chExt cx="9788470" cy="4263881"/>
          </a:xfrm>
        </p:grpSpPr>
        <p:grpSp>
          <p:nvGrpSpPr>
            <p:cNvPr id="3" name="Gruppieren 20">
              <a:extLst>
                <a:ext uri="{FF2B5EF4-FFF2-40B4-BE49-F238E27FC236}">
                  <a16:creationId xmlns:a16="http://schemas.microsoft.com/office/drawing/2014/main" id="{37290EBD-FA95-1D73-96EF-1F9E1CCA23FB}"/>
                </a:ext>
              </a:extLst>
            </p:cNvPr>
            <p:cNvGrpSpPr/>
            <p:nvPr/>
          </p:nvGrpSpPr>
          <p:grpSpPr bwMode="auto">
            <a:xfrm>
              <a:off x="1364451" y="2181187"/>
              <a:ext cx="9788470" cy="900000"/>
              <a:chOff x="398957" y="1884543"/>
              <a:chExt cx="9788470" cy="900000"/>
            </a:xfrm>
          </p:grpSpPr>
          <p:grpSp>
            <p:nvGrpSpPr>
              <p:cNvPr id="4" name="Gruppieren 2">
                <a:extLst>
                  <a:ext uri="{FF2B5EF4-FFF2-40B4-BE49-F238E27FC236}">
                    <a16:creationId xmlns:a16="http://schemas.microsoft.com/office/drawing/2014/main" id="{78C6F7A9-D83A-B788-BFC3-1DF89973A059}"/>
                  </a:ext>
                </a:extLst>
              </p:cNvPr>
              <p:cNvGrpSpPr/>
              <p:nvPr/>
            </p:nvGrpSpPr>
            <p:grpSpPr bwMode="auto">
              <a:xfrm>
                <a:off x="398957" y="1884543"/>
                <a:ext cx="9788470" cy="900000"/>
                <a:chOff x="398957" y="1884543"/>
                <a:chExt cx="9788470" cy="900000"/>
              </a:xfrm>
            </p:grpSpPr>
            <p:sp>
              <p:nvSpPr>
                <p:cNvPr id="6" name="Inhaltsplatzhalter 2">
                  <a:extLst>
                    <a:ext uri="{FF2B5EF4-FFF2-40B4-BE49-F238E27FC236}">
                      <a16:creationId xmlns:a16="http://schemas.microsoft.com/office/drawing/2014/main" id="{884C049B-B448-21D2-ED26-CF74FCBB1AF9}"/>
                    </a:ext>
                  </a:extLst>
                </p:cNvPr>
                <p:cNvSpPr txBox="1"/>
                <p:nvPr/>
              </p:nvSpPr>
              <p:spPr bwMode="auto">
                <a:xfrm>
                  <a:off x="828339" y="1960888"/>
                  <a:ext cx="9359088" cy="732848"/>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fr-CH" sz="2400" noProof="0" dirty="0">
                      <a:latin typeface="Calibri"/>
                      <a:ea typeface="Calibri"/>
                      <a:cs typeface="Calibri"/>
                    </a:rPr>
                    <a:t>Lorsqu’une erreur de médication se produit</a:t>
                  </a:r>
                </a:p>
              </p:txBody>
            </p:sp>
            <p:sp>
              <p:nvSpPr>
                <p:cNvPr id="7" name="Ellipse 9">
                  <a:extLst>
                    <a:ext uri="{FF2B5EF4-FFF2-40B4-BE49-F238E27FC236}">
                      <a16:creationId xmlns:a16="http://schemas.microsoft.com/office/drawing/2014/main" id="{954D0726-9AA7-B7E3-99A5-AF86ACD54B77}"/>
                    </a:ext>
                  </a:extLst>
                </p:cNvPr>
                <p:cNvSpPr>
                  <a:spLocks noChangeAspect="1"/>
                </p:cNvSpPr>
                <p:nvPr/>
              </p:nvSpPr>
              <p:spPr bwMode="auto">
                <a:xfrm>
                  <a:off x="398957" y="1884543"/>
                  <a:ext cx="900000" cy="900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1200" u="none" strike="noStrike" cap="none" spc="-10" noProof="0" dirty="0">
                    <a:ln>
                      <a:noFill/>
                    </a:ln>
                    <a:solidFill>
                      <a:srgbClr val="000000"/>
                    </a:solidFill>
                    <a:latin typeface="Calibri"/>
                    <a:ea typeface="Calibri"/>
                    <a:cs typeface="Calibri"/>
                  </a:endParaRPr>
                </a:p>
              </p:txBody>
            </p:sp>
          </p:grpSp>
          <p:sp>
            <p:nvSpPr>
              <p:cNvPr id="5" name="Textfeld 12">
                <a:extLst>
                  <a:ext uri="{FF2B5EF4-FFF2-40B4-BE49-F238E27FC236}">
                    <a16:creationId xmlns:a16="http://schemas.microsoft.com/office/drawing/2014/main" id="{B33F86C4-14B6-8B67-DCFF-CE42C0BFC248}"/>
                  </a:ext>
                </a:extLst>
              </p:cNvPr>
              <p:cNvSpPr txBox="1"/>
              <p:nvPr/>
            </p:nvSpPr>
            <p:spPr bwMode="auto">
              <a:xfrm>
                <a:off x="564652" y="2026765"/>
                <a:ext cx="534366" cy="615553"/>
              </a:xfrm>
              <a:prstGeom prst="rect">
                <a:avLst/>
              </a:prstGeom>
              <a:noFill/>
            </p:spPr>
            <p:txBody>
              <a:bodyPr wrap="square" lIns="0" tIns="0" rIns="0" bIns="0" rtlCol="0" anchor="ctr">
                <a:spAutoFit/>
              </a:bodyPr>
              <a:lstStyle/>
              <a:p>
                <a:pPr algn="ctr">
                  <a:defRPr/>
                </a:pPr>
                <a:r>
                  <a:rPr lang="fr-CH" sz="4000" noProof="0" dirty="0">
                    <a:latin typeface="Calibri"/>
                    <a:ea typeface="Calibri"/>
                    <a:cs typeface="Calibri"/>
                  </a:rPr>
                  <a:t>A</a:t>
                </a:r>
                <a:endParaRPr lang="fr-CH" noProof="0" dirty="0"/>
              </a:p>
            </p:txBody>
          </p:sp>
        </p:grpSp>
        <p:grpSp>
          <p:nvGrpSpPr>
            <p:cNvPr id="8" name="Gruppieren 22">
              <a:extLst>
                <a:ext uri="{FF2B5EF4-FFF2-40B4-BE49-F238E27FC236}">
                  <a16:creationId xmlns:a16="http://schemas.microsoft.com/office/drawing/2014/main" id="{D5B09D28-1057-F2A9-A10D-8FF5AE9917B8}"/>
                </a:ext>
              </a:extLst>
            </p:cNvPr>
            <p:cNvGrpSpPr/>
            <p:nvPr/>
          </p:nvGrpSpPr>
          <p:grpSpPr bwMode="auto">
            <a:xfrm>
              <a:off x="1364451" y="3302481"/>
              <a:ext cx="9788470" cy="900000"/>
              <a:chOff x="398957" y="1884543"/>
              <a:chExt cx="9788470" cy="900000"/>
            </a:xfrm>
          </p:grpSpPr>
          <p:grpSp>
            <p:nvGrpSpPr>
              <p:cNvPr id="9" name="Gruppieren 23">
                <a:extLst>
                  <a:ext uri="{FF2B5EF4-FFF2-40B4-BE49-F238E27FC236}">
                    <a16:creationId xmlns:a16="http://schemas.microsoft.com/office/drawing/2014/main" id="{4154F33D-EC52-29BE-DE76-4490C469A14A}"/>
                  </a:ext>
                </a:extLst>
              </p:cNvPr>
              <p:cNvGrpSpPr/>
              <p:nvPr/>
            </p:nvGrpSpPr>
            <p:grpSpPr bwMode="auto">
              <a:xfrm>
                <a:off x="398957" y="1884543"/>
                <a:ext cx="9788470" cy="900000"/>
                <a:chOff x="398957" y="1884543"/>
                <a:chExt cx="9788470" cy="900000"/>
              </a:xfrm>
            </p:grpSpPr>
            <p:sp>
              <p:nvSpPr>
                <p:cNvPr id="11" name="Inhaltsplatzhalter 2">
                  <a:extLst>
                    <a:ext uri="{FF2B5EF4-FFF2-40B4-BE49-F238E27FC236}">
                      <a16:creationId xmlns:a16="http://schemas.microsoft.com/office/drawing/2014/main" id="{9FFE4A1E-BAE8-7F76-709D-BDC5DA900D7A}"/>
                    </a:ext>
                  </a:extLst>
                </p:cNvPr>
                <p:cNvSpPr txBox="1"/>
                <p:nvPr/>
              </p:nvSpPr>
              <p:spPr bwMode="auto">
                <a:xfrm>
                  <a:off x="828339" y="1982478"/>
                  <a:ext cx="9359088" cy="732848"/>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fr-CH" sz="2400" noProof="0" dirty="0">
                      <a:latin typeface="Calibri"/>
                      <a:ea typeface="Calibri"/>
                      <a:cs typeface="Calibri"/>
                    </a:rPr>
                    <a:t>Au moins une fois par an</a:t>
                  </a:r>
                  <a:endParaRPr lang="fr-CH" sz="2400" noProof="0" dirty="0"/>
                </a:p>
              </p:txBody>
            </p:sp>
            <p:sp>
              <p:nvSpPr>
                <p:cNvPr id="12" name="Ellipse 9">
                  <a:extLst>
                    <a:ext uri="{FF2B5EF4-FFF2-40B4-BE49-F238E27FC236}">
                      <a16:creationId xmlns:a16="http://schemas.microsoft.com/office/drawing/2014/main" id="{2C79F6D6-4D79-7402-9257-CB36B8259E16}"/>
                    </a:ext>
                  </a:extLst>
                </p:cNvPr>
                <p:cNvSpPr>
                  <a:spLocks noChangeAspect="1"/>
                </p:cNvSpPr>
                <p:nvPr/>
              </p:nvSpPr>
              <p:spPr bwMode="auto">
                <a:xfrm>
                  <a:off x="398957" y="1884543"/>
                  <a:ext cx="900000" cy="900000"/>
                </a:xfrm>
                <a:prstGeom prst="ellipse">
                  <a:avLst/>
                </a:prstGeom>
                <a:solidFill>
                  <a:schemeClr val="accent2"/>
                </a:solidFill>
                <a:ln>
                  <a:noFill/>
                </a:ln>
              </p:spPr>
              <p:style>
                <a:lnRef idx="0">
                  <a:srgbClr val="000000"/>
                </a:lnRef>
                <a:fillRef idx="0">
                  <a:srgbClr val="000000"/>
                </a:fillRef>
                <a:effectRef idx="0">
                  <a:srgbClr val="000000"/>
                </a:effectRef>
                <a:fontRef idx="minor">
                  <a:schemeClr val="lt1"/>
                </a:fontRef>
              </p:style>
              <p:txBody>
                <a:bodyPr lIns="108000" tIns="90000" rIns="108000" bIns="90000" rtlCol="0" anchor="ctr"/>
                <a:lstStyle/>
                <a:p>
                  <a:pPr marL="0" marR="0" lvl="0" indent="0" algn="l" defTabSz="914400">
                    <a:lnSpc>
                      <a:spcPct val="109000"/>
                    </a:lnSpc>
                    <a:spcBef>
                      <a:spcPts val="0"/>
                    </a:spcBef>
                    <a:spcAft>
                      <a:spcPts val="0"/>
                    </a:spcAft>
                    <a:buClrTx/>
                    <a:buSzTx/>
                    <a:buFont typeface="+mj-lt"/>
                    <a:buNone/>
                    <a:defRPr/>
                  </a:pPr>
                  <a:endParaRPr lang="fr-CH" sz="1200" u="none" strike="noStrike" cap="none" spc="-10" noProof="0" dirty="0">
                    <a:ln>
                      <a:noFill/>
                    </a:ln>
                    <a:solidFill>
                      <a:srgbClr val="000000"/>
                    </a:solidFill>
                    <a:latin typeface="Calibri"/>
                    <a:ea typeface="Calibri"/>
                    <a:cs typeface="Calibri"/>
                  </a:endParaRPr>
                </a:p>
              </p:txBody>
            </p:sp>
          </p:grpSp>
          <p:sp>
            <p:nvSpPr>
              <p:cNvPr id="10" name="Textfeld 24">
                <a:extLst>
                  <a:ext uri="{FF2B5EF4-FFF2-40B4-BE49-F238E27FC236}">
                    <a16:creationId xmlns:a16="http://schemas.microsoft.com/office/drawing/2014/main" id="{39FF40AE-C1A3-076C-D241-2F11E80BEF50}"/>
                  </a:ext>
                </a:extLst>
              </p:cNvPr>
              <p:cNvSpPr txBox="1"/>
              <p:nvPr/>
            </p:nvSpPr>
            <p:spPr bwMode="auto">
              <a:xfrm>
                <a:off x="564652" y="2026765"/>
                <a:ext cx="534366" cy="615553"/>
              </a:xfrm>
              <a:prstGeom prst="rect">
                <a:avLst/>
              </a:prstGeom>
              <a:noFill/>
            </p:spPr>
            <p:txBody>
              <a:bodyPr wrap="square" lIns="0" tIns="0" rIns="0" bIns="0" rtlCol="0" anchor="ctr">
                <a:spAutoFit/>
              </a:bodyPr>
              <a:lstStyle/>
              <a:p>
                <a:pPr algn="ctr">
                  <a:defRPr/>
                </a:pPr>
                <a:r>
                  <a:rPr lang="fr-CH" sz="4000" noProof="0" dirty="0">
                    <a:latin typeface="Calibri"/>
                    <a:ea typeface="Calibri"/>
                    <a:cs typeface="Calibri"/>
                  </a:rPr>
                  <a:t>B</a:t>
                </a:r>
                <a:endParaRPr lang="fr-CH" noProof="0" dirty="0"/>
              </a:p>
            </p:txBody>
          </p:sp>
        </p:grpSp>
        <p:grpSp>
          <p:nvGrpSpPr>
            <p:cNvPr id="13" name="Gruppieren 27">
              <a:extLst>
                <a:ext uri="{FF2B5EF4-FFF2-40B4-BE49-F238E27FC236}">
                  <a16:creationId xmlns:a16="http://schemas.microsoft.com/office/drawing/2014/main" id="{C6F8B620-C322-2AAD-60CE-1490AF176A33}"/>
                </a:ext>
              </a:extLst>
            </p:cNvPr>
            <p:cNvGrpSpPr/>
            <p:nvPr/>
          </p:nvGrpSpPr>
          <p:grpSpPr bwMode="auto">
            <a:xfrm>
              <a:off x="1364451" y="4423775"/>
              <a:ext cx="9788470" cy="900000"/>
              <a:chOff x="398957" y="1884543"/>
              <a:chExt cx="9788470" cy="900000"/>
            </a:xfrm>
          </p:grpSpPr>
          <p:grpSp>
            <p:nvGrpSpPr>
              <p:cNvPr id="14" name="Gruppieren 28">
                <a:extLst>
                  <a:ext uri="{FF2B5EF4-FFF2-40B4-BE49-F238E27FC236}">
                    <a16:creationId xmlns:a16="http://schemas.microsoft.com/office/drawing/2014/main" id="{1AF3446A-BBF4-9D69-3A12-93E3D6AC82B6}"/>
                  </a:ext>
                </a:extLst>
              </p:cNvPr>
              <p:cNvGrpSpPr/>
              <p:nvPr/>
            </p:nvGrpSpPr>
            <p:grpSpPr bwMode="auto">
              <a:xfrm>
                <a:off x="398957" y="1884543"/>
                <a:ext cx="9788470" cy="900000"/>
                <a:chOff x="398957" y="1884543"/>
                <a:chExt cx="9788470" cy="900000"/>
              </a:xfrm>
            </p:grpSpPr>
            <p:sp>
              <p:nvSpPr>
                <p:cNvPr id="16" name="Inhaltsplatzhalter 2">
                  <a:extLst>
                    <a:ext uri="{FF2B5EF4-FFF2-40B4-BE49-F238E27FC236}">
                      <a16:creationId xmlns:a16="http://schemas.microsoft.com/office/drawing/2014/main" id="{C188C8A0-31C2-BC60-AB38-5EB3FF03E465}"/>
                    </a:ext>
                  </a:extLst>
                </p:cNvPr>
                <p:cNvSpPr txBox="1"/>
                <p:nvPr/>
              </p:nvSpPr>
              <p:spPr bwMode="auto">
                <a:xfrm>
                  <a:off x="828339" y="1968120"/>
                  <a:ext cx="9359088" cy="732848"/>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fr-CH" sz="2400" noProof="0" dirty="0">
                      <a:latin typeface="Calibri"/>
                      <a:ea typeface="Calibri"/>
                      <a:cs typeface="Calibri"/>
                    </a:rPr>
                    <a:t>Lors de chaque visite médicale</a:t>
                  </a:r>
                </a:p>
              </p:txBody>
            </p:sp>
            <p:sp>
              <p:nvSpPr>
                <p:cNvPr id="17" name="Ellipse 9">
                  <a:extLst>
                    <a:ext uri="{FF2B5EF4-FFF2-40B4-BE49-F238E27FC236}">
                      <a16:creationId xmlns:a16="http://schemas.microsoft.com/office/drawing/2014/main" id="{846821CE-A8D2-0E13-AA8F-1F126C9498A7}"/>
                    </a:ext>
                  </a:extLst>
                </p:cNvPr>
                <p:cNvSpPr>
                  <a:spLocks noChangeAspect="1"/>
                </p:cNvSpPr>
                <p:nvPr/>
              </p:nvSpPr>
              <p:spPr bwMode="auto">
                <a:xfrm>
                  <a:off x="398957" y="1884543"/>
                  <a:ext cx="900000" cy="900000"/>
                </a:xfrm>
                <a:prstGeom prst="ellipse">
                  <a:avLst/>
                </a:prstGeom>
                <a:solidFill>
                  <a:schemeClr val="accent2"/>
                </a:solidFill>
                <a:ln>
                  <a:no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1200" u="none" strike="noStrike" cap="none" spc="-10" noProof="0" dirty="0">
                    <a:ln>
                      <a:noFill/>
                    </a:ln>
                    <a:solidFill>
                      <a:srgbClr val="000000"/>
                    </a:solidFill>
                    <a:latin typeface="Calibri"/>
                    <a:ea typeface="Calibri"/>
                    <a:cs typeface="Calibri"/>
                  </a:endParaRPr>
                </a:p>
              </p:txBody>
            </p:sp>
          </p:grpSp>
          <p:sp>
            <p:nvSpPr>
              <p:cNvPr id="15" name="Textfeld 29">
                <a:extLst>
                  <a:ext uri="{FF2B5EF4-FFF2-40B4-BE49-F238E27FC236}">
                    <a16:creationId xmlns:a16="http://schemas.microsoft.com/office/drawing/2014/main" id="{4A04C144-1107-B585-4C00-9634A2CDF490}"/>
                  </a:ext>
                </a:extLst>
              </p:cNvPr>
              <p:cNvSpPr txBox="1"/>
              <p:nvPr/>
            </p:nvSpPr>
            <p:spPr bwMode="auto">
              <a:xfrm>
                <a:off x="564652" y="2026765"/>
                <a:ext cx="534366" cy="615553"/>
              </a:xfrm>
              <a:prstGeom prst="rect">
                <a:avLst/>
              </a:prstGeom>
              <a:noFill/>
            </p:spPr>
            <p:txBody>
              <a:bodyPr wrap="square" lIns="0" tIns="0" rIns="0" bIns="0" rtlCol="0" anchor="ctr">
                <a:spAutoFit/>
              </a:bodyPr>
              <a:lstStyle/>
              <a:p>
                <a:pPr algn="ctr">
                  <a:defRPr/>
                </a:pPr>
                <a:r>
                  <a:rPr lang="fr-CH" sz="4000" noProof="0" dirty="0">
                    <a:latin typeface="Calibri"/>
                    <a:ea typeface="Calibri"/>
                    <a:cs typeface="Calibri"/>
                  </a:rPr>
                  <a:t>C</a:t>
                </a:r>
                <a:endParaRPr lang="fr-CH" noProof="0" dirty="0"/>
              </a:p>
            </p:txBody>
          </p:sp>
        </p:grpSp>
        <p:grpSp>
          <p:nvGrpSpPr>
            <p:cNvPr id="18" name="Gruppieren 32">
              <a:extLst>
                <a:ext uri="{FF2B5EF4-FFF2-40B4-BE49-F238E27FC236}">
                  <a16:creationId xmlns:a16="http://schemas.microsoft.com/office/drawing/2014/main" id="{D42D6A86-B3FE-54D3-EB51-C04228F27FD9}"/>
                </a:ext>
              </a:extLst>
            </p:cNvPr>
            <p:cNvGrpSpPr/>
            <p:nvPr/>
          </p:nvGrpSpPr>
          <p:grpSpPr bwMode="auto">
            <a:xfrm>
              <a:off x="1364451" y="5545068"/>
              <a:ext cx="9788470" cy="900000"/>
              <a:chOff x="398957" y="1884543"/>
              <a:chExt cx="9788470" cy="900000"/>
            </a:xfrm>
          </p:grpSpPr>
          <p:grpSp>
            <p:nvGrpSpPr>
              <p:cNvPr id="19" name="Gruppieren 34">
                <a:extLst>
                  <a:ext uri="{FF2B5EF4-FFF2-40B4-BE49-F238E27FC236}">
                    <a16:creationId xmlns:a16="http://schemas.microsoft.com/office/drawing/2014/main" id="{F929B1CA-1240-04C0-6CFD-0F406FC9D652}"/>
                  </a:ext>
                </a:extLst>
              </p:cNvPr>
              <p:cNvGrpSpPr/>
              <p:nvPr/>
            </p:nvGrpSpPr>
            <p:grpSpPr bwMode="auto">
              <a:xfrm>
                <a:off x="398957" y="1884543"/>
                <a:ext cx="9788470" cy="900000"/>
                <a:chOff x="398957" y="1884543"/>
                <a:chExt cx="9788470" cy="900000"/>
              </a:xfrm>
            </p:grpSpPr>
            <p:sp>
              <p:nvSpPr>
                <p:cNvPr id="21" name="Inhaltsplatzhalter 2">
                  <a:extLst>
                    <a:ext uri="{FF2B5EF4-FFF2-40B4-BE49-F238E27FC236}">
                      <a16:creationId xmlns:a16="http://schemas.microsoft.com/office/drawing/2014/main" id="{2AD263F7-B144-DEEF-8CF8-23EADC6A9DB7}"/>
                    </a:ext>
                  </a:extLst>
                </p:cNvPr>
                <p:cNvSpPr txBox="1"/>
                <p:nvPr/>
              </p:nvSpPr>
              <p:spPr bwMode="auto">
                <a:xfrm>
                  <a:off x="828339" y="1968119"/>
                  <a:ext cx="9359088" cy="732848"/>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fr-CH" sz="2400" noProof="0" dirty="0">
                      <a:latin typeface="Calibri"/>
                      <a:ea typeface="Calibri"/>
                      <a:cs typeface="Calibri"/>
                    </a:rPr>
                    <a:t>En cas de changement de l’état de santé des </a:t>
                  </a:r>
                  <a:r>
                    <a:rPr lang="fr-CH" sz="2400" noProof="0" dirty="0" err="1">
                      <a:latin typeface="Calibri"/>
                      <a:ea typeface="Calibri"/>
                      <a:cs typeface="Calibri"/>
                    </a:rPr>
                    <a:t>résident</a:t>
                  </a:r>
                  <a:r>
                    <a:rPr lang="fr-CH" sz="2400" noProof="0" dirty="0" err="1">
                      <a:latin typeface="Calibri" panose="020F0502020204030204" pitchFamily="34" charset="0"/>
                      <a:ea typeface="Calibri" panose="020F0502020204030204" pitchFamily="34" charset="0"/>
                      <a:cs typeface="Calibri" panose="020F0502020204030204" pitchFamily="34" charset="0"/>
                    </a:rPr>
                    <a:t>·e·</a:t>
                  </a:r>
                  <a:r>
                    <a:rPr lang="fr-CH" sz="2400" noProof="0" dirty="0" err="1">
                      <a:latin typeface="Calibri"/>
                      <a:ea typeface="Calibri"/>
                      <a:cs typeface="Calibri"/>
                    </a:rPr>
                    <a:t>s</a:t>
                  </a:r>
                  <a:endParaRPr lang="fr-CH" sz="2400" noProof="0" dirty="0">
                    <a:latin typeface="Calibri"/>
                    <a:ea typeface="Calibri"/>
                    <a:cs typeface="Calibri"/>
                  </a:endParaRPr>
                </a:p>
              </p:txBody>
            </p:sp>
            <p:sp>
              <p:nvSpPr>
                <p:cNvPr id="22" name="Ellipse 9">
                  <a:extLst>
                    <a:ext uri="{FF2B5EF4-FFF2-40B4-BE49-F238E27FC236}">
                      <a16:creationId xmlns:a16="http://schemas.microsoft.com/office/drawing/2014/main" id="{215E05DC-921C-26AE-E337-1FA0D1367883}"/>
                    </a:ext>
                  </a:extLst>
                </p:cNvPr>
                <p:cNvSpPr>
                  <a:spLocks noChangeAspect="1"/>
                </p:cNvSpPr>
                <p:nvPr/>
              </p:nvSpPr>
              <p:spPr bwMode="auto">
                <a:xfrm>
                  <a:off x="398957" y="1884543"/>
                  <a:ext cx="900000" cy="900000"/>
                </a:xfrm>
                <a:prstGeom prst="ellipse">
                  <a:avLst/>
                </a:prstGeom>
                <a:solidFill>
                  <a:schemeClr val="accent2"/>
                </a:solidFill>
                <a:ln>
                  <a:no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1200" u="none" strike="noStrike" cap="none" spc="-10" noProof="0" dirty="0">
                    <a:ln>
                      <a:noFill/>
                    </a:ln>
                    <a:solidFill>
                      <a:srgbClr val="000000"/>
                    </a:solidFill>
                    <a:latin typeface="Calibri"/>
                    <a:ea typeface="Calibri"/>
                    <a:cs typeface="Calibri"/>
                  </a:endParaRPr>
                </a:p>
              </p:txBody>
            </p:sp>
          </p:grpSp>
          <p:sp>
            <p:nvSpPr>
              <p:cNvPr id="20" name="Textfeld 37">
                <a:extLst>
                  <a:ext uri="{FF2B5EF4-FFF2-40B4-BE49-F238E27FC236}">
                    <a16:creationId xmlns:a16="http://schemas.microsoft.com/office/drawing/2014/main" id="{AA0FFC09-F331-C510-47DD-A320A1A05C2D}"/>
                  </a:ext>
                </a:extLst>
              </p:cNvPr>
              <p:cNvSpPr txBox="1"/>
              <p:nvPr/>
            </p:nvSpPr>
            <p:spPr bwMode="auto">
              <a:xfrm>
                <a:off x="564652" y="2026765"/>
                <a:ext cx="534366" cy="615553"/>
              </a:xfrm>
              <a:prstGeom prst="rect">
                <a:avLst/>
              </a:prstGeom>
              <a:noFill/>
            </p:spPr>
            <p:txBody>
              <a:bodyPr wrap="square" lIns="0" tIns="0" rIns="0" bIns="0" rtlCol="0" anchor="ctr">
                <a:spAutoFit/>
              </a:bodyPr>
              <a:lstStyle/>
              <a:p>
                <a:pPr algn="ctr">
                  <a:defRPr/>
                </a:pPr>
                <a:r>
                  <a:rPr lang="fr-CH" sz="4000" noProof="0" dirty="0">
                    <a:latin typeface="Calibri"/>
                    <a:ea typeface="Calibri"/>
                    <a:cs typeface="Calibri"/>
                  </a:rPr>
                  <a:t>D</a:t>
                </a:r>
                <a:endParaRPr lang="fr-CH" noProof="0" dirty="0"/>
              </a:p>
            </p:txBody>
          </p:sp>
        </p:grpSp>
      </p:grpSp>
      <p:sp>
        <p:nvSpPr>
          <p:cNvPr id="25" name="TextBox 24">
            <a:extLst>
              <a:ext uri="{FF2B5EF4-FFF2-40B4-BE49-F238E27FC236}">
                <a16:creationId xmlns:a16="http://schemas.microsoft.com/office/drawing/2014/main" id="{877A96EB-1B21-5087-82F0-D6621315B40C}"/>
              </a:ext>
            </a:extLst>
          </p:cNvPr>
          <p:cNvSpPr txBox="1"/>
          <p:nvPr/>
        </p:nvSpPr>
        <p:spPr bwMode="auto">
          <a:xfrm>
            <a:off x="1201765" y="1202442"/>
            <a:ext cx="9911129" cy="861774"/>
          </a:xfrm>
          <a:prstGeom prst="rect">
            <a:avLst/>
          </a:prstGeom>
          <a:noFill/>
        </p:spPr>
        <p:txBody>
          <a:bodyPr wrap="square" lIns="0" tIns="0" rIns="0" bIns="0" rtlCol="0">
            <a:spAutoFit/>
          </a:bodyPr>
          <a:lstStyle/>
          <a:p>
            <a:pPr>
              <a:defRPr/>
            </a:pPr>
            <a:r>
              <a:rPr lang="fr-FR" sz="2800" noProof="0" dirty="0">
                <a:latin typeface="Calibri"/>
                <a:ea typeface="Calibri"/>
                <a:cs typeface="Calibri"/>
              </a:rPr>
              <a:t>Selon les critères minimaux, quand faut-il effectuer une</a:t>
            </a:r>
          </a:p>
          <a:p>
            <a:pPr>
              <a:defRPr/>
            </a:pPr>
            <a:r>
              <a:rPr lang="fr-FR" sz="2800" noProof="0" dirty="0">
                <a:latin typeface="Calibri"/>
                <a:ea typeface="Calibri"/>
                <a:cs typeface="Calibri"/>
              </a:rPr>
              <a:t>revue de la médication ?</a:t>
            </a:r>
          </a:p>
        </p:txBody>
      </p:sp>
      <p:grpSp>
        <p:nvGrpSpPr>
          <p:cNvPr id="26" name="Gruppieren 25">
            <a:extLst>
              <a:ext uri="{FF2B5EF4-FFF2-40B4-BE49-F238E27FC236}">
                <a16:creationId xmlns:a16="http://schemas.microsoft.com/office/drawing/2014/main" id="{3612495A-AC6C-5960-CA40-0F8F712956BC}"/>
              </a:ext>
            </a:extLst>
          </p:cNvPr>
          <p:cNvGrpSpPr/>
          <p:nvPr/>
        </p:nvGrpSpPr>
        <p:grpSpPr bwMode="auto">
          <a:xfrm>
            <a:off x="10395967" y="237649"/>
            <a:ext cx="1440000" cy="1440000"/>
            <a:chOff x="10395967" y="237649"/>
            <a:chExt cx="1440000" cy="1440000"/>
          </a:xfrm>
        </p:grpSpPr>
        <p:sp>
          <p:nvSpPr>
            <p:cNvPr id="27" name="Oval 26">
              <a:extLst>
                <a:ext uri="{FF2B5EF4-FFF2-40B4-BE49-F238E27FC236}">
                  <a16:creationId xmlns:a16="http://schemas.microsoft.com/office/drawing/2014/main" id="{0B7568EE-A3A0-B0DD-45F3-BC91D82D8DD9}"/>
                </a:ext>
              </a:extLst>
            </p:cNvPr>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28" name="Graphic 5" descr="Chat with solid fill">
              <a:extLst>
                <a:ext uri="{FF2B5EF4-FFF2-40B4-BE49-F238E27FC236}">
                  <a16:creationId xmlns:a16="http://schemas.microsoft.com/office/drawing/2014/main" id="{852EA225-7FD7-27AA-FD55-20FD3277FE6D}"/>
                </a:ext>
              </a:extLst>
            </p:cNvPr>
            <p:cNvPicPr>
              <a:picLocks noChangeAspect="1"/>
            </p:cNvPicPr>
            <p:nvPr/>
          </p:nvPicPr>
          <p:blipFill>
            <a:blip r:embed="rId3"/>
            <a:stretch/>
          </p:blipFill>
          <p:spPr bwMode="auto">
            <a:xfrm>
              <a:off x="10542619" y="384301"/>
              <a:ext cx="1146695" cy="1146695"/>
            </a:xfrm>
            <a:prstGeom prst="rect">
              <a:avLst/>
            </a:prstGeom>
          </p:spPr>
        </p:pic>
      </p:grpSp>
      <p:sp>
        <p:nvSpPr>
          <p:cNvPr id="24" name="Fußzeilenplatzhalter 1">
            <a:extLst>
              <a:ext uri="{FF2B5EF4-FFF2-40B4-BE49-F238E27FC236}">
                <a16:creationId xmlns:a16="http://schemas.microsoft.com/office/drawing/2014/main" id="{C514680C-0170-06B0-2F00-993262CE962B}"/>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extLst>
      <p:ext uri="{BB962C8B-B14F-4D97-AF65-F5344CB8AC3E}">
        <p14:creationId xmlns:p14="http://schemas.microsoft.com/office/powerpoint/2010/main" val="33945883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fr-CH" sz="4500" noProof="0" dirty="0"/>
              <a:t>Exercice 6</a:t>
            </a:r>
          </a:p>
        </p:txBody>
      </p:sp>
      <p:grpSp>
        <p:nvGrpSpPr>
          <p:cNvPr id="4" name="Groupe 3">
            <a:extLst>
              <a:ext uri="{FF2B5EF4-FFF2-40B4-BE49-F238E27FC236}">
                <a16:creationId xmlns:a16="http://schemas.microsoft.com/office/drawing/2014/main" id="{3A49D4D0-0FC2-E163-AA19-0A2C0A3BB9D9}"/>
              </a:ext>
            </a:extLst>
          </p:cNvPr>
          <p:cNvGrpSpPr/>
          <p:nvPr/>
        </p:nvGrpSpPr>
        <p:grpSpPr>
          <a:xfrm>
            <a:off x="838200" y="1701287"/>
            <a:ext cx="10515600" cy="4319391"/>
            <a:chOff x="838200" y="1646857"/>
            <a:chExt cx="10515600" cy="4319391"/>
          </a:xfrm>
        </p:grpSpPr>
        <p:sp>
          <p:nvSpPr>
            <p:cNvPr id="3" name="Content Placeholder 2"/>
            <p:cNvSpPr txBox="1"/>
            <p:nvPr/>
          </p:nvSpPr>
          <p:spPr bwMode="auto">
            <a:xfrm>
              <a:off x="838200" y="1646857"/>
              <a:ext cx="10515600" cy="3240000"/>
            </a:xfrm>
            <a:prstGeom prst="round1Rect">
              <a:avLst>
                <a:gd name="adj" fmla="val 16667"/>
              </a:avLst>
            </a:prstGeom>
            <a:solidFill>
              <a:schemeClr val="bg1"/>
            </a:solidFill>
            <a:ln>
              <a:solidFill>
                <a:schemeClr val="bg1"/>
              </a:solidFill>
            </a:ln>
          </p:spPr>
          <p:txBody>
            <a:bodyPr anchor="ctr">
              <a:noAutofit/>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Bef>
                  <a:spcPts val="100"/>
                </a:spcBef>
                <a:spcAft>
                  <a:spcPts val="800"/>
                </a:spcAft>
                <a:defRPr/>
              </a:pPr>
              <a:r>
                <a:rPr lang="fr-CH" sz="2400" noProof="0" dirty="0">
                  <a:latin typeface="+mn-lt"/>
                  <a:ea typeface="Calibri"/>
                  <a:cs typeface="Calibri"/>
                </a:rPr>
                <a:t>Actuellement, 100 </a:t>
              </a:r>
              <a:r>
                <a:rPr lang="fr-CH" sz="2400" noProof="0" dirty="0" err="1">
                  <a:latin typeface="+mn-lt"/>
                  <a:ea typeface="Calibri"/>
                  <a:cs typeface="Calibri"/>
                </a:rPr>
                <a:t>résident</a:t>
              </a:r>
              <a:r>
                <a:rPr lang="fr-CH" sz="2400" noProof="0" dirty="0" err="1">
                  <a:latin typeface="+mn-lt"/>
                  <a:ea typeface="Calibri" panose="020F0502020204030204" pitchFamily="34" charset="0"/>
                  <a:cs typeface="Calibri" panose="020F0502020204030204" pitchFamily="34" charset="0"/>
                </a:rPr>
                <a:t>·e·</a:t>
              </a:r>
              <a:r>
                <a:rPr lang="fr-CH" sz="2400" noProof="0" dirty="0" err="1">
                  <a:latin typeface="+mn-lt"/>
                  <a:ea typeface="Calibri"/>
                  <a:cs typeface="Calibri"/>
                </a:rPr>
                <a:t>s</a:t>
              </a:r>
              <a:r>
                <a:rPr lang="fr-CH" sz="2400" noProof="0" dirty="0">
                  <a:latin typeface="+mn-lt"/>
                  <a:ea typeface="Calibri"/>
                  <a:cs typeface="Calibri"/>
                </a:rPr>
                <a:t> sont </a:t>
              </a:r>
              <a:r>
                <a:rPr lang="fr-CH" sz="2400" noProof="0" dirty="0" err="1">
                  <a:latin typeface="+mn-lt"/>
                  <a:ea typeface="Calibri"/>
                  <a:cs typeface="Calibri"/>
                </a:rPr>
                <a:t>présent</a:t>
              </a:r>
              <a:r>
                <a:rPr lang="fr-CH" sz="2400" noProof="0" dirty="0" err="1">
                  <a:latin typeface="+mn-lt"/>
                  <a:ea typeface="Calibri" panose="020F0502020204030204" pitchFamily="34" charset="0"/>
                  <a:cs typeface="Calibri" panose="020F0502020204030204" pitchFamily="34" charset="0"/>
                </a:rPr>
                <a:t>·e·</a:t>
              </a:r>
              <a:r>
                <a:rPr lang="fr-CH" sz="2400" noProof="0" dirty="0" err="1">
                  <a:latin typeface="+mn-lt"/>
                  <a:ea typeface="Calibri"/>
                  <a:cs typeface="Calibri"/>
                </a:rPr>
                <a:t>s</a:t>
              </a:r>
              <a:r>
                <a:rPr lang="fr-CH" sz="2400" noProof="0" dirty="0">
                  <a:latin typeface="+mn-lt"/>
                  <a:ea typeface="Calibri"/>
                  <a:cs typeface="Calibri"/>
                </a:rPr>
                <a:t> au sein de l’EMS :</a:t>
              </a:r>
              <a:endParaRPr lang="fr-CH" sz="2400" noProof="0" dirty="0">
                <a:latin typeface="+mn-lt"/>
              </a:endParaRPr>
            </a:p>
            <a:p>
              <a:pPr marL="342900" indent="-342900">
                <a:lnSpc>
                  <a:spcPct val="100000"/>
                </a:lnSpc>
                <a:spcAft>
                  <a:spcPts val="800"/>
                </a:spcAft>
                <a:buFont typeface="Symbol"/>
                <a:buChar char="-"/>
                <a:defRPr/>
              </a:pPr>
              <a:r>
                <a:rPr lang="fr-FR" sz="2400" noProof="0" dirty="0">
                  <a:latin typeface="+mn-lt"/>
                  <a:ea typeface="Calibri"/>
                  <a:cs typeface="Calibri"/>
                </a:rPr>
                <a:t>pour 12 </a:t>
              </a:r>
              <a:r>
                <a:rPr lang="fr-FR" sz="2400" noProof="0" dirty="0" err="1">
                  <a:latin typeface="+mn-lt"/>
                  <a:ea typeface="Calibri"/>
                  <a:cs typeface="Calibri"/>
                </a:rPr>
                <a:t>résident·e·s</a:t>
              </a:r>
              <a:r>
                <a:rPr lang="fr-FR" sz="2400" noProof="0" dirty="0">
                  <a:latin typeface="+mn-lt"/>
                  <a:ea typeface="Calibri"/>
                  <a:cs typeface="Calibri"/>
                </a:rPr>
                <a:t>, la dernière évaluation disponible est celle de l’admission</a:t>
              </a:r>
            </a:p>
            <a:p>
              <a:pPr marL="342900" indent="-342900">
                <a:lnSpc>
                  <a:spcPct val="100000"/>
                </a:lnSpc>
                <a:spcAft>
                  <a:spcPts val="800"/>
                </a:spcAft>
                <a:buFont typeface="Symbol"/>
                <a:buChar char="-"/>
                <a:defRPr/>
              </a:pPr>
              <a:r>
                <a:rPr lang="fr-CH" sz="2400" noProof="0" dirty="0">
                  <a:latin typeface="+mn-lt"/>
                  <a:ea typeface="Calibri"/>
                  <a:cs typeface="Calibri"/>
                </a:rPr>
                <a:t>2 </a:t>
              </a:r>
              <a:r>
                <a:rPr lang="fr-CH" sz="2400" noProof="0" dirty="0" err="1">
                  <a:latin typeface="+mn-lt"/>
                  <a:ea typeface="Calibri"/>
                  <a:cs typeface="Calibri"/>
                </a:rPr>
                <a:t>résident</a:t>
              </a:r>
              <a:r>
                <a:rPr lang="fr-CH" sz="2400" noProof="0" dirty="0" err="1">
                  <a:latin typeface="+mn-lt"/>
                  <a:ea typeface="Calibri" panose="020F0502020204030204" pitchFamily="34" charset="0"/>
                  <a:cs typeface="Calibri" panose="020F0502020204030204" pitchFamily="34" charset="0"/>
                </a:rPr>
                <a:t>·e·</a:t>
              </a:r>
              <a:r>
                <a:rPr lang="fr-CH" sz="2400" noProof="0" dirty="0" err="1">
                  <a:latin typeface="+mn-lt"/>
                  <a:ea typeface="Calibri"/>
                  <a:cs typeface="Calibri"/>
                </a:rPr>
                <a:t>s</a:t>
              </a:r>
              <a:r>
                <a:rPr lang="fr-CH" sz="2400" noProof="0" dirty="0">
                  <a:latin typeface="+mn-lt"/>
                  <a:ea typeface="Calibri"/>
                  <a:cs typeface="Calibri"/>
                </a:rPr>
                <a:t> ne prennent pas de médicaments et 4 </a:t>
              </a:r>
              <a:r>
                <a:rPr lang="fr-CH" sz="2400" noProof="0" dirty="0" err="1">
                  <a:latin typeface="+mn-lt"/>
                  <a:ea typeface="Calibri"/>
                  <a:cs typeface="Calibri"/>
                </a:rPr>
                <a:t>résident</a:t>
              </a:r>
              <a:r>
                <a:rPr lang="fr-CH" sz="2400" noProof="0" dirty="0" err="1">
                  <a:latin typeface="+mn-lt"/>
                  <a:ea typeface="Calibri" panose="020F0502020204030204" pitchFamily="34" charset="0"/>
                  <a:cs typeface="Calibri" panose="020F0502020204030204" pitchFamily="34" charset="0"/>
                </a:rPr>
                <a:t>·e·</a:t>
              </a:r>
              <a:r>
                <a:rPr lang="fr-CH" sz="2400" noProof="0" dirty="0" err="1">
                  <a:latin typeface="+mn-lt"/>
                  <a:ea typeface="Calibri"/>
                  <a:cs typeface="Calibri"/>
                </a:rPr>
                <a:t>s</a:t>
              </a:r>
              <a:r>
                <a:rPr lang="fr-CH" sz="2400" noProof="0" dirty="0">
                  <a:latin typeface="+mn-lt"/>
                  <a:ea typeface="Calibri"/>
                  <a:cs typeface="Calibri"/>
                </a:rPr>
                <a:t> prennent moins de 3 comprimés par jour (</a:t>
              </a:r>
              <a:r>
                <a:rPr lang="fr-CH" sz="2400" noProof="0" dirty="0" err="1">
                  <a:latin typeface="+mn-lt"/>
                  <a:ea typeface="Calibri"/>
                  <a:cs typeface="Calibri"/>
                </a:rPr>
                <a:t>ils</a:t>
              </a:r>
              <a:r>
                <a:rPr lang="fr-CH" sz="2400" noProof="0" dirty="0" err="1">
                  <a:latin typeface="+mn-lt"/>
                  <a:ea typeface="Calibri" panose="020F0502020204030204" pitchFamily="34" charset="0"/>
                  <a:cs typeface="Calibri" panose="020F0502020204030204" pitchFamily="34" charset="0"/>
                </a:rPr>
                <a:t>·</a:t>
              </a:r>
              <a:r>
                <a:rPr lang="fr-CH" sz="2400" noProof="0" dirty="0" err="1">
                  <a:latin typeface="+mn-lt"/>
                  <a:ea typeface="Calibri"/>
                  <a:cs typeface="Calibri"/>
                </a:rPr>
                <a:t>elles</a:t>
              </a:r>
              <a:r>
                <a:rPr lang="fr-CH" sz="2400" noProof="0" dirty="0">
                  <a:latin typeface="+mn-lt"/>
                  <a:ea typeface="Calibri"/>
                  <a:cs typeface="Calibri"/>
                </a:rPr>
                <a:t> ne font PAS partie des 12 </a:t>
              </a:r>
              <a:r>
                <a:rPr lang="fr-CH" sz="2400" noProof="0" dirty="0" err="1">
                  <a:latin typeface="+mn-lt"/>
                  <a:ea typeface="Calibri"/>
                  <a:cs typeface="Calibri"/>
                </a:rPr>
                <a:t>résident</a:t>
              </a:r>
              <a:r>
                <a:rPr lang="fr-CH" sz="2400" noProof="0" dirty="0" err="1">
                  <a:latin typeface="+mn-lt"/>
                  <a:ea typeface="Calibri" panose="020F0502020204030204" pitchFamily="34" charset="0"/>
                  <a:cs typeface="Calibri" panose="020F0502020204030204" pitchFamily="34" charset="0"/>
                </a:rPr>
                <a:t>·e·</a:t>
              </a:r>
              <a:r>
                <a:rPr lang="fr-CH" sz="2400" noProof="0" dirty="0" err="1">
                  <a:latin typeface="+mn-lt"/>
                  <a:ea typeface="Calibri"/>
                  <a:cs typeface="Calibri"/>
                </a:rPr>
                <a:t>s</a:t>
              </a:r>
              <a:r>
                <a:rPr lang="fr-CH" sz="2400" noProof="0" dirty="0">
                  <a:latin typeface="+mn-lt"/>
                  <a:ea typeface="Calibri"/>
                  <a:cs typeface="Calibri"/>
                </a:rPr>
                <a:t> n’ayant qu’une évaluation à l’admission)</a:t>
              </a:r>
              <a:endParaRPr lang="fr-CH" sz="2400" noProof="0" dirty="0">
                <a:latin typeface="+mn-lt"/>
              </a:endParaRPr>
            </a:p>
            <a:p>
              <a:pPr marL="342900" indent="-342900">
                <a:lnSpc>
                  <a:spcPct val="100000"/>
                </a:lnSpc>
                <a:spcAft>
                  <a:spcPts val="800"/>
                </a:spcAft>
                <a:buFont typeface="Symbol"/>
                <a:buChar char="-"/>
                <a:defRPr/>
              </a:pPr>
              <a:r>
                <a:rPr lang="fr-CH" sz="2400" noProof="0" dirty="0">
                  <a:latin typeface="+mn-lt"/>
                  <a:ea typeface="Calibri"/>
                  <a:cs typeface="Calibri"/>
                </a:rPr>
                <a:t>1 </a:t>
              </a:r>
              <a:r>
                <a:rPr lang="fr-CH" sz="2400" noProof="0" dirty="0" err="1">
                  <a:latin typeface="+mn-lt"/>
                  <a:ea typeface="Calibri"/>
                  <a:cs typeface="Calibri"/>
                </a:rPr>
                <a:t>résident</a:t>
              </a:r>
              <a:r>
                <a:rPr lang="fr-CH" sz="2400" noProof="0" dirty="0" err="1">
                  <a:latin typeface="+mn-lt"/>
                  <a:ea typeface="Calibri" panose="020F0502020204030204" pitchFamily="34" charset="0"/>
                  <a:cs typeface="Calibri" panose="020F0502020204030204" pitchFamily="34" charset="0"/>
                </a:rPr>
                <a:t>·e</a:t>
              </a:r>
              <a:r>
                <a:rPr lang="fr-CH" sz="2400" dirty="0">
                  <a:latin typeface="+mn-lt"/>
                  <a:ea typeface="Calibri"/>
                  <a:cs typeface="Calibri"/>
                </a:rPr>
                <a:t>, </a:t>
              </a:r>
              <a:r>
                <a:rPr lang="fr-CH" sz="2400" dirty="0" err="1">
                  <a:latin typeface="+mn-lt"/>
                  <a:ea typeface="Calibri"/>
                  <a:cs typeface="Calibri"/>
                </a:rPr>
                <a:t>présent</a:t>
              </a:r>
              <a:r>
                <a:rPr lang="fr-CH" sz="2400" dirty="0" err="1">
                  <a:latin typeface="+mn-lt"/>
                  <a:ea typeface="Calibri" panose="020F0502020204030204" pitchFamily="34" charset="0"/>
                  <a:cs typeface="Calibri" panose="020F0502020204030204" pitchFamily="34" charset="0"/>
                </a:rPr>
                <a:t>·e</a:t>
              </a:r>
              <a:r>
                <a:rPr lang="fr-CH" sz="2400" dirty="0">
                  <a:latin typeface="+mn-lt"/>
                  <a:ea typeface="Calibri"/>
                  <a:cs typeface="Calibri"/>
                </a:rPr>
                <a:t> au sein de l’EMS </a:t>
              </a:r>
              <a:r>
                <a:rPr lang="fr-CH" sz="2400" noProof="0" dirty="0">
                  <a:latin typeface="+mn-lt"/>
                  <a:ea typeface="Calibri"/>
                  <a:cs typeface="Calibri"/>
                </a:rPr>
                <a:t>depuis plusieurs années, refuse partiellement de prendre ses médicaments</a:t>
              </a:r>
              <a:endParaRPr lang="fr-CH" sz="2400" noProof="0" dirty="0">
                <a:latin typeface="+mn-lt"/>
              </a:endParaRPr>
            </a:p>
          </p:txBody>
        </p:sp>
        <p:sp>
          <p:nvSpPr>
            <p:cNvPr id="6" name="TextBox 5"/>
            <p:cNvSpPr txBox="1"/>
            <p:nvPr/>
          </p:nvSpPr>
          <p:spPr bwMode="auto">
            <a:xfrm>
              <a:off x="838200" y="4886248"/>
              <a:ext cx="10515600" cy="1080000"/>
            </a:xfrm>
            <a:prstGeom prst="rect">
              <a:avLst/>
            </a:prstGeom>
            <a:solidFill>
              <a:schemeClr val="accent2"/>
            </a:solidFill>
            <a:ln>
              <a:solidFill>
                <a:schemeClr val="accent2"/>
              </a:solidFill>
            </a:ln>
          </p:spPr>
          <p:txBody>
            <a:bodyPr wrap="square" lIns="0" tIns="0" rIns="0" bIns="0" rtlCol="0" anchor="ctr">
              <a:spAutoFit/>
            </a:bodyPr>
            <a:lstStyle/>
            <a:p>
              <a:pPr>
                <a:defRPr/>
              </a:pPr>
              <a:r>
                <a:rPr lang="fr-CH" sz="2800" b="1" noProof="0" dirty="0">
                  <a:solidFill>
                    <a:schemeClr val="bg1"/>
                  </a:solidFill>
                  <a:ea typeface="Calibri"/>
                  <a:cs typeface="Calibri"/>
                </a:rPr>
                <a:t> Combien de </a:t>
              </a:r>
              <a:r>
                <a:rPr lang="fr-CH" sz="2800" b="1" noProof="0" dirty="0" err="1">
                  <a:solidFill>
                    <a:schemeClr val="bg1"/>
                  </a:solidFill>
                  <a:ea typeface="Calibri"/>
                  <a:cs typeface="Calibri"/>
                </a:rPr>
                <a:t>résident</a:t>
              </a:r>
              <a:r>
                <a:rPr lang="fr-CH" sz="2800" b="1" noProof="0" dirty="0" err="1">
                  <a:solidFill>
                    <a:schemeClr val="bg1"/>
                  </a:solidFill>
                  <a:ea typeface="Calibri" panose="020F0502020204030204" pitchFamily="34" charset="0"/>
                  <a:cs typeface="Calibri" panose="020F0502020204030204" pitchFamily="34" charset="0"/>
                </a:rPr>
                <a:t>·e·</a:t>
              </a:r>
              <a:r>
                <a:rPr lang="fr-CH" sz="2800" b="1" noProof="0" dirty="0" err="1">
                  <a:solidFill>
                    <a:schemeClr val="bg1"/>
                  </a:solidFill>
                  <a:ea typeface="Calibri"/>
                  <a:cs typeface="Calibri"/>
                </a:rPr>
                <a:t>s</a:t>
              </a:r>
              <a:r>
                <a:rPr lang="fr-CH" sz="2800" b="1" noProof="0" dirty="0">
                  <a:solidFill>
                    <a:schemeClr val="bg1"/>
                  </a:solidFill>
                  <a:ea typeface="Calibri"/>
                  <a:cs typeface="Calibri"/>
                </a:rPr>
                <a:t> sont </a:t>
              </a:r>
              <a:r>
                <a:rPr lang="fr-CH" sz="2800" b="1" noProof="0" dirty="0" err="1">
                  <a:solidFill>
                    <a:schemeClr val="bg1"/>
                  </a:solidFill>
                  <a:ea typeface="Calibri"/>
                  <a:cs typeface="Calibri"/>
                </a:rPr>
                <a:t>compté</a:t>
              </a:r>
              <a:r>
                <a:rPr lang="fr-CH" sz="2800" b="1" noProof="0" dirty="0" err="1">
                  <a:solidFill>
                    <a:schemeClr val="bg1"/>
                  </a:solidFill>
                  <a:ea typeface="Calibri" panose="020F0502020204030204" pitchFamily="34" charset="0"/>
                  <a:cs typeface="Calibri" panose="020F0502020204030204" pitchFamily="34" charset="0"/>
                </a:rPr>
                <a:t>·e·</a:t>
              </a:r>
              <a:r>
                <a:rPr lang="fr-CH" sz="2800" b="1" noProof="0" dirty="0" err="1">
                  <a:solidFill>
                    <a:schemeClr val="bg1"/>
                  </a:solidFill>
                  <a:ea typeface="Calibri"/>
                  <a:cs typeface="Calibri"/>
                </a:rPr>
                <a:t>s</a:t>
              </a:r>
              <a:r>
                <a:rPr lang="fr-CH" sz="2800" b="1" noProof="0" dirty="0">
                  <a:solidFill>
                    <a:schemeClr val="bg1"/>
                  </a:solidFill>
                  <a:ea typeface="Calibri"/>
                  <a:cs typeface="Calibri"/>
                </a:rPr>
                <a:t> dans le calcul de l’IQM ?</a:t>
              </a:r>
            </a:p>
          </p:txBody>
        </p:sp>
      </p:grpSp>
      <p:grpSp>
        <p:nvGrpSpPr>
          <p:cNvPr id="7" name="Gruppieren 6"/>
          <p:cNvGrpSpPr/>
          <p:nvPr/>
        </p:nvGrpSpPr>
        <p:grpSpPr bwMode="auto">
          <a:xfrm>
            <a:off x="10395967" y="237649"/>
            <a:ext cx="1440000" cy="1440000"/>
            <a:chOff x="10395967" y="237649"/>
            <a:chExt cx="1440000" cy="1440000"/>
          </a:xfrm>
          <a:solidFill>
            <a:schemeClr val="bg2"/>
          </a:solidFill>
        </p:grpSpPr>
        <p:sp>
          <p:nvSpPr>
            <p:cNvPr id="8" name="Oval 7"/>
            <p:cNvSpPr>
              <a:spLocks noChangeAspect="1"/>
            </p:cNvSpPr>
            <p:nvPr/>
          </p:nvSpPr>
          <p:spPr bwMode="auto">
            <a:xfrm>
              <a:off x="10395967" y="237649"/>
              <a:ext cx="1440000" cy="1440000"/>
            </a:xfrm>
            <a:prstGeom prst="ellipse">
              <a:avLst/>
            </a:prstGeom>
            <a:grp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9" name="Graphic 5" descr="Chat with solid fill"/>
            <p:cNvPicPr>
              <a:picLocks noChangeAspect="1"/>
            </p:cNvPicPr>
            <p:nvPr/>
          </p:nvPicPr>
          <p:blipFill>
            <a:blip r:embed="rId3"/>
            <a:stretch/>
          </p:blipFill>
          <p:spPr bwMode="auto">
            <a:xfrm>
              <a:off x="10542619" y="384301"/>
              <a:ext cx="1146695" cy="1146695"/>
            </a:xfrm>
            <a:prstGeom prst="rect">
              <a:avLst/>
            </a:prstGeom>
          </p:spPr>
        </p:pic>
      </p:grpSp>
      <p:sp>
        <p:nvSpPr>
          <p:cNvPr id="5" name="Fußzeilenplatzhalter 1">
            <a:extLst>
              <a:ext uri="{FF2B5EF4-FFF2-40B4-BE49-F238E27FC236}">
                <a16:creationId xmlns:a16="http://schemas.microsoft.com/office/drawing/2014/main" id="{316C168E-3D5E-ECAD-9FA0-751F050D1EA3}"/>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2"/>
        </a:solidFill>
        <a:effectLst/>
      </p:bgPr>
    </p:bg>
    <p:spTree>
      <p:nvGrpSpPr>
        <p:cNvPr id="1" name=""/>
        <p:cNvGrpSpPr/>
        <p:nvPr/>
      </p:nvGrpSpPr>
      <p:grpSpPr bwMode="auto">
        <a:xfrm>
          <a:off x="0" y="0"/>
          <a:ext cx="0" cy="0"/>
          <a:chOff x="0" y="0"/>
          <a:chExt cx="0" cy="0"/>
        </a:xfrm>
      </p:grpSpPr>
      <p:sp>
        <p:nvSpPr>
          <p:cNvPr id="7" name="Untertitel 6"/>
          <p:cNvSpPr>
            <a:spLocks noGrp="1"/>
          </p:cNvSpPr>
          <p:nvPr>
            <p:ph type="subTitle" idx="4294967295"/>
          </p:nvPr>
        </p:nvSpPr>
        <p:spPr bwMode="auto">
          <a:xfrm>
            <a:off x="4070350" y="371475"/>
            <a:ext cx="8121650" cy="5651500"/>
          </a:xfrm>
          <a:prstGeom prst="rect">
            <a:avLst/>
          </a:prstGeom>
        </p:spPr>
        <p:txBody>
          <a:bodyPr anchor="ctr"/>
          <a:lstStyle/>
          <a:p>
            <a:pPr marL="0" indent="0">
              <a:buNone/>
              <a:defRPr/>
            </a:pPr>
            <a:r>
              <a:rPr lang="fr-CH" sz="8000" b="1" dirty="0">
                <a:solidFill>
                  <a:schemeClr val="bg1"/>
                </a:solidFill>
                <a:latin typeface="Calibri"/>
                <a:cs typeface="Calibri"/>
              </a:rPr>
              <a:t>A</a:t>
            </a:r>
            <a:r>
              <a:rPr lang="fr-CH" sz="8000" b="1" noProof="0" dirty="0" err="1">
                <a:solidFill>
                  <a:schemeClr val="bg1"/>
                </a:solidFill>
                <a:latin typeface="Calibri"/>
                <a:cs typeface="Calibri"/>
              </a:rPr>
              <a:t>vez</a:t>
            </a:r>
            <a:r>
              <a:rPr lang="fr-CH" sz="8000" b="1" noProof="0" dirty="0">
                <a:solidFill>
                  <a:schemeClr val="bg1"/>
                </a:solidFill>
                <a:latin typeface="Calibri"/>
                <a:cs typeface="Calibri"/>
              </a:rPr>
              <a:t>-vous des questions ?</a:t>
            </a:r>
            <a:endParaRPr lang="fr-CH" noProof="0" dirty="0"/>
          </a:p>
        </p:txBody>
      </p:sp>
      <p:sp>
        <p:nvSpPr>
          <p:cNvPr id="10" name="Oval 9"/>
          <p:cNvSpPr/>
          <p:nvPr/>
        </p:nvSpPr>
        <p:spPr bwMode="auto">
          <a:xfrm>
            <a:off x="409575" y="1816413"/>
            <a:ext cx="2761412" cy="2761412"/>
          </a:xfrm>
          <a:prstGeom prst="ellipse">
            <a:avLst/>
          </a:prstGeom>
          <a:solidFill>
            <a:schemeClr val="bg1"/>
          </a:solidFill>
          <a:ln w="6350">
            <a:noFill/>
          </a:ln>
        </p:spPr>
        <p:style>
          <a:lnRef idx="0">
            <a:srgbClr val="000000"/>
          </a:lnRef>
          <a:fillRef idx="0">
            <a:srgbClr val="000000"/>
          </a:fillRef>
          <a:effectRef idx="0">
            <a:srgbClr val="000000"/>
          </a:effectRef>
          <a:fontRef idx="minor">
            <a:schemeClr val="lt1"/>
          </a:fontRef>
        </p:style>
        <p:txBody>
          <a:bodyPr lIns="108000" tIns="90000" rIns="108000" bIns="90000" rtlCol="0" anchor="ctr" anchorCtr="0"/>
          <a:lstStyle/>
          <a:p>
            <a:pPr algn="l">
              <a:defRPr/>
            </a:pPr>
            <a:endParaRPr lang="fr-CH" sz="1200" noProof="0" dirty="0">
              <a:solidFill>
                <a:schemeClr val="tx1"/>
              </a:solidFill>
              <a:latin typeface="Calibri"/>
            </a:endParaRPr>
          </a:p>
        </p:txBody>
      </p:sp>
      <p:pic>
        <p:nvPicPr>
          <p:cNvPr id="6" name="Grafik 5" descr="Gedankenblase mit einfarbiger Füllung"/>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01920" y="2408759"/>
            <a:ext cx="1576721" cy="1576721"/>
          </a:xfrm>
          <a:prstGeom prst="rect">
            <a:avLst/>
          </a:prstGeom>
        </p:spPr>
      </p:pic>
      <p:sp>
        <p:nvSpPr>
          <p:cNvPr id="3"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fr-CH" sz="800" noProof="0" smtClean="0">
                <a:solidFill>
                  <a:schemeClr val="bg1"/>
                </a:solidFill>
                <a:ea typeface="Roboto"/>
              </a:rPr>
              <a:t>38</a:t>
            </a:fld>
            <a:endParaRPr lang="fr-CH" sz="800" noProof="0" dirty="0">
              <a:solidFill>
                <a:schemeClr val="bg1"/>
              </a:solidFill>
              <a:ea typeface="Roboto"/>
            </a:endParaRPr>
          </a:p>
        </p:txBody>
      </p:sp>
      <p:sp>
        <p:nvSpPr>
          <p:cNvPr id="4" name="Fußzeilenplatzhalter 1">
            <a:extLst>
              <a:ext uri="{FF2B5EF4-FFF2-40B4-BE49-F238E27FC236}">
                <a16:creationId xmlns:a16="http://schemas.microsoft.com/office/drawing/2014/main" id="{E40863E6-4EE2-99F6-58EA-B5541AAB756E}"/>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solidFill>
                  <a:schemeClr val="bg1"/>
                </a:solidFill>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solidFill>
                  <a:schemeClr val="bg1"/>
                </a:solidFill>
                <a:latin typeface="Calibri" panose="020F0502020204030204" pitchFamily="34" charset="0"/>
                <a:ea typeface="Roboto" panose="02000000000000000000" pitchFamily="2" charset="0"/>
                <a:cs typeface="Calibri" panose="020F0502020204030204" pitchFamily="34" charset="0"/>
              </a:rPr>
              <a:t>senesuisse</a:t>
            </a:r>
            <a:r>
              <a:rPr lang="de-DE" sz="800" dirty="0">
                <a:solidFill>
                  <a:schemeClr val="bg1"/>
                </a:solidFill>
                <a:latin typeface="Calibri" panose="020F0502020204030204" pitchFamily="34" charset="0"/>
                <a:ea typeface="Roboto" panose="02000000000000000000" pitchFamily="2" charset="0"/>
                <a:cs typeface="Calibri" panose="020F0502020204030204" pitchFamily="34" charset="0"/>
              </a:rPr>
              <a:t> et CURAVIVA </a:t>
            </a:r>
            <a:endParaRPr lang="de-CH" sz="800" dirty="0">
              <a:solidFill>
                <a:schemeClr val="bg1"/>
              </a:solidFill>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bg>
      <p:bgPr>
        <a:solidFill>
          <a:schemeClr val="bg2"/>
        </a:solidFill>
        <a:effectLst/>
      </p:bgPr>
    </p:bg>
    <p:spTree>
      <p:nvGrpSpPr>
        <p:cNvPr id="1" name=""/>
        <p:cNvGrpSpPr/>
        <p:nvPr/>
      </p:nvGrpSpPr>
      <p:grpSpPr bwMode="auto">
        <a:xfrm>
          <a:off x="0" y="0"/>
          <a:ext cx="0" cy="0"/>
          <a:chOff x="0" y="0"/>
          <a:chExt cx="0" cy="0"/>
        </a:xfrm>
      </p:grpSpPr>
      <p:sp>
        <p:nvSpPr>
          <p:cNvPr id="2053534334" name="Untertitel 6"/>
          <p:cNvSpPr txBox="1"/>
          <p:nvPr/>
        </p:nvSpPr>
        <p:spPr bwMode="auto">
          <a:xfrm>
            <a:off x="4070350" y="371475"/>
            <a:ext cx="8121650" cy="5651499"/>
          </a:xfrm>
          <a:prstGeom prst="rect">
            <a:avLst/>
          </a:prstGeom>
        </p:spPr>
        <p:txBody>
          <a:bodyPr vert="horz" lIns="0" tIns="0" rIns="0" bIns="0" rtlCol="0" anchor="ctr">
            <a:noAutofit/>
          </a:bodyPr>
          <a:lstStyle>
            <a:lvl1pPr marL="0" indent="0" algn="l" defTabSz="914400">
              <a:lnSpc>
                <a:spcPct val="109000"/>
              </a:lnSpc>
              <a:spcBef>
                <a:spcPts val="0"/>
              </a:spcBef>
              <a:buFont typeface="+mj-lt"/>
              <a:buNone/>
              <a:defRPr sz="2100" b="0" i="0" spc="-9">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9">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9">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9">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9">
                <a:solidFill>
                  <a:schemeClr val="tx1"/>
                </a:solidFill>
                <a:latin typeface="Calibri Light"/>
                <a:ea typeface="Roboto"/>
                <a:cs typeface="Calibri Light"/>
              </a:defRPr>
            </a:lvl5pPr>
            <a:lvl6pPr marL="2514599" indent="-228600" algn="l" defTabSz="91440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a:lnSpc>
                <a:spcPct val="90000"/>
              </a:lnSpc>
              <a:spcBef>
                <a:spcPts val="499"/>
              </a:spcBef>
              <a:buFont typeface="Arial"/>
              <a:buChar char="•"/>
              <a:defRPr sz="1800">
                <a:solidFill>
                  <a:schemeClr val="tx1"/>
                </a:solidFill>
                <a:latin typeface="+mn-lt"/>
                <a:ea typeface="+mn-ea"/>
                <a:cs typeface="+mn-cs"/>
              </a:defRPr>
            </a:lvl9pPr>
          </a:lstStyle>
          <a:p>
            <a:pPr>
              <a:spcAft>
                <a:spcPts val="2399"/>
              </a:spcAft>
              <a:defRPr/>
            </a:pPr>
            <a:r>
              <a:rPr lang="fr-CH" sz="6000" b="1" noProof="0" dirty="0">
                <a:solidFill>
                  <a:schemeClr val="bg1"/>
                </a:solidFill>
                <a:latin typeface="Calibri"/>
                <a:cs typeface="Calibri"/>
              </a:rPr>
              <a:t>quality@senesuisse.ch</a:t>
            </a:r>
            <a:endParaRPr lang="fr-CH" noProof="0" dirty="0"/>
          </a:p>
        </p:txBody>
      </p:sp>
      <p:sp>
        <p:nvSpPr>
          <p:cNvPr id="1973788422" name="Oval 3"/>
          <p:cNvSpPr/>
          <p:nvPr/>
        </p:nvSpPr>
        <p:spPr bwMode="auto">
          <a:xfrm>
            <a:off x="409574" y="1816412"/>
            <a:ext cx="2761412" cy="2761411"/>
          </a:xfrm>
          <a:prstGeom prst="ellipse">
            <a:avLst/>
          </a:prstGeom>
          <a:solidFill>
            <a:schemeClr val="bg1"/>
          </a:solidFill>
          <a:ln w="6350">
            <a:noFill/>
          </a:ln>
        </p:spPr>
        <p:style>
          <a:lnRef idx="0">
            <a:srgbClr val="000000"/>
          </a:lnRef>
          <a:fillRef idx="0">
            <a:srgbClr val="000000"/>
          </a:fillRef>
          <a:effectRef idx="0">
            <a:srgbClr val="000000"/>
          </a:effectRef>
          <a:fontRef idx="minor">
            <a:schemeClr val="lt1"/>
          </a:fontRef>
        </p:style>
        <p:txBody>
          <a:bodyPr lIns="108000" tIns="90000" rIns="108000" bIns="90000" rtlCol="0" anchor="ctr" anchorCtr="0"/>
          <a:lstStyle/>
          <a:p>
            <a:pPr algn="l">
              <a:defRPr/>
            </a:pPr>
            <a:endParaRPr lang="fr-CH" sz="1200" noProof="0" dirty="0">
              <a:solidFill>
                <a:schemeClr val="tx1"/>
              </a:solidFill>
              <a:latin typeface="Calibri"/>
            </a:endParaRPr>
          </a:p>
        </p:txBody>
      </p:sp>
      <p:sp>
        <p:nvSpPr>
          <p:cNvPr id="597129252" name="Textfeld 4"/>
          <p:cNvSpPr txBox="1"/>
          <p:nvPr/>
        </p:nvSpPr>
        <p:spPr bwMode="auto">
          <a:xfrm rot="21204709">
            <a:off x="320977" y="2550787"/>
            <a:ext cx="2938604" cy="1292661"/>
          </a:xfrm>
          <a:prstGeom prst="rect">
            <a:avLst/>
          </a:prstGeom>
          <a:noFill/>
        </p:spPr>
        <p:txBody>
          <a:bodyPr wrap="square" lIns="0" tIns="0" rIns="0" bIns="0" anchor="ctr" anchorCtr="0">
            <a:spAutoFit/>
          </a:bodyPr>
          <a:lstStyle/>
          <a:p>
            <a:pPr algn="ctr">
              <a:defRPr/>
            </a:pPr>
            <a:r>
              <a:rPr lang="fr-CH" sz="2800" noProof="0" dirty="0">
                <a:latin typeface="Calibri"/>
                <a:ea typeface="Roboto"/>
              </a:rPr>
              <a:t>Des questions ? </a:t>
            </a:r>
            <a:br>
              <a:rPr lang="fr-CH" sz="2800" noProof="0" dirty="0">
                <a:latin typeface="Calibri"/>
                <a:ea typeface="Roboto"/>
              </a:rPr>
            </a:br>
            <a:r>
              <a:rPr lang="fr-CH" sz="2800" noProof="0" dirty="0">
                <a:latin typeface="Calibri"/>
                <a:ea typeface="Roboto"/>
              </a:rPr>
              <a:t>Des remarques ? </a:t>
            </a:r>
            <a:br>
              <a:rPr lang="fr-CH" sz="2800" noProof="0" dirty="0">
                <a:latin typeface="Calibri"/>
                <a:ea typeface="Roboto"/>
              </a:rPr>
            </a:br>
            <a:r>
              <a:rPr lang="fr-CH" sz="2800" noProof="0" dirty="0">
                <a:latin typeface="Calibri"/>
                <a:ea typeface="Roboto"/>
              </a:rPr>
              <a:t>Des suggestions ?</a:t>
            </a:r>
            <a:endParaRPr lang="fr-CH" noProof="0" dirty="0"/>
          </a:p>
        </p:txBody>
      </p:sp>
      <p:sp>
        <p:nvSpPr>
          <p:cNvPr id="2" name="Fußzeilenplatzhalter 1">
            <a:extLst>
              <a:ext uri="{FF2B5EF4-FFF2-40B4-BE49-F238E27FC236}">
                <a16:creationId xmlns:a16="http://schemas.microsoft.com/office/drawing/2014/main" id="{D56615E9-047F-9885-F6AE-1E2235B432A0}"/>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solidFill>
                  <a:schemeClr val="bg1"/>
                </a:solidFill>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solidFill>
                  <a:schemeClr val="bg1"/>
                </a:solidFill>
                <a:latin typeface="Calibri" panose="020F0502020204030204" pitchFamily="34" charset="0"/>
                <a:ea typeface="Roboto" panose="02000000000000000000" pitchFamily="2" charset="0"/>
                <a:cs typeface="Calibri" panose="020F0502020204030204" pitchFamily="34" charset="0"/>
              </a:rPr>
              <a:t>senesuisse</a:t>
            </a:r>
            <a:r>
              <a:rPr lang="de-DE" sz="800" dirty="0">
                <a:solidFill>
                  <a:schemeClr val="bg1"/>
                </a:solidFill>
                <a:latin typeface="Calibri" panose="020F0502020204030204" pitchFamily="34" charset="0"/>
                <a:ea typeface="Roboto" panose="02000000000000000000" pitchFamily="2" charset="0"/>
                <a:cs typeface="Calibri" panose="020F0502020204030204" pitchFamily="34" charset="0"/>
              </a:rPr>
              <a:t> et CURAVIVA </a:t>
            </a:r>
            <a:endParaRPr lang="de-CH" sz="800" dirty="0">
              <a:solidFill>
                <a:schemeClr val="bg1"/>
              </a:solidFill>
              <a:latin typeface="Calibri" panose="020F0502020204030204" pitchFamily="34" charset="0"/>
              <a:ea typeface="Roboto" panose="02000000000000000000" pitchFamily="2" charset="0"/>
              <a:cs typeface="Calibri" panose="020F0502020204030204" pitchFamily="34" charset="0"/>
            </a:endParaRPr>
          </a:p>
        </p:txBody>
      </p:sp>
      <p:sp>
        <p:nvSpPr>
          <p:cNvPr id="3" name="Fußzeilenplatzhalter 1">
            <a:extLst>
              <a:ext uri="{FF2B5EF4-FFF2-40B4-BE49-F238E27FC236}">
                <a16:creationId xmlns:a16="http://schemas.microsoft.com/office/drawing/2014/main" id="{511455C8-C800-1D97-551B-4FED3D782870}"/>
              </a:ext>
            </a:extLst>
          </p:cNvPr>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fr-CH" sz="800" noProof="0" smtClean="0">
                <a:solidFill>
                  <a:schemeClr val="bg1"/>
                </a:solidFill>
                <a:ea typeface="Roboto"/>
              </a:rPr>
              <a:t>39</a:t>
            </a:fld>
            <a:endParaRPr lang="fr-CH" sz="800" noProof="0" dirty="0">
              <a:solidFill>
                <a:schemeClr val="bg1"/>
              </a:solidFill>
              <a:ea typeface="Roboto"/>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2"/>
        </a:solidFill>
        <a:effectLst/>
      </p:bgPr>
    </p:bg>
    <p:spTree>
      <p:nvGrpSpPr>
        <p:cNvPr id="1" name=""/>
        <p:cNvGrpSpPr/>
        <p:nvPr/>
      </p:nvGrpSpPr>
      <p:grpSpPr bwMode="auto">
        <a:xfrm>
          <a:off x="0" y="0"/>
          <a:ext cx="0" cy="0"/>
          <a:chOff x="0" y="0"/>
          <a:chExt cx="0" cy="0"/>
        </a:xfrm>
      </p:grpSpPr>
      <p:sp>
        <p:nvSpPr>
          <p:cNvPr id="7" name="Untertitel 6"/>
          <p:cNvSpPr>
            <a:spLocks noGrp="1"/>
          </p:cNvSpPr>
          <p:nvPr>
            <p:ph type="subTitle" idx="4294967295"/>
          </p:nvPr>
        </p:nvSpPr>
        <p:spPr bwMode="auto">
          <a:xfrm>
            <a:off x="4070350" y="371475"/>
            <a:ext cx="8121650" cy="5651500"/>
          </a:xfrm>
          <a:prstGeom prst="rect">
            <a:avLst/>
          </a:prstGeom>
        </p:spPr>
        <p:txBody>
          <a:bodyPr anchor="ctr"/>
          <a:lstStyle/>
          <a:p>
            <a:pPr marL="0" indent="0">
              <a:buNone/>
              <a:defRPr/>
            </a:pPr>
            <a:r>
              <a:rPr lang="fr-CH" sz="8000" b="1" noProof="0" dirty="0">
                <a:solidFill>
                  <a:schemeClr val="bg1"/>
                </a:solidFill>
                <a:latin typeface="Calibri"/>
                <a:cs typeface="Calibri"/>
              </a:rPr>
              <a:t>Nous vous remercions chaleureusement</a:t>
            </a:r>
            <a:endParaRPr lang="fr-CH" noProof="0" dirty="0"/>
          </a:p>
        </p:txBody>
      </p:sp>
      <p:sp>
        <p:nvSpPr>
          <p:cNvPr id="10" name="Oval 9"/>
          <p:cNvSpPr/>
          <p:nvPr/>
        </p:nvSpPr>
        <p:spPr bwMode="auto">
          <a:xfrm>
            <a:off x="409575" y="1816413"/>
            <a:ext cx="2761412" cy="2761412"/>
          </a:xfrm>
          <a:prstGeom prst="ellipse">
            <a:avLst/>
          </a:prstGeom>
          <a:solidFill>
            <a:schemeClr val="bg1"/>
          </a:solidFill>
          <a:ln w="6350">
            <a:noFill/>
          </a:ln>
        </p:spPr>
        <p:style>
          <a:lnRef idx="0">
            <a:srgbClr val="000000"/>
          </a:lnRef>
          <a:fillRef idx="0">
            <a:srgbClr val="000000"/>
          </a:fillRef>
          <a:effectRef idx="0">
            <a:srgbClr val="000000"/>
          </a:effectRef>
          <a:fontRef idx="minor">
            <a:schemeClr val="lt1"/>
          </a:fontRef>
        </p:style>
        <p:txBody>
          <a:bodyPr lIns="108000" tIns="90000" rIns="108000" bIns="90000" rtlCol="0" anchor="ctr" anchorCtr="0"/>
          <a:lstStyle/>
          <a:p>
            <a:pPr algn="l">
              <a:defRPr/>
            </a:pPr>
            <a:endParaRPr lang="fr-CH" sz="1200" noProof="0" dirty="0">
              <a:solidFill>
                <a:schemeClr val="tx1"/>
              </a:solidFill>
              <a:latin typeface="Calibri"/>
            </a:endParaRPr>
          </a:p>
        </p:txBody>
      </p:sp>
      <p:pic>
        <p:nvPicPr>
          <p:cNvPr id="3" name="Grafik 2" descr="Bogen mit einfarbiger Füllung"/>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955963" y="2412228"/>
            <a:ext cx="1662545" cy="1662545"/>
          </a:xfrm>
          <a:prstGeom prst="rect">
            <a:avLst/>
          </a:prstGeom>
        </p:spPr>
      </p:pic>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fr-CH" sz="800" noProof="0" smtClean="0">
                <a:solidFill>
                  <a:schemeClr val="bg1"/>
                </a:solidFill>
                <a:ea typeface="Roboto"/>
              </a:rPr>
              <a:t>40</a:t>
            </a:fld>
            <a:endParaRPr lang="fr-CH" sz="800" noProof="0" dirty="0">
              <a:solidFill>
                <a:schemeClr val="bg1"/>
              </a:solidFill>
              <a:ea typeface="Roboto"/>
            </a:endParaRPr>
          </a:p>
        </p:txBody>
      </p:sp>
      <p:sp>
        <p:nvSpPr>
          <p:cNvPr id="5" name="Fußzeilenplatzhalter 1">
            <a:extLst>
              <a:ext uri="{FF2B5EF4-FFF2-40B4-BE49-F238E27FC236}">
                <a16:creationId xmlns:a16="http://schemas.microsoft.com/office/drawing/2014/main" id="{529837DB-574C-B4B2-8F54-B989016CDCA6}"/>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solidFill>
                  <a:schemeClr val="bg1"/>
                </a:solidFill>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solidFill>
                  <a:schemeClr val="bg1"/>
                </a:solidFill>
                <a:latin typeface="Calibri" panose="020F0502020204030204" pitchFamily="34" charset="0"/>
                <a:ea typeface="Roboto" panose="02000000000000000000" pitchFamily="2" charset="0"/>
                <a:cs typeface="Calibri" panose="020F0502020204030204" pitchFamily="34" charset="0"/>
              </a:rPr>
              <a:t>senesuisse</a:t>
            </a:r>
            <a:r>
              <a:rPr lang="de-DE" sz="800" dirty="0">
                <a:solidFill>
                  <a:schemeClr val="bg1"/>
                </a:solidFill>
                <a:latin typeface="Calibri" panose="020F0502020204030204" pitchFamily="34" charset="0"/>
                <a:ea typeface="Roboto" panose="02000000000000000000" pitchFamily="2" charset="0"/>
                <a:cs typeface="Calibri" panose="020F0502020204030204" pitchFamily="34" charset="0"/>
              </a:rPr>
              <a:t> et CURAVIVA </a:t>
            </a:r>
            <a:endParaRPr lang="de-CH" sz="800" dirty="0">
              <a:solidFill>
                <a:schemeClr val="bg1"/>
              </a:solidFill>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fr-CH" noProof="0" dirty="0"/>
              <a:t>Sources</a:t>
            </a:r>
          </a:p>
        </p:txBody>
      </p:sp>
      <p:sp>
        <p:nvSpPr>
          <p:cNvPr id="4" name="Content Placeholder 3"/>
          <p:cNvSpPr>
            <a:spLocks noGrp="1"/>
          </p:cNvSpPr>
          <p:nvPr>
            <p:ph idx="1"/>
          </p:nvPr>
        </p:nvSpPr>
        <p:spPr bwMode="auto">
          <a:xfrm>
            <a:off x="353588" y="1289858"/>
            <a:ext cx="11370406" cy="4849882"/>
          </a:xfrm>
        </p:spPr>
        <p:txBody>
          <a:bodyPr/>
          <a:lstStyle/>
          <a:p>
            <a:pPr marL="923544" indent="-950976">
              <a:defRPr/>
            </a:pPr>
            <a:r>
              <a:rPr lang="fr-CH" sz="1800" noProof="0" dirty="0">
                <a:latin typeface="+mn-lt"/>
                <a:ea typeface="Calibri"/>
                <a:cs typeface="Calibri"/>
              </a:rPr>
              <a:t>ARTISET, CURAVIVA, </a:t>
            </a:r>
            <a:r>
              <a:rPr lang="fr-CH" sz="1800" noProof="0" dirty="0" err="1">
                <a:latin typeface="+mn-lt"/>
                <a:ea typeface="Calibri"/>
                <a:cs typeface="Calibri"/>
              </a:rPr>
              <a:t>senesuisse</a:t>
            </a:r>
            <a:r>
              <a:rPr lang="fr-CH" sz="1800" noProof="0" dirty="0">
                <a:latin typeface="+mn-lt"/>
                <a:ea typeface="Calibri"/>
                <a:cs typeface="Calibri"/>
              </a:rPr>
              <a:t>. Fiche d'information : Indicateur de qualité médical </a:t>
            </a:r>
            <a:r>
              <a:rPr lang="fr-CH" sz="1800" dirty="0">
                <a:latin typeface="+mn-lt"/>
                <a:ea typeface="Calibri"/>
                <a:cs typeface="Calibri"/>
              </a:rPr>
              <a:t>« </a:t>
            </a:r>
            <a:r>
              <a:rPr lang="fr-CH" sz="1800" noProof="0" dirty="0">
                <a:latin typeface="+mn-lt"/>
                <a:ea typeface="Calibri"/>
                <a:cs typeface="Calibri"/>
              </a:rPr>
              <a:t>Revue de la médication » pour les soins stationnaires de longue durée. ARTISET, CURAVIVA, </a:t>
            </a:r>
            <a:r>
              <a:rPr lang="fr-CH" sz="1800" noProof="0" dirty="0" err="1">
                <a:latin typeface="+mn-lt"/>
                <a:ea typeface="Calibri"/>
                <a:cs typeface="Calibri"/>
              </a:rPr>
              <a:t>senesuisse</a:t>
            </a:r>
            <a:r>
              <a:rPr lang="fr-CH" sz="1800" noProof="0" dirty="0">
                <a:latin typeface="+mn-lt"/>
                <a:ea typeface="Calibri"/>
                <a:cs typeface="Calibri"/>
              </a:rPr>
              <a:t> ; 2025.</a:t>
            </a:r>
            <a:br>
              <a:rPr lang="fr-CH" sz="1800" dirty="0">
                <a:latin typeface="+mn-lt"/>
                <a:ea typeface="Calibri"/>
                <a:cs typeface="Calibri"/>
              </a:rPr>
            </a:br>
            <a:r>
              <a:rPr lang="fr-CH" sz="1800" noProof="0" dirty="0">
                <a:latin typeface="+mn-lt"/>
                <a:ea typeface="Calibri"/>
                <a:cs typeface="Calibri"/>
              </a:rPr>
              <a:t>En ligne : </a:t>
            </a:r>
            <a:r>
              <a:rPr lang="fr-CH" sz="1800" noProof="0" dirty="0">
                <a:latin typeface="+mn-lt"/>
                <a:ea typeface="Calibri"/>
                <a:cs typeface="Calibri"/>
                <a:hlinkClick r:id="rId3"/>
              </a:rPr>
              <a:t>http://www.artiset.ch/qualite-des-soins</a:t>
            </a:r>
            <a:endParaRPr lang="fr-CH" sz="1800" noProof="0" dirty="0">
              <a:latin typeface="+mn-lt"/>
              <a:ea typeface="Calibri"/>
              <a:cs typeface="Calibri"/>
            </a:endParaRPr>
          </a:p>
          <a:p>
            <a:pPr marL="923544" indent="-950976">
              <a:defRPr/>
            </a:pPr>
            <a:r>
              <a:rPr lang="fr-CH" sz="1800" dirty="0" err="1">
                <a:latin typeface="+mn-lt"/>
              </a:rPr>
              <a:t>Griese-Mammen</a:t>
            </a:r>
            <a:r>
              <a:rPr lang="fr-CH" sz="1800" dirty="0">
                <a:latin typeface="+mn-lt"/>
              </a:rPr>
              <a:t> N, </a:t>
            </a:r>
            <a:r>
              <a:rPr lang="fr-CH" sz="1800" dirty="0" err="1">
                <a:latin typeface="+mn-lt"/>
              </a:rPr>
              <a:t>Hersberger</a:t>
            </a:r>
            <a:r>
              <a:rPr lang="fr-CH" sz="1800" dirty="0">
                <a:latin typeface="+mn-lt"/>
              </a:rPr>
              <a:t> KE, </a:t>
            </a:r>
            <a:r>
              <a:rPr lang="fr-CH" sz="1800" dirty="0" err="1">
                <a:latin typeface="+mn-lt"/>
              </a:rPr>
              <a:t>Messerli</a:t>
            </a:r>
            <a:r>
              <a:rPr lang="fr-CH" sz="1800" dirty="0">
                <a:latin typeface="+mn-lt"/>
              </a:rPr>
              <a:t> M, </a:t>
            </a:r>
            <a:r>
              <a:rPr lang="fr-CH" sz="1800" dirty="0" err="1">
                <a:latin typeface="+mn-lt"/>
              </a:rPr>
              <a:t>Leikola</a:t>
            </a:r>
            <a:r>
              <a:rPr lang="fr-CH" sz="1800" dirty="0">
                <a:latin typeface="+mn-lt"/>
              </a:rPr>
              <a:t> S, </a:t>
            </a:r>
            <a:r>
              <a:rPr lang="fr-CH" sz="1800" dirty="0" err="1">
                <a:latin typeface="+mn-lt"/>
              </a:rPr>
              <a:t>Horvat</a:t>
            </a:r>
            <a:r>
              <a:rPr lang="fr-CH" sz="1800" dirty="0">
                <a:latin typeface="+mn-lt"/>
              </a:rPr>
              <a:t> N, van Mil JWF, et al. PCNE </a:t>
            </a:r>
            <a:r>
              <a:rPr lang="fr-CH" sz="1800" dirty="0" err="1">
                <a:latin typeface="+mn-lt"/>
              </a:rPr>
              <a:t>definition</a:t>
            </a:r>
            <a:r>
              <a:rPr lang="fr-CH" sz="1800" dirty="0">
                <a:latin typeface="+mn-lt"/>
              </a:rPr>
              <a:t> of </a:t>
            </a:r>
            <a:br>
              <a:rPr lang="fr-CH" sz="1800" dirty="0">
                <a:latin typeface="+mn-lt"/>
              </a:rPr>
            </a:br>
            <a:r>
              <a:rPr lang="fr-CH" sz="1800" dirty="0" err="1">
                <a:latin typeface="+mn-lt"/>
              </a:rPr>
              <a:t>medication</a:t>
            </a:r>
            <a:r>
              <a:rPr lang="fr-CH" sz="1800" dirty="0">
                <a:latin typeface="+mn-lt"/>
              </a:rPr>
              <a:t> </a:t>
            </a:r>
            <a:r>
              <a:rPr lang="fr-CH" sz="1800" dirty="0" err="1">
                <a:latin typeface="+mn-lt"/>
              </a:rPr>
              <a:t>review</a:t>
            </a:r>
            <a:r>
              <a:rPr lang="fr-CH" sz="1800" dirty="0">
                <a:latin typeface="+mn-lt"/>
              </a:rPr>
              <a:t>: </a:t>
            </a:r>
            <a:r>
              <a:rPr lang="fr-CH" sz="1800" dirty="0" err="1">
                <a:latin typeface="+mn-lt"/>
              </a:rPr>
              <a:t>reaching</a:t>
            </a:r>
            <a:r>
              <a:rPr lang="fr-CH" sz="1800" dirty="0">
                <a:latin typeface="+mn-lt"/>
              </a:rPr>
              <a:t> agreement. Int J Clin Pharm. 2018;40(5):1199-208.</a:t>
            </a:r>
            <a:endParaRPr lang="fr-CH" sz="1800" noProof="0" dirty="0">
              <a:latin typeface="+mn-lt"/>
              <a:ea typeface="Calibri"/>
              <a:cs typeface="Calibri"/>
            </a:endParaRPr>
          </a:p>
          <a:p>
            <a:pPr marL="923544" indent="-950976">
              <a:defRPr/>
            </a:pPr>
            <a:r>
              <a:rPr lang="fr-CH" sz="1800" noProof="0" dirty="0">
                <a:latin typeface="+mn-lt"/>
                <a:ea typeface="Calibri"/>
                <a:cs typeface="Calibri"/>
              </a:rPr>
              <a:t>Meyer-</a:t>
            </a:r>
            <a:r>
              <a:rPr lang="fr-CH" sz="1800" noProof="0" dirty="0" err="1">
                <a:latin typeface="+mn-lt"/>
                <a:ea typeface="Calibri"/>
                <a:cs typeface="Calibri"/>
              </a:rPr>
              <a:t>Massetti</a:t>
            </a:r>
            <a:r>
              <a:rPr lang="fr-CH" sz="1800" noProof="0" dirty="0">
                <a:latin typeface="+mn-lt"/>
                <a:ea typeface="Calibri"/>
                <a:cs typeface="Calibri"/>
              </a:rPr>
              <a:t> C, </a:t>
            </a:r>
            <a:r>
              <a:rPr lang="fr-CH" sz="1800" noProof="0" dirty="0" err="1">
                <a:latin typeface="+mn-lt"/>
                <a:ea typeface="Calibri"/>
                <a:cs typeface="Calibri"/>
              </a:rPr>
              <a:t>Osińska</a:t>
            </a:r>
            <a:r>
              <a:rPr lang="fr-CH" sz="1800" noProof="0" dirty="0">
                <a:latin typeface="+mn-lt"/>
                <a:ea typeface="Calibri"/>
                <a:cs typeface="Calibri"/>
              </a:rPr>
              <a:t> M, </a:t>
            </a:r>
            <a:r>
              <a:rPr lang="fr-CH" sz="1800" noProof="0" dirty="0" err="1">
                <a:latin typeface="+mn-lt"/>
                <a:ea typeface="Calibri"/>
                <a:cs typeface="Calibri"/>
              </a:rPr>
              <a:t>Welte</a:t>
            </a:r>
            <a:r>
              <a:rPr lang="fr-CH" sz="1800" noProof="0" dirty="0">
                <a:latin typeface="+mn-lt"/>
                <a:ea typeface="Calibri"/>
                <a:cs typeface="Calibri"/>
              </a:rPr>
              <a:t> N, et al. </a:t>
            </a:r>
            <a:r>
              <a:rPr lang="fr-CH" sz="1800" noProof="0" dirty="0" err="1">
                <a:latin typeface="+mn-lt"/>
                <a:ea typeface="Calibri"/>
                <a:cs typeface="Calibri"/>
              </a:rPr>
              <a:t>Medication-related</a:t>
            </a:r>
            <a:r>
              <a:rPr lang="fr-CH" sz="1800" noProof="0" dirty="0">
                <a:latin typeface="+mn-lt"/>
                <a:ea typeface="Calibri"/>
                <a:cs typeface="Calibri"/>
              </a:rPr>
              <a:t> infrastructure and </a:t>
            </a:r>
            <a:r>
              <a:rPr lang="fr-CH" sz="1800" noProof="0" dirty="0" err="1">
                <a:latin typeface="+mn-lt"/>
                <a:ea typeface="Calibri"/>
                <a:cs typeface="Calibri"/>
              </a:rPr>
              <a:t>medication</a:t>
            </a:r>
            <a:r>
              <a:rPr lang="fr-CH" sz="1800" noProof="0" dirty="0">
                <a:latin typeface="+mn-lt"/>
                <a:ea typeface="Calibri"/>
                <a:cs typeface="Calibri"/>
              </a:rPr>
              <a:t> </a:t>
            </a:r>
            <a:r>
              <a:rPr lang="fr-CH" sz="1800" noProof="0" dirty="0" err="1">
                <a:latin typeface="+mn-lt"/>
                <a:ea typeface="Calibri"/>
                <a:cs typeface="Calibri"/>
              </a:rPr>
              <a:t>reviews</a:t>
            </a:r>
            <a:r>
              <a:rPr lang="fr-CH" sz="1800" noProof="0" dirty="0">
                <a:latin typeface="+mn-lt"/>
                <a:ea typeface="Calibri"/>
                <a:cs typeface="Calibri"/>
              </a:rPr>
              <a:t> in nursing homes: A </a:t>
            </a:r>
            <a:r>
              <a:rPr lang="fr-CH" sz="1800" noProof="0" dirty="0" err="1">
                <a:latin typeface="+mn-lt"/>
                <a:ea typeface="Calibri"/>
                <a:cs typeface="Calibri"/>
              </a:rPr>
              <a:t>rapid</a:t>
            </a:r>
            <a:r>
              <a:rPr lang="fr-CH" sz="1800" noProof="0" dirty="0">
                <a:latin typeface="+mn-lt"/>
                <a:ea typeface="Calibri"/>
                <a:cs typeface="Calibri"/>
              </a:rPr>
              <a:t> </a:t>
            </a:r>
            <a:r>
              <a:rPr lang="fr-CH" sz="1800" noProof="0" dirty="0" err="1">
                <a:latin typeface="+mn-lt"/>
                <a:ea typeface="Calibri"/>
                <a:cs typeface="Calibri"/>
              </a:rPr>
              <a:t>appraisal</a:t>
            </a:r>
            <a:r>
              <a:rPr lang="fr-CH" sz="1800" noProof="0" dirty="0">
                <a:latin typeface="+mn-lt"/>
                <a:ea typeface="Calibri"/>
                <a:cs typeface="Calibri"/>
              </a:rPr>
              <a:t> </a:t>
            </a:r>
            <a:r>
              <a:rPr lang="fr-CH" sz="1800" noProof="0" dirty="0" err="1">
                <a:latin typeface="+mn-lt"/>
                <a:ea typeface="Calibri"/>
                <a:cs typeface="Calibri"/>
              </a:rPr>
              <a:t>study</a:t>
            </a:r>
            <a:r>
              <a:rPr lang="fr-CH" sz="1800" noProof="0" dirty="0">
                <a:latin typeface="+mn-lt"/>
                <a:ea typeface="Calibri"/>
                <a:cs typeface="Calibri"/>
              </a:rPr>
              <a:t>. </a:t>
            </a:r>
            <a:r>
              <a:rPr lang="fr-CH" sz="1800" dirty="0">
                <a:latin typeface="+mn-lt"/>
                <a:ea typeface="Calibri"/>
                <a:cs typeface="Calibri"/>
              </a:rPr>
              <a:t>BMC</a:t>
            </a:r>
            <a:r>
              <a:rPr lang="fr-CH" sz="1800" noProof="0" dirty="0">
                <a:latin typeface="+mn-lt"/>
                <a:ea typeface="Calibri"/>
                <a:cs typeface="Calibri"/>
              </a:rPr>
              <a:t> Health </a:t>
            </a:r>
            <a:r>
              <a:rPr lang="fr-CH" sz="1800" noProof="0" dirty="0" err="1">
                <a:latin typeface="+mn-lt"/>
                <a:ea typeface="Calibri"/>
                <a:cs typeface="Calibri"/>
              </a:rPr>
              <a:t>Serv</a:t>
            </a:r>
            <a:r>
              <a:rPr lang="fr-CH" sz="1800" noProof="0" dirty="0">
                <a:latin typeface="+mn-lt"/>
                <a:ea typeface="Calibri"/>
                <a:cs typeface="Calibri"/>
              </a:rPr>
              <a:t> </a:t>
            </a:r>
            <a:r>
              <a:rPr lang="fr-CH" sz="1800" noProof="0" dirty="0" err="1">
                <a:latin typeface="+mn-lt"/>
                <a:ea typeface="Calibri"/>
                <a:cs typeface="Calibri"/>
              </a:rPr>
              <a:t>Res</a:t>
            </a:r>
            <a:r>
              <a:rPr lang="fr-CH" sz="1800" noProof="0" dirty="0">
                <a:latin typeface="+mn-lt"/>
                <a:ea typeface="Calibri"/>
                <a:cs typeface="Calibri"/>
              </a:rPr>
              <a:t>. 2025;25(1):495.</a:t>
            </a:r>
            <a:endParaRPr lang="fr-CH" sz="1800" noProof="0" dirty="0">
              <a:latin typeface="+mn-lt"/>
            </a:endParaRPr>
          </a:p>
        </p:txBody>
      </p:sp>
      <p:sp>
        <p:nvSpPr>
          <p:cNvPr id="3" name="Fußzeilenplatzhalter 1">
            <a:extLst>
              <a:ext uri="{FF2B5EF4-FFF2-40B4-BE49-F238E27FC236}">
                <a16:creationId xmlns:a16="http://schemas.microsoft.com/office/drawing/2014/main" id="{1A1E1C4E-7EA8-EF19-EDC1-0E0FCA2B8F23}"/>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www.artiset.ch/qualite-des-soins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et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Tree>
  </p:cSld>
  <p:clrMapOvr>
    <a:masterClrMapping/>
  </p:clrMapOvr>
</p:sld>
</file>

<file path=ppt/theme/theme1.xml><?xml version="1.0" encoding="utf-8"?>
<a:theme xmlns:a="http://schemas.openxmlformats.org/drawingml/2006/main" name="NIP">
  <a:themeElements>
    <a:clrScheme name="Custom 3">
      <a:dk1>
        <a:sysClr val="windowText" lastClr="000000"/>
      </a:dk1>
      <a:lt1>
        <a:sysClr val="window" lastClr="FFFFFF"/>
      </a:lt1>
      <a:dk2>
        <a:srgbClr val="0E2841"/>
      </a:dk2>
      <a:lt2>
        <a:srgbClr val="516731"/>
      </a:lt2>
      <a:accent1>
        <a:srgbClr val="2A391E"/>
      </a:accent1>
      <a:accent2>
        <a:srgbClr val="859F4A"/>
      </a:accent2>
      <a:accent3>
        <a:srgbClr val="DA573B"/>
      </a:accent3>
      <a:accent4>
        <a:srgbClr val="3F3F3F"/>
      </a:accent4>
      <a:accent5>
        <a:srgbClr val="AAA8A6"/>
      </a:accent5>
      <a:accent6>
        <a:srgbClr val="DEDEDD"/>
      </a:accent6>
      <a:hlink>
        <a:srgbClr val="467886"/>
      </a:hlink>
      <a:folHlink>
        <a:srgbClr val="96607D"/>
      </a:folHlink>
    </a:clrScheme>
    <a:fontScheme name="Office 2007 - 2010">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prstGeom prst="rect">
          <a:avLst/>
        </a:prstGeom>
        <a:solidFill>
          <a:schemeClr val="accent2"/>
        </a:solidFill>
        <a:ln w="6350">
          <a:noFill/>
        </a:ln>
      </a:spPr>
      <a:bodyPr/>
      <a:lstStyle/>
      <a:style>
        <a:lnRef idx="0">
          <a:srgbClr val="000000"/>
        </a:lnRef>
        <a:fillRef idx="0">
          <a:srgbClr val="000000"/>
        </a:fillRef>
        <a:effectRef idx="0">
          <a:srgbClr val="000000"/>
        </a:effectRef>
        <a:fontRef idx="minor">
          <a:schemeClr val="lt1"/>
        </a:fontRef>
      </a:style>
    </a:spDef>
    <a:lnDef>
      <a:spPr bwMode="auto">
        <a:prstGeom prst="rect">
          <a:avLst/>
        </a:prstGeom>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auto">
        <a:prstGeom prst="rect">
          <a:avLst/>
        </a:prstGeom>
        <a:noFill/>
      </a:spPr>
      <a:bodyPr/>
      <a:lstStyle/>
    </a:txDef>
  </a:objectDefaults>
  <a:extraClrSchemeLst/>
</a:theme>
</file>

<file path=ppt/theme/theme2.xml><?xml version="1.0" encoding="utf-8"?>
<a:theme xmlns:a="http://schemas.openxmlformats.org/drawingml/2006/main" name="Bilder MQI">
  <a:themeElements>
    <a:clrScheme name="Benutzerdefiniert 2">
      <a:dk1>
        <a:srgbClr val="000000"/>
      </a:dk1>
      <a:lt1>
        <a:srgbClr val="FFFFFF"/>
      </a:lt1>
      <a:dk2>
        <a:srgbClr val="E8E7E5"/>
      </a:dk2>
      <a:lt2>
        <a:srgbClr val="516731"/>
      </a:lt2>
      <a:accent1>
        <a:srgbClr val="2A391E"/>
      </a:accent1>
      <a:accent2>
        <a:srgbClr val="859F4A"/>
      </a:accent2>
      <a:accent3>
        <a:srgbClr val="DA573B"/>
      </a:accent3>
      <a:accent4>
        <a:srgbClr val="3F3F3F"/>
      </a:accent4>
      <a:accent5>
        <a:srgbClr val="AAA8A6"/>
      </a:accent5>
      <a:accent6>
        <a:srgbClr val="DEDEDD"/>
      </a:accent6>
      <a:hlink>
        <a:srgbClr val="000000"/>
      </a:hlink>
      <a:folHlink>
        <a:srgbClr val="000000"/>
      </a:folHlink>
    </a:clrScheme>
    <a:fontScheme name="Office">
      <a:majorFont>
        <a:latin typeface="Aptos Display"/>
        <a:ea typeface="Arial"/>
        <a:cs typeface="Arial"/>
      </a:majorFont>
      <a:minorFont>
        <a:latin typeface="Aptos"/>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bwMode="auto"/>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emePPT">
  <a:themeElements>
    <a:clrScheme name="Custom 2">
      <a:dk1>
        <a:sysClr val="windowText" lastClr="000000"/>
      </a:dk1>
      <a:lt1>
        <a:sysClr val="window" lastClr="FFFFFF"/>
      </a:lt1>
      <a:dk2>
        <a:srgbClr val="0E2841"/>
      </a:dk2>
      <a:lt2>
        <a:srgbClr val="516731"/>
      </a:lt2>
      <a:accent1>
        <a:srgbClr val="2A391E"/>
      </a:accent1>
      <a:accent2>
        <a:srgbClr val="859F4A"/>
      </a:accent2>
      <a:accent3>
        <a:srgbClr val="DA573B"/>
      </a:accent3>
      <a:accent4>
        <a:srgbClr val="3F3F3F"/>
      </a:accent4>
      <a:accent5>
        <a:srgbClr val="AAA8A6"/>
      </a:accent5>
      <a:accent6>
        <a:srgbClr val="DEDEDD"/>
      </a:accent6>
      <a:hlink>
        <a:srgbClr val="467886"/>
      </a:hlink>
      <a:folHlink>
        <a:srgbClr val="96607D"/>
      </a:folHlink>
    </a:clrScheme>
    <a:fontScheme name="Office 2007 - 2010">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prstGeom prst="rect">
          <a:avLst/>
        </a:prstGeom>
        <a:solidFill>
          <a:schemeClr val="accent2"/>
        </a:solidFill>
        <a:ln w="6350">
          <a:noFill/>
        </a:ln>
      </a:spPr>
      <a:bodyPr/>
      <a:lstStyle/>
      <a:style>
        <a:lnRef idx="0">
          <a:srgbClr val="000000"/>
        </a:lnRef>
        <a:fillRef idx="0">
          <a:srgbClr val="000000"/>
        </a:fillRef>
        <a:effectRef idx="0">
          <a:srgbClr val="000000"/>
        </a:effectRef>
        <a:fontRef idx="minor">
          <a:schemeClr val="lt1"/>
        </a:fontRef>
      </a:style>
    </a:spDef>
    <a:lnDef>
      <a:spPr bwMode="auto">
        <a:prstGeom prst="rect">
          <a:avLst/>
        </a:prstGeom>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auto">
        <a:prstGeom prst="rect">
          <a:avLst/>
        </a:prstGeom>
        <a:noFill/>
      </a:spPr>
      <a:bodyPr/>
      <a:lstStyle/>
    </a:txDef>
  </a:objectDefaults>
  <a:extraClrSchemeLst/>
</a:theme>
</file>

<file path=ppt/theme/theme4.xml><?xml version="1.0" encoding="utf-8"?>
<a:theme xmlns:a="http://schemas.openxmlformats.org/drawingml/2006/main" name="1_Bilder MQI">
  <a:themeElements>
    <a:clrScheme name="Custom 2">
      <a:dk1>
        <a:sysClr val="windowText" lastClr="000000"/>
      </a:dk1>
      <a:lt1>
        <a:sysClr val="window" lastClr="FFFFFF"/>
      </a:lt1>
      <a:dk2>
        <a:srgbClr val="0E2841"/>
      </a:dk2>
      <a:lt2>
        <a:srgbClr val="516731"/>
      </a:lt2>
      <a:accent1>
        <a:srgbClr val="2A391E"/>
      </a:accent1>
      <a:accent2>
        <a:srgbClr val="859F4A"/>
      </a:accent2>
      <a:accent3>
        <a:srgbClr val="DA573B"/>
      </a:accent3>
      <a:accent4>
        <a:srgbClr val="3F3F3F"/>
      </a:accent4>
      <a:accent5>
        <a:srgbClr val="AAA8A6"/>
      </a:accent5>
      <a:accent6>
        <a:srgbClr val="DEDEDD"/>
      </a:accent6>
      <a:hlink>
        <a:srgbClr val="467886"/>
      </a:hlink>
      <a:folHlink>
        <a:srgbClr val="96607D"/>
      </a:folHlink>
    </a:clrScheme>
    <a:fontScheme name="Office">
      <a:majorFont>
        <a:latin typeface="Aptos Display"/>
        <a:ea typeface="Arial"/>
        <a:cs typeface="Arial"/>
      </a:majorFont>
      <a:minorFont>
        <a:latin typeface="Aptos"/>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bwMode="auto"/>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Bilder MQI">
  <a:themeElements>
    <a:clrScheme name="Custom 1">
      <a:dk1>
        <a:sysClr val="windowText" lastClr="000000"/>
      </a:dk1>
      <a:lt1>
        <a:sysClr val="window" lastClr="FFFFFF"/>
      </a:lt1>
      <a:dk2>
        <a:srgbClr val="0E2841"/>
      </a:dk2>
      <a:lt2>
        <a:srgbClr val="516731"/>
      </a:lt2>
      <a:accent1>
        <a:srgbClr val="2A391E"/>
      </a:accent1>
      <a:accent2>
        <a:srgbClr val="859F4A"/>
      </a:accent2>
      <a:accent3>
        <a:srgbClr val="DA573B"/>
      </a:accent3>
      <a:accent4>
        <a:srgbClr val="3F3F3F"/>
      </a:accent4>
      <a:accent5>
        <a:srgbClr val="AAA8A6"/>
      </a:accent5>
      <a:accent6>
        <a:srgbClr val="DEDEDD"/>
      </a:accent6>
      <a:hlink>
        <a:srgbClr val="467886"/>
      </a:hlink>
      <a:folHlink>
        <a:srgbClr val="96607D"/>
      </a:folHlink>
    </a:clrScheme>
    <a:fontScheme name="Office">
      <a:majorFont>
        <a:latin typeface="Aptos Display"/>
        <a:ea typeface="Arial"/>
        <a:cs typeface="Arial"/>
      </a:majorFont>
      <a:minorFont>
        <a:latin typeface="Aptos"/>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bwMode="auto"/>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2_ThemePPT">
  <a:themeElements>
    <a:clrScheme name="Custom 2">
      <a:dk1>
        <a:sysClr val="windowText" lastClr="000000"/>
      </a:dk1>
      <a:lt1>
        <a:sysClr val="window" lastClr="FFFFFF"/>
      </a:lt1>
      <a:dk2>
        <a:srgbClr val="0E2841"/>
      </a:dk2>
      <a:lt2>
        <a:srgbClr val="516731"/>
      </a:lt2>
      <a:accent1>
        <a:srgbClr val="2A391E"/>
      </a:accent1>
      <a:accent2>
        <a:srgbClr val="859F4A"/>
      </a:accent2>
      <a:accent3>
        <a:srgbClr val="DA573B"/>
      </a:accent3>
      <a:accent4>
        <a:srgbClr val="3F3F3F"/>
      </a:accent4>
      <a:accent5>
        <a:srgbClr val="AAA8A6"/>
      </a:accent5>
      <a:accent6>
        <a:srgbClr val="DEDEDD"/>
      </a:accent6>
      <a:hlink>
        <a:srgbClr val="467886"/>
      </a:hlink>
      <a:folHlink>
        <a:srgbClr val="96607D"/>
      </a:folHlink>
    </a:clrScheme>
    <a:fontScheme name="Office 2007 - 2010">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prstGeom prst="rect">
          <a:avLst/>
        </a:prstGeom>
        <a:solidFill>
          <a:schemeClr val="accent2"/>
        </a:solidFill>
        <a:ln w="6350">
          <a:noFill/>
        </a:ln>
      </a:spPr>
      <a:bodyPr/>
      <a:lstStyle/>
      <a:style>
        <a:lnRef idx="0">
          <a:srgbClr val="000000"/>
        </a:lnRef>
        <a:fillRef idx="0">
          <a:srgbClr val="000000"/>
        </a:fillRef>
        <a:effectRef idx="0">
          <a:srgbClr val="000000"/>
        </a:effectRef>
        <a:fontRef idx="minor">
          <a:schemeClr val="lt1"/>
        </a:fontRef>
      </a:style>
    </a:spDef>
    <a:lnDef>
      <a:spPr bwMode="auto">
        <a:prstGeom prst="rect">
          <a:avLst/>
        </a:prstGeom>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auto">
        <a:prstGeom prst="rect">
          <a:avLst/>
        </a:prstGeom>
        <a:noFill/>
      </a:spPr>
      <a:bodyPr/>
      <a:lstStyle/>
    </a:txDef>
  </a:objectDefaults>
  <a:extraClrSchemeLst/>
</a:theme>
</file>

<file path=ppt/theme/theme7.xml><?xml version="1.0" encoding="utf-8"?>
<a:theme xmlns:a="http://schemas.openxmlformats.org/drawingml/2006/main" name="1_NIP">
  <a:themeElements>
    <a:clrScheme name="Custom 2">
      <a:dk1>
        <a:sysClr val="windowText" lastClr="000000"/>
      </a:dk1>
      <a:lt1>
        <a:sysClr val="window" lastClr="FFFFFF"/>
      </a:lt1>
      <a:dk2>
        <a:srgbClr val="0E2841"/>
      </a:dk2>
      <a:lt2>
        <a:srgbClr val="516731"/>
      </a:lt2>
      <a:accent1>
        <a:srgbClr val="2A391E"/>
      </a:accent1>
      <a:accent2>
        <a:srgbClr val="859F4A"/>
      </a:accent2>
      <a:accent3>
        <a:srgbClr val="DA573B"/>
      </a:accent3>
      <a:accent4>
        <a:srgbClr val="3F3F3F"/>
      </a:accent4>
      <a:accent5>
        <a:srgbClr val="AAA8A6"/>
      </a:accent5>
      <a:accent6>
        <a:srgbClr val="DEDEDD"/>
      </a:accent6>
      <a:hlink>
        <a:srgbClr val="467886"/>
      </a:hlink>
      <a:folHlink>
        <a:srgbClr val="96607D"/>
      </a:folHlink>
    </a:clrScheme>
    <a:fontScheme name="Office 2007 - 2010">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prstGeom prst="rect">
          <a:avLst/>
        </a:prstGeom>
        <a:solidFill>
          <a:schemeClr val="accent2"/>
        </a:solidFill>
        <a:ln w="6350">
          <a:noFill/>
        </a:ln>
      </a:spPr>
      <a:bodyPr/>
      <a:lstStyle/>
      <a:style>
        <a:lnRef idx="0">
          <a:srgbClr val="000000"/>
        </a:lnRef>
        <a:fillRef idx="0">
          <a:srgbClr val="000000"/>
        </a:fillRef>
        <a:effectRef idx="0">
          <a:srgbClr val="000000"/>
        </a:effectRef>
        <a:fontRef idx="minor">
          <a:schemeClr val="lt1"/>
        </a:fontRef>
      </a:style>
    </a:spDef>
    <a:lnDef>
      <a:spPr bwMode="auto">
        <a:prstGeom prst="rect">
          <a:avLst/>
        </a:prstGeom>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auto">
        <a:prstGeom prst="rect">
          <a:avLst/>
        </a:prstGeom>
        <a:noFill/>
      </a:spPr>
      <a:bodyPr/>
      <a:lstStyle/>
    </a:txDef>
  </a:objectDefaults>
  <a:extraClrSchemeLst/>
</a:theme>
</file>

<file path=ppt/theme/theme8.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Arial"/>
        <a:cs typeface="Arial"/>
      </a:majorFont>
      <a:minorFont>
        <a:latin typeface="Aptos"/>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bwMode="auto"/>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d1319b1-fb4b-42b5-b9b1-7f9fc3ab77bd">
      <Terms xmlns="http://schemas.microsoft.com/office/infopath/2007/PartnerControls"/>
    </lcf76f155ced4ddcb4097134ff3c332f>
    <TaxCatchAll xmlns="7e31401a-ab3d-43ec-9628-7de2b7e6d80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77276AF4D3CF4479AEDC2ACC80768DD" ma:contentTypeVersion="14" ma:contentTypeDescription="Create a new document." ma:contentTypeScope="" ma:versionID="6e76935d6f946df78574f2b28bb3606c">
  <xsd:schema xmlns:xsd="http://www.w3.org/2001/XMLSchema" xmlns:xs="http://www.w3.org/2001/XMLSchema" xmlns:p="http://schemas.microsoft.com/office/2006/metadata/properties" xmlns:ns2="4d1319b1-fb4b-42b5-b9b1-7f9fc3ab77bd" xmlns:ns3="7e31401a-ab3d-43ec-9628-7de2b7e6d800" targetNamespace="http://schemas.microsoft.com/office/2006/metadata/properties" ma:root="true" ma:fieldsID="0eb0c440b29fe6cd5feb5bafe6199871" ns2:_="" ns3:_="">
    <xsd:import namespace="4d1319b1-fb4b-42b5-b9b1-7f9fc3ab77bd"/>
    <xsd:import namespace="7e31401a-ab3d-43ec-9628-7de2b7e6d80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1319b1-fb4b-42b5-b9b1-7f9fc3ab77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47e52ee3-066a-4bcb-89c7-a5b3b0d6911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e31401a-ab3d-43ec-9628-7de2b7e6d80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bbbe56ea-8f55-4bfe-9dcf-f680d4652976}" ma:internalName="TaxCatchAll" ma:showField="CatchAllData" ma:web="7e31401a-ab3d-43ec-9628-7de2b7e6d800">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F7D34F-AAC7-4DFB-B92F-8A8BBADAFA3A}">
  <ds:schemaRefs>
    <ds:schemaRef ds:uri="http://schemas.microsoft.com/office/2006/metadata/properties"/>
    <ds:schemaRef ds:uri="http://schemas.microsoft.com/office/infopath/2007/PartnerControls"/>
    <ds:schemaRef ds:uri="a779a40f-1f11-4037-a612-dd68ecf8f605"/>
    <ds:schemaRef ds:uri="6517266a-3a76-4783-90ed-315f1b8326a4"/>
    <ds:schemaRef ds:uri="4d1319b1-fb4b-42b5-b9b1-7f9fc3ab77bd"/>
    <ds:schemaRef ds:uri="7e31401a-ab3d-43ec-9628-7de2b7e6d800"/>
  </ds:schemaRefs>
</ds:datastoreItem>
</file>

<file path=customXml/itemProps2.xml><?xml version="1.0" encoding="utf-8"?>
<ds:datastoreItem xmlns:ds="http://schemas.openxmlformats.org/officeDocument/2006/customXml" ds:itemID="{1B9A3F72-B92F-45F9-996B-59C05C459F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1319b1-fb4b-42b5-b9b1-7f9fc3ab77bd"/>
    <ds:schemaRef ds:uri="7e31401a-ab3d-43ec-9628-7de2b7e6d8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71F8D2A-CC63-41E5-BC53-22A54B7A84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NIP</Template>
  <TotalTime>1</TotalTime>
  <Words>3528</Words>
  <Application>Microsoft Macintosh PowerPoint</Application>
  <PresentationFormat>Widescreen</PresentationFormat>
  <Paragraphs>375</Paragraphs>
  <Slides>41</Slides>
  <Notes>41</Notes>
  <HiddenSlides>1</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41</vt:i4>
      </vt:variant>
    </vt:vector>
  </HeadingPairs>
  <TitlesOfParts>
    <vt:vector size="56" baseType="lpstr">
      <vt:lpstr>Aptos</vt:lpstr>
      <vt:lpstr>Arial</vt:lpstr>
      <vt:lpstr>Calibri</vt:lpstr>
      <vt:lpstr>Calibri Light</vt:lpstr>
      <vt:lpstr>Frutiger 45 Light</vt:lpstr>
      <vt:lpstr>Roboto</vt:lpstr>
      <vt:lpstr>Segoe UI</vt:lpstr>
      <vt:lpstr>Symbol</vt:lpstr>
      <vt:lpstr>NIP</vt:lpstr>
      <vt:lpstr>Bilder MQI</vt:lpstr>
      <vt:lpstr>ThemePPT</vt:lpstr>
      <vt:lpstr>1_Bilder MQI</vt:lpstr>
      <vt:lpstr>2_Bilder MQI</vt:lpstr>
      <vt:lpstr>2_ThemePPT</vt:lpstr>
      <vt:lpstr>1_NIP</vt:lpstr>
      <vt:lpstr>PowerPoint Presentation</vt:lpstr>
      <vt:lpstr>Informations sur l’utilisation de cette présentation PowerPoint</vt:lpstr>
      <vt:lpstr>PowerPoint Presentation</vt:lpstr>
      <vt:lpstr>Les six indicateurs de qualité médicaux (IQM) existants  (avec transmission annuelle obligatoire des données à la Confédération)</vt:lpstr>
      <vt:lpstr>Les trois nouveaux IQM (pour un usage interne, sans transmission de données à la Confédération, en phase de test pour une éventuelle utilisation comme IQM nationaux)</vt:lpstr>
      <vt:lpstr>PowerPoint Presentation</vt:lpstr>
      <vt:lpstr>PowerPoint Presentation</vt:lpstr>
      <vt:lpstr>PowerPoint Presentation</vt:lpstr>
      <vt:lpstr>Qu'est-ce qu'une revue de la médication ?</vt:lpstr>
      <vt:lpstr>PowerPoint Presentation</vt:lpstr>
      <vt:lpstr>Medi-Check/BIM vs Revue de la médication</vt:lpstr>
      <vt:lpstr>Vérification structurée de la médication</vt:lpstr>
      <vt:lpstr>PowerPoint Presentation</vt:lpstr>
      <vt:lpstr>La revue de la médication dans notre EMS</vt:lpstr>
      <vt:lpstr>PowerPoint Presentation</vt:lpstr>
      <vt:lpstr>PowerPoint Presentation</vt:lpstr>
      <vt:lpstr>PowerPoint Presentation</vt:lpstr>
      <vt:lpstr>PowerPoint Presentation</vt:lpstr>
      <vt:lpstr>Quand est-elle réalisée ?</vt:lpstr>
      <vt:lpstr>Critères minimaux</vt:lpstr>
      <vt:lpstr>Quel est son déroulement ?</vt:lpstr>
      <vt:lpstr>Quel est son déroulement ?</vt:lpstr>
      <vt:lpstr>La revue de la médication dans notre EMS</vt:lpstr>
      <vt:lpstr>PowerPoint Presentation</vt:lpstr>
      <vt:lpstr>Comment saisir l’IQM ?</vt:lpstr>
      <vt:lpstr>PowerPoint Presentation</vt:lpstr>
      <vt:lpstr>À quoi faire attention lors de la saisie ?</vt:lpstr>
      <vt:lpstr>Quel·le·s résident·e·s ne sont pas compté·e·s dans le calcul de l'IQM ?</vt:lpstr>
      <vt:lpstr>L’ajustement au risque</vt:lpstr>
      <vt:lpstr>PowerPoint Presentation</vt:lpstr>
      <vt:lpstr>PowerPoint Presentation</vt:lpstr>
      <vt:lpstr>Exercice 1</vt:lpstr>
      <vt:lpstr>Exercice 2 Vrai ou faux ?</vt:lpstr>
      <vt:lpstr>Exercice 3 Vrai ou faux ? </vt:lpstr>
      <vt:lpstr>Exercice 4</vt:lpstr>
      <vt:lpstr>Exercice 5</vt:lpstr>
      <vt:lpstr>Exercice 6</vt:lpstr>
      <vt:lpstr>PowerPoint Presentation</vt:lpstr>
      <vt:lpstr>PowerPoint Presentation</vt:lpstr>
      <vt:lpstr>PowerPoint Presentation</vt:lpstr>
      <vt:lpstr>Sources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IQM | Revue de la médication | Présentation | ARTISET, CURAVIVA, senesuisse | 2025</dc:title>
  <dc:subject/>
  <dc:creator/>
  <cp:keywords/>
  <dc:description/>
  <cp:lastModifiedBy>Raphaela Rothenberger</cp:lastModifiedBy>
  <cp:revision>21</cp:revision>
  <dcterms:modified xsi:type="dcterms:W3CDTF">2025-12-12T11:17:09Z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0x010100D77276AF4D3CF4479AEDC2ACC80768DD</vt:lpwstr>
  </property>
  <property fmtid="{D5CDD505-2E9C-101B-9397-08002B2CF9AE}" pid="3" name="MSIP_Label_fc45530b-05ad-4898-a276-2c98523d71a0_Enabled">
    <vt:lpwstr>true</vt:lpwstr>
  </property>
  <property fmtid="{D5CDD505-2E9C-101B-9397-08002B2CF9AE}" pid="4" name="MSIP_Label_fc45530b-05ad-4898-a276-2c98523d71a0_SetDate">
    <vt:lpwstr>2025-10-13T09:01:46Z</vt:lpwstr>
  </property>
  <property fmtid="{D5CDD505-2E9C-101B-9397-08002B2CF9AE}" pid="5" name="MSIP_Label_fc45530b-05ad-4898-a276-2c98523d71a0_Method">
    <vt:lpwstr>Standard</vt:lpwstr>
  </property>
  <property fmtid="{D5CDD505-2E9C-101B-9397-08002B2CF9AE}" pid="6" name="MSIP_Label_fc45530b-05ad-4898-a276-2c98523d71a0_Name">
    <vt:lpwstr>defa4170-0d19-0005-0004-bc88714345d2</vt:lpwstr>
  </property>
  <property fmtid="{D5CDD505-2E9C-101B-9397-08002B2CF9AE}" pid="7" name="MSIP_Label_fc45530b-05ad-4898-a276-2c98523d71a0_SiteId">
    <vt:lpwstr>645d5943-7ac4-4c60-ba54-6e12423839e9</vt:lpwstr>
  </property>
  <property fmtid="{D5CDD505-2E9C-101B-9397-08002B2CF9AE}" pid="8" name="MSIP_Label_fc45530b-05ad-4898-a276-2c98523d71a0_ActionId">
    <vt:lpwstr>f8c83fb0-5d21-43ad-9f73-e2d1d15cce69</vt:lpwstr>
  </property>
  <property fmtid="{D5CDD505-2E9C-101B-9397-08002B2CF9AE}" pid="9" name="MSIP_Label_fc45530b-05ad-4898-a276-2c98523d71a0_ContentBits">
    <vt:lpwstr>0</vt:lpwstr>
  </property>
  <property fmtid="{D5CDD505-2E9C-101B-9397-08002B2CF9AE}" pid="10" name="MSIP_Label_fc45530b-05ad-4898-a276-2c98523d71a0_Tag">
    <vt:lpwstr>10, 3, 0, 1</vt:lpwstr>
  </property>
  <property fmtid="{D5CDD505-2E9C-101B-9397-08002B2CF9AE}" pid="11" name="MediaServiceImageTags">
    <vt:lpwstr/>
  </property>
</Properties>
</file>