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Lst>
  <p:notesMasterIdLst>
    <p:notesMasterId r:id="rId40"/>
  </p:notesMasterIdLst>
  <p:sldIdLst>
    <p:sldId id="256" r:id="rId6"/>
    <p:sldId id="290"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91"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ziska Zuniga" initials="FZ" lastIdx="5" clrIdx="0">
    <p:extLst>
      <p:ext uri="{19B8F6BF-5375-455C-9EA6-DF929625EA0E}">
        <p15:presenceInfo xmlns:p15="http://schemas.microsoft.com/office/powerpoint/2012/main" userId="9c0c42c5cf8b095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ittlere Formatvorlage 2 - Akzent 2">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fill>
          <a:solidFill>
            <a:schemeClr val="accent2">
              <a:tint val="40000"/>
            </a:schemeClr>
          </a:solidFill>
        </a:fill>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a:solidFill>
                <a:schemeClr val="lt1"/>
              </a:solidFill>
            </a:ln>
          </a:top>
        </a:tcBdr>
        <a:fill>
          <a:solidFill>
            <a:schemeClr val="accent2"/>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2"/>
          </a:solidFill>
        </a:fill>
      </a:tcStyle>
    </a:firstRow>
    <a:neCell>
      <a:tcStyle>
        <a:tcBdr/>
      </a:tcStyle>
    </a:neCell>
    <a:nwCell>
      <a:tcStyle>
        <a:tcBdr/>
      </a:tcStyle>
    </a:nwCell>
  </a:tblStyle>
  <a:tblStyle styleId="{5940675A-B579-460E-94D1-54222C63F5DA}" styleName="No Style, Table Grid">
    <a:wholeTbl>
      <a:tcTxStyle>
        <a:fontRef idx="minor">
          <a:prstClr val="black"/>
        </a:fontRef>
        <a:schemeClr val="dk1"/>
      </a:tcTxStyle>
      <a:tcStyle>
        <a:tcBdr>
          <a:left>
            <a:ln w="12700">
              <a:solidFill>
                <a:schemeClr val="dk1"/>
              </a:solidFill>
            </a:ln>
          </a:left>
          <a:right>
            <a:ln w="12700">
              <a:solidFill>
                <a:schemeClr val="dk1"/>
              </a:solidFill>
            </a:ln>
          </a:right>
          <a:top>
            <a:ln w="12700">
              <a:solidFill>
                <a:schemeClr val="dk1"/>
              </a:solidFill>
            </a:ln>
          </a:top>
          <a:bottom>
            <a:ln w="12700">
              <a:solidFill>
                <a:schemeClr val="dk1"/>
              </a:solidFill>
            </a:ln>
          </a:bottom>
          <a:insideH>
            <a:ln w="12700">
              <a:solidFill>
                <a:schemeClr val="dk1"/>
              </a:solidFill>
            </a:ln>
          </a:insideH>
          <a:insideV>
            <a:ln w="12700">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fill>
          <a:solidFill>
            <a:schemeClr val="lt1"/>
          </a:solidFill>
        </a:fill>
      </a:tcStyle>
    </a:band2V>
    <a:lastCol>
      <a:tcTxStyle b="on">
        <a:fontRef idx="minor">
          <a:prstClr val="black"/>
        </a:fontRef>
        <a:schemeClr val="dk1"/>
      </a:tcTxStyle>
      <a:tcStyle>
        <a:tcBdr/>
        <a:fill>
          <a:solidFill>
            <a:schemeClr val="lt1"/>
          </a:solidFill>
        </a:fill>
      </a:tcStyle>
    </a:lastCol>
    <a:firstCol>
      <a:tcTxStyle b="on">
        <a:fontRef idx="minor">
          <a:prstClr val="black"/>
        </a:fontRef>
        <a:schemeClr val="dk1"/>
      </a:tcTxStyle>
      <a:tcStyle>
        <a:tcBdr/>
        <a:fill>
          <a:solidFill>
            <a:schemeClr val="lt1"/>
          </a:solidFill>
        </a:fill>
      </a:tcStyle>
    </a:firstCol>
    <a:lastRow>
      <a:tcTxStyle b="on">
        <a:fontRef idx="minor">
          <a:prstClr val="black"/>
        </a:fontRef>
        <a:schemeClr val="dk1"/>
      </a:tcTxStyle>
      <a:tcStyle>
        <a:tcBdr>
          <a:top>
            <a:ln w="12700">
              <a:solidFill>
                <a:schemeClr val="lt1"/>
              </a:solidFill>
            </a:ln>
          </a:top>
        </a:tcBdr>
        <a:fill>
          <a:solidFill>
            <a:schemeClr val="lt1"/>
          </a:solidFill>
        </a:fill>
      </a:tcStyle>
    </a:lastRow>
    <a:seCell>
      <a:tcStyle>
        <a:tcBdr/>
      </a:tcStyle>
    </a:seCell>
    <a:swCell>
      <a:tcStyle>
        <a:tcBdr/>
      </a:tcStyle>
    </a:swCell>
    <a:firstRow>
      <a:tcTxStyle b="on">
        <a:fontRef idx="minor">
          <a:prstClr val="black"/>
        </a:fontRef>
        <a:schemeClr val="dk1"/>
      </a:tcTxStyle>
      <a:tcStyle>
        <a:tcBdr>
          <a:bottom>
            <a:ln w="12700">
              <a:solidFill>
                <a:schemeClr val="dk1"/>
              </a:solidFill>
            </a:ln>
          </a:bottom>
        </a:tcBdr>
        <a:fill>
          <a:solidFill>
            <a:schemeClr val="lt1"/>
          </a:solidFill>
        </a:fill>
      </a:tcStyle>
    </a:firstRow>
    <a:neCell>
      <a:tcStyle>
        <a:tcBdr/>
      </a:tcStyle>
    </a:neCell>
    <a:nwCell>
      <a:tcStyle>
        <a:tcBdr/>
      </a:tcStyle>
    </a:nwCell>
  </a:tblStyle>
  <a:tblStyle styleId="{5C22544A-7EE6-4342-B048-85BDC9FD1C3A}" styleName="Mittlere Formatvorlage 2 - Akz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E8B1032C-EA38-4F05-BA0D-38AFFFC7BED3}" styleName="Light Style 3 - Accent 6">
    <a:wholeTbl>
      <a:tcTxStyle>
        <a:fontRef idx="minor">
          <a:prstClr val="black"/>
        </a:fontRef>
        <a:schemeClr val="dk1"/>
      </a:tcTxStyle>
      <a:tcStyle>
        <a:tcBdr>
          <a:left>
            <a:ln w="12700">
              <a:solidFill>
                <a:schemeClr val="accent6"/>
              </a:solidFill>
            </a:ln>
          </a:left>
          <a:right>
            <a:ln w="12700">
              <a:solidFill>
                <a:schemeClr val="accent6"/>
              </a:solidFill>
            </a:ln>
          </a:right>
          <a:top>
            <a:ln w="12700">
              <a:solidFill>
                <a:schemeClr val="accent6"/>
              </a:solidFill>
            </a:ln>
          </a:top>
          <a:bottom>
            <a:ln w="12700">
              <a:solidFill>
                <a:schemeClr val="accent6"/>
              </a:solidFill>
            </a:ln>
          </a:bottom>
          <a:insideH>
            <a:ln w="12700">
              <a:solidFill>
                <a:schemeClr val="accent6"/>
              </a:solidFill>
            </a:ln>
          </a:insideH>
          <a:insideV>
            <a:ln w="12700">
              <a:solidFill>
                <a:schemeClr val="accent6"/>
              </a:solidFill>
            </a:ln>
          </a:insideV>
        </a:tcBdr>
        <a:fill>
          <a:solidFill>
            <a:schemeClr val="lt1"/>
          </a:solidFill>
        </a:fill>
      </a:tcStyle>
    </a:wholeTbl>
    <a:band1H>
      <a:tcStyle>
        <a:tcBdr/>
        <a:fill>
          <a:solidFill>
            <a:schemeClr val="accent6">
              <a:tint val="20000"/>
            </a:schemeClr>
          </a:solidFill>
        </a:fill>
      </a:tcStyle>
    </a:band1H>
    <a:band2H>
      <a:tcStyle>
        <a:tcBdr/>
      </a:tcStyle>
    </a:band2H>
    <a:band1V>
      <a:tcStyle>
        <a:tcBdr/>
        <a:fill>
          <a:solidFill>
            <a:schemeClr val="accent6">
              <a:tint val="20000"/>
            </a:schemeClr>
          </a:solidFill>
        </a:fill>
      </a:tcStyle>
    </a:band1V>
    <a:band2V>
      <a:tcStyle>
        <a:tcBdr/>
        <a:fill>
          <a:solidFill>
            <a:schemeClr val="accent6">
              <a:tint val="20000"/>
            </a:schemeClr>
          </a:solidFill>
        </a:fill>
      </a:tcStyle>
    </a:band2V>
    <a:lastCol>
      <a:tcTxStyle b="on">
        <a:fontRef idx="minor">
          <a:prstClr val="black"/>
        </a:fontRef>
        <a:schemeClr val="dk1"/>
      </a:tcTxStyle>
      <a:tcStyle>
        <a:tcBdr/>
      </a:tcStyle>
    </a:lastCol>
    <a:firstCol>
      <a:tcTxStyle b="on">
        <a:fontRef idx="minor">
          <a:prstClr val="black"/>
        </a:fontRef>
        <a:schemeClr val="dk1"/>
      </a:tcTxStyle>
      <a:tcStyle>
        <a:tcBdr/>
      </a:tcStyle>
    </a:firstCol>
    <a:lastRow>
      <a:tcTxStyle b="on">
        <a:fontRef idx="minor">
          <a:prstClr val="black"/>
        </a:fontRef>
        <a:schemeClr val="dk1"/>
      </a:tcTxStyle>
      <a:tcStyle>
        <a:tcBdr>
          <a:top>
            <a:ln w="38100">
              <a:solidFill>
                <a:schemeClr val="accent6"/>
              </a:solidFill>
            </a:ln>
          </a:top>
        </a:tcBdr>
      </a:tcStyle>
    </a:lastRow>
    <a:seCell>
      <a:tcStyle>
        <a:tcBdr/>
      </a:tcStyle>
    </a:seCell>
    <a:swCell>
      <a:tcStyle>
        <a:tcBdr/>
      </a:tcStyle>
    </a:swCell>
    <a:firstRow>
      <a:tcTxStyle b="on">
        <a:fontRef idx="minor">
          <a:prstClr val="black"/>
        </a:fontRef>
        <a:schemeClr val="dk1"/>
      </a:tcTxStyle>
      <a:tcStyle>
        <a:tcBdr>
          <a:bottom>
            <a:ln w="38100">
              <a:solidFill>
                <a:schemeClr val="accent6"/>
              </a:solidFill>
            </a:ln>
          </a:bottom>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99" autoAdjust="0"/>
    <p:restoredTop sz="95707" autoAdjust="0"/>
  </p:normalViewPr>
  <p:slideViewPr>
    <p:cSldViewPr snapToGrid="0">
      <p:cViewPr varScale="1">
        <p:scale>
          <a:sx n="128" d="100"/>
          <a:sy n="128" d="100"/>
        </p:scale>
        <p:origin x="464" y="176"/>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7A3F4E-1736-854E-ACEE-010179473AB8}" type="doc">
      <dgm:prSet loTypeId="urn:microsoft.com/office/officeart/2005/8/layout/vList5#1" loCatId="" qsTypeId="urn:microsoft.com/office/officeart/2005/8/quickstyle/simple1#3" qsCatId="simple" csTypeId="urn:microsoft.com/office/officeart/2005/8/colors/accent2_2" csCatId="accent2" phldr="1"/>
      <dgm:spPr bwMode="auto"/>
      <dgm:t>
        <a:bodyPr/>
        <a:lstStyle/>
        <a:p>
          <a:pPr>
            <a:defRPr/>
          </a:pPr>
          <a:endParaRPr lang="fr-FR"/>
        </a:p>
      </dgm:t>
    </dgm:pt>
    <dgm:pt modelId="{55AC2ACE-A7FB-FC40-AAE3-33FE77F1D44C}">
      <dgm:prSet custT="1"/>
      <dgm:spPr bwMode="auto"/>
      <dgm:t>
        <a:bodyPr/>
        <a:lstStyle/>
        <a:p>
          <a:pPr algn="l">
            <a:defRPr/>
          </a:pPr>
          <a:r>
            <a:rPr lang="fr-CH" sz="2400">
              <a:latin typeface="Calibri"/>
              <a:ea typeface="Calibri"/>
              <a:cs typeface="Calibri"/>
            </a:rPr>
            <a:t>Non</a:t>
          </a:r>
          <a:endParaRPr lang="fr-CH" sz="2400"/>
        </a:p>
      </dgm:t>
    </dgm:pt>
    <dgm:pt modelId="{E2CFE96C-00E9-E542-851B-B9129B7DFAE9}" type="parTrans" cxnId="{A8E543FD-93DF-2D40-8D28-DFA8AA98F72C}">
      <dgm:prSet/>
      <dgm:spPr bwMode="auto"/>
      <dgm:t>
        <a:bodyPr/>
        <a:lstStyle/>
        <a:p>
          <a:pPr algn="l">
            <a:defRPr/>
          </a:pPr>
          <a:endParaRPr lang="fr-FR" sz="2400">
            <a:solidFill>
              <a:schemeClr val="tx1"/>
            </a:solidFill>
            <a:latin typeface="Calibri"/>
            <a:cs typeface="Calibri"/>
          </a:endParaRPr>
        </a:p>
      </dgm:t>
    </dgm:pt>
    <dgm:pt modelId="{0901015D-0EFE-DD4D-A31D-67C1C07A680D}" type="sibTrans" cxnId="{A8E543FD-93DF-2D40-8D28-DFA8AA98F72C}">
      <dgm:prSet/>
      <dgm:spPr bwMode="auto"/>
      <dgm:t>
        <a:bodyPr/>
        <a:lstStyle/>
        <a:p>
          <a:pPr algn="l">
            <a:defRPr/>
          </a:pPr>
          <a:endParaRPr lang="fr-FR" sz="2400">
            <a:solidFill>
              <a:schemeClr val="tx1"/>
            </a:solidFill>
            <a:latin typeface="Calibri"/>
            <a:cs typeface="Calibri"/>
          </a:endParaRPr>
        </a:p>
      </dgm:t>
    </dgm:pt>
    <dgm:pt modelId="{17034E2B-67A3-3242-A1F2-9D1E28C930AF}">
      <dgm:prSet phldrT="[Texte]" custT="1"/>
      <dgm:spPr bwMode="auto"/>
      <dgm:t>
        <a:bodyPr/>
        <a:lstStyle/>
        <a:p>
          <a:pPr algn="l">
            <a:buNone/>
            <a:defRPr/>
          </a:pPr>
          <a:r>
            <a:rPr lang="fr-CH" sz="2400" dirty="0">
              <a:latin typeface="Calibri"/>
              <a:ea typeface="Calibri"/>
              <a:cs typeface="Calibri"/>
            </a:rPr>
            <a:t>Oui, survenue à l'extérieur</a:t>
          </a:r>
          <a:endParaRPr dirty="0"/>
        </a:p>
      </dgm:t>
    </dgm:pt>
    <dgm:pt modelId="{37C0FF54-DC06-224F-8FD1-0BB6DA4D249A}" type="sibTrans" cxnId="{A883FF5E-C986-2E4B-AE8E-4EFFCC88C43A}">
      <dgm:prSet/>
      <dgm:spPr bwMode="auto"/>
      <dgm:t>
        <a:bodyPr/>
        <a:lstStyle/>
        <a:p>
          <a:pPr algn="l">
            <a:defRPr/>
          </a:pPr>
          <a:endParaRPr lang="fr-FR" sz="2400">
            <a:solidFill>
              <a:schemeClr val="tx1"/>
            </a:solidFill>
            <a:latin typeface="Calibri"/>
            <a:cs typeface="Calibri"/>
          </a:endParaRPr>
        </a:p>
      </dgm:t>
    </dgm:pt>
    <dgm:pt modelId="{2FC410A5-3764-8A42-B422-DEC927E9A689}" type="parTrans" cxnId="{A883FF5E-C986-2E4B-AE8E-4EFFCC88C43A}">
      <dgm:prSet/>
      <dgm:spPr bwMode="auto"/>
      <dgm:t>
        <a:bodyPr/>
        <a:lstStyle/>
        <a:p>
          <a:pPr algn="l">
            <a:defRPr/>
          </a:pPr>
          <a:endParaRPr lang="fr-FR" sz="2400">
            <a:solidFill>
              <a:schemeClr val="tx1"/>
            </a:solidFill>
            <a:latin typeface="Calibri"/>
            <a:cs typeface="Calibri"/>
          </a:endParaRPr>
        </a:p>
      </dgm:t>
    </dgm:pt>
    <dgm:pt modelId="{65A19FA8-643B-1943-B2F2-DC51DE03CC29}">
      <dgm:prSet custT="1"/>
      <dgm:spPr bwMode="auto"/>
      <dgm:t>
        <a:bodyPr/>
        <a:lstStyle/>
        <a:p>
          <a:pPr algn="l">
            <a:defRPr/>
          </a:pPr>
          <a:r>
            <a:rPr lang="fr-CH" sz="2400" dirty="0">
              <a:latin typeface="Calibri"/>
              <a:ea typeface="Calibri"/>
              <a:cs typeface="Calibri"/>
            </a:rPr>
            <a:t>Oui, survenue au sein de l'EMS</a:t>
          </a:r>
          <a:endParaRPr dirty="0"/>
        </a:p>
      </dgm:t>
    </dgm:pt>
    <dgm:pt modelId="{B78F766D-4924-F940-9CA2-F3897EC96974}" type="sibTrans" cxnId="{82C72EEA-55B9-C048-9873-E4DEAD0764E6}">
      <dgm:prSet/>
      <dgm:spPr bwMode="auto"/>
      <dgm:t>
        <a:bodyPr/>
        <a:lstStyle/>
        <a:p>
          <a:pPr algn="l">
            <a:defRPr/>
          </a:pPr>
          <a:endParaRPr lang="fr-FR" sz="2400">
            <a:solidFill>
              <a:schemeClr val="tx1"/>
            </a:solidFill>
            <a:latin typeface="Calibri"/>
            <a:cs typeface="Calibri"/>
          </a:endParaRPr>
        </a:p>
      </dgm:t>
    </dgm:pt>
    <dgm:pt modelId="{87A51941-453D-E149-9937-1EF287F01FEF}" type="parTrans" cxnId="{82C72EEA-55B9-C048-9873-E4DEAD0764E6}">
      <dgm:prSet/>
      <dgm:spPr bwMode="auto"/>
      <dgm:t>
        <a:bodyPr/>
        <a:lstStyle/>
        <a:p>
          <a:pPr algn="l">
            <a:defRPr/>
          </a:pPr>
          <a:endParaRPr lang="fr-FR" sz="2400">
            <a:solidFill>
              <a:schemeClr val="tx1"/>
            </a:solidFill>
            <a:latin typeface="Calibri"/>
            <a:cs typeface="Calibri"/>
          </a:endParaRPr>
        </a:p>
      </dgm:t>
    </dgm:pt>
    <dgm:pt modelId="{025789EC-ADC6-7245-B2E8-09B61B9B275A}" type="pres">
      <dgm:prSet presAssocID="{8F7A3F4E-1736-854E-ACEE-010179473AB8}" presName="Name0" presStyleCnt="0">
        <dgm:presLayoutVars>
          <dgm:dir/>
          <dgm:animLvl val="lvl"/>
          <dgm:resizeHandles val="exact"/>
        </dgm:presLayoutVars>
      </dgm:prSet>
      <dgm:spPr bwMode="auto"/>
    </dgm:pt>
    <dgm:pt modelId="{65D92205-E6C7-D84C-89C6-F93A74203146}" type="pres">
      <dgm:prSet presAssocID="{55AC2ACE-A7FB-FC40-AAE3-33FE77F1D44C}" presName="linNode" presStyleCnt="0"/>
      <dgm:spPr bwMode="auto"/>
    </dgm:pt>
    <dgm:pt modelId="{34797912-399C-7640-8E2A-0179202D5A60}" type="pres">
      <dgm:prSet presAssocID="{55AC2ACE-A7FB-FC40-AAE3-33FE77F1D44C}" presName="parentText" presStyleLbl="node1" presStyleIdx="0" presStyleCnt="3" custScaleX="277778">
        <dgm:presLayoutVars>
          <dgm:chMax val="1"/>
          <dgm:bulletEnabled val="1"/>
        </dgm:presLayoutVars>
      </dgm:prSet>
      <dgm:spPr bwMode="auto"/>
    </dgm:pt>
    <dgm:pt modelId="{D77B55BD-3A87-BA43-8519-1705A9F904F4}" type="pres">
      <dgm:prSet presAssocID="{0901015D-0EFE-DD4D-A31D-67C1C07A680D}" presName="sp" presStyleCnt="0"/>
      <dgm:spPr bwMode="auto"/>
    </dgm:pt>
    <dgm:pt modelId="{25E00D36-CD94-8245-92DD-1EEECB6B4ED4}" type="pres">
      <dgm:prSet presAssocID="{65A19FA8-643B-1943-B2F2-DC51DE03CC29}" presName="linNode" presStyleCnt="0"/>
      <dgm:spPr bwMode="auto"/>
    </dgm:pt>
    <dgm:pt modelId="{F2BAF57C-2D42-3A4A-99BF-0B1A27BA8258}" type="pres">
      <dgm:prSet presAssocID="{65A19FA8-643B-1943-B2F2-DC51DE03CC29}" presName="parentText" presStyleLbl="node1" presStyleIdx="1" presStyleCnt="3" custScaleX="277778">
        <dgm:presLayoutVars>
          <dgm:chMax val="1"/>
          <dgm:bulletEnabled val="1"/>
        </dgm:presLayoutVars>
      </dgm:prSet>
      <dgm:spPr bwMode="auto"/>
    </dgm:pt>
    <dgm:pt modelId="{A1638B18-AB99-0B49-A9FA-353D91EED636}" type="pres">
      <dgm:prSet presAssocID="{B78F766D-4924-F940-9CA2-F3897EC96974}" presName="sp" presStyleCnt="0"/>
      <dgm:spPr bwMode="auto"/>
    </dgm:pt>
    <dgm:pt modelId="{B950253B-6C7C-D748-95CC-5627878BFF4E}" type="pres">
      <dgm:prSet presAssocID="{17034E2B-67A3-3242-A1F2-9D1E28C930AF}" presName="linNode" presStyleCnt="0"/>
      <dgm:spPr bwMode="auto"/>
    </dgm:pt>
    <dgm:pt modelId="{C4254E25-E062-074F-9FDF-232157B0550F}" type="pres">
      <dgm:prSet presAssocID="{17034E2B-67A3-3242-A1F2-9D1E28C930AF}" presName="parentText" presStyleLbl="node1" presStyleIdx="2" presStyleCnt="3" custScaleX="277778" custLinFactY="54137" custLinFactNeighborX="5925" custLinFactNeighborY="100000">
        <dgm:presLayoutVars>
          <dgm:chMax val="1"/>
          <dgm:bulletEnabled val="1"/>
        </dgm:presLayoutVars>
      </dgm:prSet>
      <dgm:spPr bwMode="auto"/>
    </dgm:pt>
  </dgm:ptLst>
  <dgm:cxnLst>
    <dgm:cxn modelId="{BA961939-BB0B-AB4F-A609-7E0935E2A4C8}" type="presOf" srcId="{17034E2B-67A3-3242-A1F2-9D1E28C930AF}" destId="{C4254E25-E062-074F-9FDF-232157B0550F}" srcOrd="0" destOrd="0" presId="urn:microsoft.com/office/officeart/2005/8/layout/vList5#1"/>
    <dgm:cxn modelId="{94416C53-7796-7E4C-AD83-7CABF04CD56F}" type="presOf" srcId="{55AC2ACE-A7FB-FC40-AAE3-33FE77F1D44C}" destId="{34797912-399C-7640-8E2A-0179202D5A60}" srcOrd="0" destOrd="0" presId="urn:microsoft.com/office/officeart/2005/8/layout/vList5#1"/>
    <dgm:cxn modelId="{A883FF5E-C986-2E4B-AE8E-4EFFCC88C43A}" srcId="{8F7A3F4E-1736-854E-ACEE-010179473AB8}" destId="{17034E2B-67A3-3242-A1F2-9D1E28C930AF}" srcOrd="2" destOrd="0" parTransId="{2FC410A5-3764-8A42-B422-DEC927E9A689}" sibTransId="{37C0FF54-DC06-224F-8FD1-0BB6DA4D249A}"/>
    <dgm:cxn modelId="{CA2B369E-93FB-DE48-AC90-3793E370BD49}" type="presOf" srcId="{65A19FA8-643B-1943-B2F2-DC51DE03CC29}" destId="{F2BAF57C-2D42-3A4A-99BF-0B1A27BA8258}" srcOrd="0" destOrd="0" presId="urn:microsoft.com/office/officeart/2005/8/layout/vList5#1"/>
    <dgm:cxn modelId="{00412CCE-F053-0946-A703-02ED2973F1D3}" type="presOf" srcId="{8F7A3F4E-1736-854E-ACEE-010179473AB8}" destId="{025789EC-ADC6-7245-B2E8-09B61B9B275A}" srcOrd="0" destOrd="0" presId="urn:microsoft.com/office/officeart/2005/8/layout/vList5#1"/>
    <dgm:cxn modelId="{82C72EEA-55B9-C048-9873-E4DEAD0764E6}" srcId="{8F7A3F4E-1736-854E-ACEE-010179473AB8}" destId="{65A19FA8-643B-1943-B2F2-DC51DE03CC29}" srcOrd="1" destOrd="0" parTransId="{87A51941-453D-E149-9937-1EF287F01FEF}" sibTransId="{B78F766D-4924-F940-9CA2-F3897EC96974}"/>
    <dgm:cxn modelId="{A8E543FD-93DF-2D40-8D28-DFA8AA98F72C}" srcId="{8F7A3F4E-1736-854E-ACEE-010179473AB8}" destId="{55AC2ACE-A7FB-FC40-AAE3-33FE77F1D44C}" srcOrd="0" destOrd="0" parTransId="{E2CFE96C-00E9-E542-851B-B9129B7DFAE9}" sibTransId="{0901015D-0EFE-DD4D-A31D-67C1C07A680D}"/>
    <dgm:cxn modelId="{A2DE0D78-77F1-1045-B36F-51E22BD93AB5}" type="presParOf" srcId="{025789EC-ADC6-7245-B2E8-09B61B9B275A}" destId="{65D92205-E6C7-D84C-89C6-F93A74203146}" srcOrd="0" destOrd="0" presId="urn:microsoft.com/office/officeart/2005/8/layout/vList5#1"/>
    <dgm:cxn modelId="{138A3368-E215-8147-AE7F-FCF90EEB0771}" type="presParOf" srcId="{65D92205-E6C7-D84C-89C6-F93A74203146}" destId="{34797912-399C-7640-8E2A-0179202D5A60}" srcOrd="0" destOrd="0" presId="urn:microsoft.com/office/officeart/2005/8/layout/vList5#1"/>
    <dgm:cxn modelId="{76452FC7-20BF-FC47-A3FB-F54E3F06698C}" type="presParOf" srcId="{025789EC-ADC6-7245-B2E8-09B61B9B275A}" destId="{D77B55BD-3A87-BA43-8519-1705A9F904F4}" srcOrd="1" destOrd="0" presId="urn:microsoft.com/office/officeart/2005/8/layout/vList5#1"/>
    <dgm:cxn modelId="{E8BCB2A3-140C-C24B-B8CC-D1B86F5ED919}" type="presParOf" srcId="{025789EC-ADC6-7245-B2E8-09B61B9B275A}" destId="{25E00D36-CD94-8245-92DD-1EEECB6B4ED4}" srcOrd="2" destOrd="0" presId="urn:microsoft.com/office/officeart/2005/8/layout/vList5#1"/>
    <dgm:cxn modelId="{F8A9165C-9910-7A4F-B02B-DC0F95C98ABE}" type="presParOf" srcId="{25E00D36-CD94-8245-92DD-1EEECB6B4ED4}" destId="{F2BAF57C-2D42-3A4A-99BF-0B1A27BA8258}" srcOrd="0" destOrd="0" presId="urn:microsoft.com/office/officeart/2005/8/layout/vList5#1"/>
    <dgm:cxn modelId="{57D4BDAC-DB87-1849-B076-9371C383E943}" type="presParOf" srcId="{025789EC-ADC6-7245-B2E8-09B61B9B275A}" destId="{A1638B18-AB99-0B49-A9FA-353D91EED636}" srcOrd="3" destOrd="0" presId="urn:microsoft.com/office/officeart/2005/8/layout/vList5#1"/>
    <dgm:cxn modelId="{2D7F74C2-A90E-4B4C-B227-AD09E3E0DAAF}" type="presParOf" srcId="{025789EC-ADC6-7245-B2E8-09B61B9B275A}" destId="{B950253B-6C7C-D748-95CC-5627878BFF4E}" srcOrd="4" destOrd="0" presId="urn:microsoft.com/office/officeart/2005/8/layout/vList5#1"/>
    <dgm:cxn modelId="{3502F90D-EF53-334F-9A0F-04C0004E2EFD}" type="presParOf" srcId="{B950253B-6C7C-D748-95CC-5627878BFF4E}" destId="{C4254E25-E062-074F-9FDF-232157B0550F}" srcOrd="0" destOrd="0" presId="urn:microsoft.com/office/officeart/2005/8/layout/vList5#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797912-399C-7640-8E2A-0179202D5A60}">
      <dsp:nvSpPr>
        <dsp:cNvPr id="0" name=""/>
        <dsp:cNvSpPr/>
      </dsp:nvSpPr>
      <dsp:spPr bwMode="auto">
        <a:xfrm>
          <a:off x="5005" y="966"/>
          <a:ext cx="10249988" cy="6380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fr-CH" sz="2400" kern="1200">
              <a:latin typeface="Calibri"/>
              <a:ea typeface="Calibri"/>
              <a:cs typeface="Calibri"/>
            </a:rPr>
            <a:t>Non</a:t>
          </a:r>
          <a:endParaRPr lang="fr-CH" sz="2400" kern="1200"/>
        </a:p>
      </dsp:txBody>
      <dsp:txXfrm>
        <a:off x="36154" y="32115"/>
        <a:ext cx="10187690" cy="575787"/>
      </dsp:txXfrm>
    </dsp:sp>
    <dsp:sp modelId="{F2BAF57C-2D42-3A4A-99BF-0B1A27BA8258}">
      <dsp:nvSpPr>
        <dsp:cNvPr id="0" name=""/>
        <dsp:cNvSpPr/>
      </dsp:nvSpPr>
      <dsp:spPr bwMode="auto">
        <a:xfrm>
          <a:off x="5005" y="670957"/>
          <a:ext cx="10249988" cy="6380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fr-CH" sz="2400" kern="1200" dirty="0">
              <a:latin typeface="Calibri"/>
              <a:ea typeface="Calibri"/>
              <a:cs typeface="Calibri"/>
            </a:rPr>
            <a:t>Oui, survenue au sein de l'EMS</a:t>
          </a:r>
          <a:endParaRPr kern="1200" dirty="0"/>
        </a:p>
      </dsp:txBody>
      <dsp:txXfrm>
        <a:off x="36154" y="702106"/>
        <a:ext cx="10187690" cy="575787"/>
      </dsp:txXfrm>
    </dsp:sp>
    <dsp:sp modelId="{C4254E25-E062-074F-9FDF-232157B0550F}">
      <dsp:nvSpPr>
        <dsp:cNvPr id="0" name=""/>
        <dsp:cNvSpPr/>
      </dsp:nvSpPr>
      <dsp:spPr bwMode="auto">
        <a:xfrm>
          <a:off x="10011" y="1341914"/>
          <a:ext cx="10249988" cy="6380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defRPr/>
          </a:pPr>
          <a:r>
            <a:rPr lang="fr-CH" sz="2400" kern="1200" dirty="0">
              <a:latin typeface="Calibri"/>
              <a:ea typeface="Calibri"/>
              <a:cs typeface="Calibri"/>
            </a:rPr>
            <a:t>Oui, survenue à l'extérieur</a:t>
          </a:r>
          <a:endParaRPr kern="1200" dirty="0"/>
        </a:p>
      </dsp:txBody>
      <dsp:txXfrm>
        <a:off x="41160" y="1373063"/>
        <a:ext cx="10187690" cy="575787"/>
      </dsp:txXfrm>
    </dsp:sp>
  </dsp:spTree>
</dsp:drawing>
</file>

<file path=ppt/diagrams/layout1.xml><?xml version="1.0" encoding="utf-8"?>
<dgm:layoutDef xmlns:dgm="http://schemas.openxmlformats.org/drawingml/2006/diagram" xmlns:a="http://schemas.openxmlformats.org/drawingml/2006/main" uniqueId="urn:microsoft.com/office/officeart/2005/8/layout/vList5#1">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forEach name="Name4" axis="ch" ptType="node">
      <dgm:layoutNode name="linNod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choose name="Name5">
          <dgm:if name="Name6" func="var" arg="dir" op="equ" val="norm">
            <dgm:alg type="lin">
              <dgm:param type="linDir" val="fromL"/>
            </dgm:alg>
          </dgm:if>
          <dgm:else name="Name7">
            <dgm:alg type="lin">
              <dgm:param type="linDir" val="fromR"/>
            </dgm:alg>
          </dgm:else>
        </dgm:choose>
        <dgm:layoutNode name="parentTex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varLst>
            <dgm:chMax val="1"/>
            <dgm:bulletEnabled val="1"/>
          </dgm:varLst>
        </dgm:layoutNode>
        <dgm:choose name="Name8">
          <dgm:if name="Name9" axis="ch" ptType="node" func="cnt" op="gte" val="1">
            <dgm:layoutNode name="descendantText" styleLbl="alignAccFollowNode1">
              <dgm:alg type="tx">
                <dgm:param type="stBulletLvl" val="1"/>
                <dgm:param type="txAnchorVertCh" val="mid"/>
              </dgm:alg>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varLst>
                <dgm:bulletEnabled val="1"/>
              </dgm:varLst>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AC3BE35-2B1E-3F4F-A159-FCA2825A8932}" type="datetimeFigureOut">
              <a:rPr lang="de-DE"/>
              <a:t>12.12.25</a:t>
            </a:fld>
            <a:endParaRPr lang="de-DE"/>
          </a:p>
        </p:txBody>
      </p:sp>
      <p:sp>
        <p:nvSpPr>
          <p:cNvPr id="4"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Modifier le format du texte maître</a:t>
            </a:r>
            <a:endParaRPr/>
          </a:p>
          <a:p>
            <a:pPr lvl="1">
              <a:defRPr/>
            </a:pPr>
            <a:r>
              <a:rPr lang="de-DE"/>
              <a:t>Deuxième niveau</a:t>
            </a:r>
            <a:endParaRPr/>
          </a:p>
          <a:p>
            <a:pPr lvl="2">
              <a:defRPr/>
            </a:pPr>
            <a:r>
              <a:rPr lang="de-DE"/>
              <a:t>Troisième niveau</a:t>
            </a:r>
            <a:endParaRPr/>
          </a:p>
          <a:p>
            <a:pPr lvl="3">
              <a:defRPr/>
            </a:pPr>
            <a:r>
              <a:rPr lang="de-DE"/>
              <a:t>Quatrième niveau</a:t>
            </a:r>
            <a:endParaRPr/>
          </a:p>
          <a:p>
            <a:pPr lvl="4">
              <a:defRPr/>
            </a:pPr>
            <a:r>
              <a:rPr lang="de-DE"/>
              <a:t>Cinquième niveau</a:t>
            </a:r>
            <a:endParaRPr/>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10409514-D4AF-0543-A8C5-05E3F1F5DD23}" type="slidenum">
              <a:rPr lang="de-DE"/>
              <a:t>‹#›</a:t>
            </a:fld>
            <a:endParaRPr lang="de-D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a:xfrm>
            <a:off x="863600" y="946150"/>
            <a:ext cx="5835650" cy="3282950"/>
          </a:xfrm>
        </p:spPr>
      </p:sp>
      <p:sp>
        <p:nvSpPr>
          <p:cNvPr id="3" name="Notizenplatzhalter 2"/>
          <p:cNvSpPr>
            <a:spLocks noGrp="1"/>
          </p:cNvSpPr>
          <p:nvPr>
            <p:ph type="body" idx="1"/>
          </p:nvPr>
        </p:nvSpPr>
        <p:spPr bwMode="auto"/>
        <p:txBody>
          <a:bodyPr>
            <a:normAutofit/>
          </a:bodyPr>
          <a:lstStyle/>
          <a:p>
            <a:pPr>
              <a:defRPr/>
            </a:pPr>
            <a:endParaRPr lang="de-CH">
              <a:latin typeface="Calibri"/>
              <a:cs typeface="Segoe UI"/>
            </a:endParaRPr>
          </a:p>
        </p:txBody>
      </p:sp>
      <p:sp>
        <p:nvSpPr>
          <p:cNvPr id="4" name="Foliennummernplatzhalter 3"/>
          <p:cNvSpPr>
            <a:spLocks noGrp="1"/>
          </p:cNvSpPr>
          <p:nvPr>
            <p:ph type="sldNum" sz="quarter" idx="10"/>
          </p:nvPr>
        </p:nvSpPr>
        <p:spPr bwMode="auto"/>
        <p:txBody>
          <a:bodyPr/>
          <a:lstStyle/>
          <a:p>
            <a:pPr marL="0" marR="0" lvl="0" indent="0" algn="r" defTabSz="913302">
              <a:lnSpc>
                <a:spcPct val="109000"/>
              </a:lnSpc>
              <a:spcBef>
                <a:spcPts val="0"/>
              </a:spcBef>
              <a:spcAft>
                <a:spcPts val="0"/>
              </a:spcAft>
              <a:buClrTx/>
              <a:buSzTx/>
              <a:buFont typeface="+mj-lt"/>
              <a:buNone/>
              <a:defRPr/>
            </a:pPr>
            <a:fld id="{0D0E2603-6444-409F-8907-85AF80E690EC}" type="slidenum">
              <a:rPr lang="de-CH" sz="900" b="0" i="0" u="none" strike="noStrike" cap="none" spc="-10">
                <a:ln>
                  <a:noFill/>
                </a:ln>
                <a:solidFill>
                  <a:prstClr val="black"/>
                </a:solidFill>
                <a:latin typeface="Frutiger 45 Light"/>
                <a:ea typeface="+mn-ea"/>
                <a:cs typeface="+mn-cs"/>
              </a:rPr>
              <a:t>1</a:t>
            </a:fld>
            <a:endParaRPr lang="de-CH" sz="900" b="0" i="0" u="none" strike="noStrike" cap="none" spc="-10">
              <a:ln>
                <a:noFill/>
              </a:ln>
              <a:solidFill>
                <a:prstClr val="black"/>
              </a:solidFill>
              <a:latin typeface="Frutiger 45 Light"/>
              <a:ea typeface="+mn-ea"/>
              <a:cs typeface="+mn-cs"/>
            </a:endParaRPr>
          </a:p>
        </p:txBody>
      </p:sp>
      <p:sp>
        <p:nvSpPr>
          <p:cNvPr id="5" name="Fußzeilenplatzhalter 4"/>
          <p:cNvSpPr>
            <a:spLocks noGrp="1"/>
          </p:cNvSpPr>
          <p:nvPr>
            <p:ph type="ftr" sz="quarter" idx="11"/>
          </p:nvPr>
        </p:nvSpPr>
        <p:spPr bwMode="auto"/>
        <p:txBody>
          <a:bodyPr/>
          <a:lstStyle/>
          <a:p>
            <a:pPr marL="0" marR="0" lvl="0" indent="0" algn="l" defTabSz="914400">
              <a:lnSpc>
                <a:spcPct val="109000"/>
              </a:lnSpc>
              <a:spcBef>
                <a:spcPts val="0"/>
              </a:spcBef>
              <a:spcAft>
                <a:spcPts val="0"/>
              </a:spcAft>
              <a:buClrTx/>
              <a:buSzTx/>
              <a:buFont typeface="+mj-lt"/>
              <a:buNone/>
              <a:defRPr/>
            </a:pPr>
            <a:endParaRPr lang="de-CH" sz="900" u="none" strike="noStrike" cap="none" spc="-10">
              <a:ln>
                <a:noFill/>
              </a:ln>
              <a:solidFill>
                <a:srgbClr val="000000"/>
              </a:solidFill>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b="1" i="1"/>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2</a:t>
            </a:fld>
            <a:endParaRPr lang="de-C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lnSpc>
                <a:spcPct val="109000"/>
              </a:lnSpc>
              <a:defRPr/>
            </a:pPr>
            <a:endParaRPr lang="en-US"/>
          </a:p>
        </p:txBody>
      </p:sp>
      <p:sp>
        <p:nvSpPr>
          <p:cNvPr id="4" name="Slide Number Placeholder 3"/>
          <p:cNvSpPr>
            <a:spLocks noGrp="1"/>
          </p:cNvSpPr>
          <p:nvPr>
            <p:ph type="sldNum" sz="quarter" idx="5"/>
          </p:nvPr>
        </p:nvSpPr>
        <p:spPr bwMode="auto"/>
        <p:txBody>
          <a:bodyPr/>
          <a:lstStyle/>
          <a:p>
            <a:pPr>
              <a:defRPr/>
            </a:pPr>
            <a:fld id="{AF092E89-98F7-47C4-A168-1F6C560062C9}" type="slidenum">
              <a:rPr lang="de-CH"/>
              <a:t>3</a:t>
            </a:fld>
            <a:endParaRPr lang="de-C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CH" i="0"/>
              <a:t>Il existe plusieurs IQM. Des IQM existant avec transmission annuelle obligatoire des données à la Confédération. Des nouveaux IQM, pour lesquels il n'y a pas encore de transmission de données à la Confédération. </a:t>
            </a:r>
            <a:endParaRPr/>
          </a:p>
          <a:p>
            <a:pPr>
              <a:defRPr/>
            </a:pPr>
            <a:r>
              <a:rPr lang="fr-CH" i="0"/>
              <a:t>Nous examinons aujourd'hui le thème suivant : Lis le sujet dans le cercle rouge. </a:t>
            </a:r>
            <a:endParaRPr/>
          </a:p>
        </p:txBody>
      </p:sp>
      <p:sp>
        <p:nvSpPr>
          <p:cNvPr id="4" name="Slide Number Placeholder 3"/>
          <p:cNvSpPr>
            <a:spLocks noGrp="1"/>
          </p:cNvSpPr>
          <p:nvPr>
            <p:ph type="sldNum" sz="quarter" idx="5"/>
          </p:nvPr>
        </p:nvSpPr>
        <p:spPr bwMode="auto"/>
        <p:txBody>
          <a:bodyPr/>
          <a:lstStyle/>
          <a:p>
            <a:pPr>
              <a:defRPr/>
            </a:pPr>
            <a:fld id="{9EACA3F7-6D73-B543-A275-A6D1AB9B4615}" type="slidenum">
              <a:rPr lang="de-DE"/>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CH" sz="1200" b="0" i="0" u="none" strike="noStrike" cap="none" spc="0">
                <a:ln>
                  <a:noFill/>
                </a:ln>
                <a:solidFill>
                  <a:prstClr val="black"/>
                </a:solidFill>
                <a:latin typeface="Aptos"/>
                <a:cs typeface="Arial"/>
              </a:rPr>
              <a:t>Il existe plusieurs IQM. Des IQM existant avec transmission annuelle obligatoire des données à la Confédération. Des nouveaux IQM, pour lesquels il n'y a pas encore de transmission de données à la Confédération. </a:t>
            </a:r>
            <a:endParaRPr/>
          </a:p>
          <a:p>
            <a:pPr marL="0" marR="0" lvl="0" indent="0" algn="l" defTabSz="914400">
              <a:lnSpc>
                <a:spcPct val="100000"/>
              </a:lnSpc>
              <a:spcBef>
                <a:spcPts val="0"/>
              </a:spcBef>
              <a:spcAft>
                <a:spcPts val="0"/>
              </a:spcAft>
              <a:buClrTx/>
              <a:buSzTx/>
              <a:buFontTx/>
              <a:buNone/>
              <a:defRPr/>
            </a:pPr>
            <a:r>
              <a:rPr lang="fr-CH" sz="1200" b="0" i="0" u="none" strike="noStrike" cap="none" spc="0">
                <a:ln>
                  <a:noFill/>
                </a:ln>
                <a:solidFill>
                  <a:prstClr val="black"/>
                </a:solidFill>
                <a:latin typeface="Aptos"/>
                <a:cs typeface="Arial"/>
              </a:rPr>
              <a:t>Nous examinons aujourd'hui le thème suivant : Lis le sujet dans le cercle rouge. </a:t>
            </a:r>
            <a:endParaRPr/>
          </a:p>
        </p:txBody>
      </p:sp>
      <p:sp>
        <p:nvSpPr>
          <p:cNvPr id="4" name="Slide Number Placeholder 3"/>
          <p:cNvSpPr>
            <a:spLocks noGrp="1"/>
          </p:cNvSpPr>
          <p:nvPr>
            <p:ph type="sldNum" sz="quarter" idx="5"/>
          </p:nvPr>
        </p:nvSpPr>
        <p:spPr bwMode="auto"/>
        <p:txBody>
          <a:bodyPr/>
          <a:lstStyle/>
          <a:p>
            <a:pPr>
              <a:defRPr/>
            </a:pPr>
            <a:fld id="{9EACA3F7-6D73-B543-A275-A6D1AB9B4615}" type="slidenum">
              <a:rPr lang="de-DE"/>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D11BC0B-98E1-12B9-A5FE-2C3F362DC344}"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FC14924-1FA0-F2E8-6AE1-4A4E2C996A13}"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a:t>Source : </a:t>
            </a:r>
            <a:endParaRPr/>
          </a:p>
          <a:p>
            <a:pPr marL="0" marR="0" lvl="0" indent="0" algn="l" defTabSz="914400">
              <a:lnSpc>
                <a:spcPct val="100000"/>
              </a:lnSpc>
              <a:spcBef>
                <a:spcPts val="0"/>
              </a:spcBef>
              <a:spcAft>
                <a:spcPts val="0"/>
              </a:spcAft>
              <a:buClrTx/>
              <a:buSzTx/>
              <a:buFontTx/>
              <a:buNone/>
              <a:defRPr/>
            </a:pPr>
            <a:r>
              <a:rPr lang="de-CH" sz="1200">
                <a:latin typeface="Calibri"/>
                <a:ea typeface="Aptos"/>
                <a:cs typeface="Calibri"/>
              </a:rPr>
              <a:t>European Pressure Ulcer Advisory Panel (EPUAP), National Pressure Injury Advisory Panel (NPIAP), Pan Pacific Pressure Injury Alliance (PPPIA). Prévention et traitement des ulcères/plaies de pression : Guide de référence rapide. </a:t>
            </a:r>
            <a:r>
              <a:rPr lang="de-DE" sz="1200">
                <a:latin typeface="Calibri"/>
                <a:ea typeface="Aptos"/>
                <a:cs typeface="Calibri"/>
              </a:rPr>
              <a:t>2019</a:t>
            </a:r>
            <a:endParaRPr lang="en-US" sz="1200">
              <a:latin typeface="Calibri"/>
              <a:ea typeface="Aptos"/>
              <a:cs typeface="Calibri"/>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dirty="0"/>
          </a:p>
        </p:txBody>
      </p:sp>
      <p:sp>
        <p:nvSpPr>
          <p:cNvPr id="4" name="Slide Number Placeholder 3"/>
          <p:cNvSpPr>
            <a:spLocks noGrp="1"/>
          </p:cNvSpPr>
          <p:nvPr>
            <p:ph type="sldNum" sz="quarter" idx="10"/>
          </p:nvPr>
        </p:nvSpPr>
        <p:spPr bwMode="auto"/>
        <p:txBody>
          <a:bodyPr/>
          <a:lstStyle/>
          <a:p>
            <a:pPr>
              <a:defRPr/>
            </a:pPr>
            <a:fld id="{EBBC96F0-56EE-FB65-6FFB-A667301D55AD}"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DE" sz="800">
                <a:latin typeface="Calibri"/>
                <a:ea typeface="Aptos"/>
                <a:cs typeface="Calibri"/>
              </a:rPr>
              <a:t>Information concernant la catégorie inclassable – présomption d'une lésion tissulaire profonde :</a:t>
            </a:r>
            <a:endParaRPr/>
          </a:p>
          <a:p>
            <a:pPr marL="0" marR="0" lvl="0" indent="0" algn="l" defTabSz="914400">
              <a:lnSpc>
                <a:spcPct val="100000"/>
              </a:lnSpc>
              <a:spcBef>
                <a:spcPts val="0"/>
              </a:spcBef>
              <a:spcAft>
                <a:spcPts val="0"/>
              </a:spcAft>
              <a:buClrTx/>
              <a:buSzTx/>
              <a:buFontTx/>
              <a:buNone/>
              <a:defRPr/>
            </a:pPr>
            <a:r>
              <a:rPr lang="fr-FR"/>
              <a:t>Si une lésion tissulaire profonde sous une peau intacte est présumée, il est impératif de soulager la pression de la partie du corps concernée de manière conséquente et durable. Si la lésion tissulaire est irréversible malgré les actions immédiatement mises en œuvre, un décollement de la peau et la formation d'une plaie profonde peuvent survenir en quelques jours. Dans ce cas, l'escarre est de catégorie 3 ou 4, selon la symptomatologie clinique, conformément au standard des expert·e·s (par ex. les définitions de NPUAP (National Pressure Ulcer Advisory Panel) et/ou EPUAP (European Pressure Ulcer Advisory Panel).</a:t>
            </a:r>
            <a:endParaRPr lang="fr-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10</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A5C0290-1B87-D1BE-DF25-EE06FD10D5BB}"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fr-CH" b="1" dirty="0"/>
              <a:t>Recommandation</a:t>
            </a:r>
            <a:r>
              <a:rPr lang="de-CH" b="0" dirty="0"/>
              <a:t> :</a:t>
            </a:r>
            <a:endParaRPr dirty="0"/>
          </a:p>
          <a:p>
            <a:pPr>
              <a:defRPr/>
            </a:pPr>
            <a:r>
              <a:rPr lang="de-CH" b="0" dirty="0" err="1"/>
              <a:t>Discussion</a:t>
            </a:r>
            <a:r>
              <a:rPr lang="de-CH" b="0" dirty="0"/>
              <a:t> / </a:t>
            </a:r>
            <a:r>
              <a:rPr lang="de-CH" b="0" dirty="0" err="1"/>
              <a:t>Débat</a:t>
            </a:r>
            <a:r>
              <a:rPr lang="de-CH" b="0" dirty="0"/>
              <a:t> </a:t>
            </a:r>
            <a:r>
              <a:rPr lang="de-CH" b="0" dirty="0" err="1"/>
              <a:t>pendant</a:t>
            </a:r>
            <a:r>
              <a:rPr lang="de-CH" b="0" dirty="0"/>
              <a:t> 15 </a:t>
            </a:r>
            <a:r>
              <a:rPr lang="de-CH" b="0" dirty="0" err="1"/>
              <a:t>minutes</a:t>
            </a:r>
            <a:r>
              <a:rPr lang="de-CH" b="0" dirty="0"/>
              <a:t> en </a:t>
            </a:r>
            <a:r>
              <a:rPr lang="de-CH" b="0" dirty="0" err="1"/>
              <a:t>petits</a:t>
            </a:r>
            <a:r>
              <a:rPr lang="de-CH" b="0" dirty="0"/>
              <a:t> </a:t>
            </a:r>
            <a:r>
              <a:rPr lang="de-CH" b="0" dirty="0" err="1"/>
              <a:t>groupes</a:t>
            </a:r>
            <a:r>
              <a:rPr lang="de-CH" b="0" dirty="0"/>
              <a:t> de 3-4 </a:t>
            </a:r>
            <a:r>
              <a:rPr lang="de-CH" b="0" dirty="0" err="1"/>
              <a:t>personnes</a:t>
            </a:r>
            <a:r>
              <a:rPr lang="de-CH" b="0" dirty="0"/>
              <a:t>.</a:t>
            </a:r>
            <a:endParaRPr b="0"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US"/>
              <a:t>Vous pouvez montrer les chiffres actuels du taux d'escarres sur la base de l'évaluation des soins requis de la diapositive 12.</a:t>
            </a:r>
            <a:endParaRPr/>
          </a:p>
          <a:p>
            <a:pPr>
              <a:defRPr/>
            </a:pPr>
            <a:r>
              <a:rPr lang="en-US"/>
              <a:t>La période de 9 mois se réfère à la période de repetition régulière de l'évaluation des soins requis.</a:t>
            </a:r>
            <a:endParaRPr/>
          </a:p>
          <a:p>
            <a:pPr>
              <a:defRPr/>
            </a:pPr>
            <a:r>
              <a:rPr lang="en-US"/>
              <a:t>Si vous utilisez une autre source de données pour la diapositive 12, vous pouvez adapter la question en conséquence.</a:t>
            </a: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US" dirty="0" err="1"/>
              <a:t>Veuillez</a:t>
            </a:r>
            <a:r>
              <a:rPr lang="en-US" dirty="0"/>
              <a:t> adapter la question de la diapositive 11 </a:t>
            </a:r>
            <a:r>
              <a:rPr lang="en-US" dirty="0" err="1"/>
              <a:t>en</a:t>
            </a:r>
            <a:r>
              <a:rPr lang="en-US" dirty="0"/>
              <a:t> </a:t>
            </a:r>
            <a:r>
              <a:rPr lang="en-US" dirty="0" err="1"/>
              <a:t>fonction</a:t>
            </a:r>
            <a:r>
              <a:rPr lang="en-US" dirty="0"/>
              <a:t> de la </a:t>
            </a:r>
            <a:r>
              <a:rPr lang="en-US" dirty="0" err="1"/>
              <a:t>réponse</a:t>
            </a:r>
            <a:r>
              <a:rPr lang="en-US" dirty="0"/>
              <a:t> de </a:t>
            </a:r>
            <a:r>
              <a:rPr lang="en-US" dirty="0" err="1"/>
              <a:t>cette</a:t>
            </a:r>
            <a:r>
              <a:rPr lang="en-US" dirty="0"/>
              <a:t> diapositive.</a:t>
            </a:r>
          </a:p>
          <a:p>
            <a:pPr>
              <a:defRPr/>
            </a:pPr>
            <a:r>
              <a:rPr lang="fr-FR" dirty="0"/>
              <a:t>Vous pouvez obtenir ce chiffre à partir de votre relevé interne des escarres, du tableau de bord de </a:t>
            </a:r>
            <a:r>
              <a:rPr lang="fr-FR" dirty="0" err="1"/>
              <a:t>BESAQsys</a:t>
            </a:r>
            <a:r>
              <a:rPr lang="fr-FR" dirty="0"/>
              <a:t>, du dernier rapport national de l'OFSP ou d'autres sources.</a:t>
            </a: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a:t>Sources : </a:t>
            </a:r>
            <a:endParaRPr/>
          </a:p>
          <a:p>
            <a:pPr>
              <a:defRPr/>
            </a:pPr>
            <a:r>
              <a:rPr lang="en-US" sz="1200">
                <a:latin typeface="Calibri"/>
                <a:ea typeface="Aptos"/>
                <a:cs typeface="Calibri"/>
              </a:rPr>
              <a:t>Sugathapala R, Latimer S, Balasuriya A, Chaboyer W, Thalib L, Gillespie BM. Prevalence and incidence of pressure injuries among older people living in nursing homes : A systematic review and meta-analysis. Int J Nurs Stud. 2023;148:104605.</a:t>
            </a:r>
            <a:endParaRPr lang="de-CH" sz="1200">
              <a:latin typeface="Calibri"/>
              <a:ea typeface="Aptos"/>
              <a:cs typeface="Calibri"/>
            </a:endParaRPr>
          </a:p>
          <a:p>
            <a:pPr>
              <a:defRPr/>
            </a:pPr>
            <a:r>
              <a:rPr lang="en-US" sz="1200">
                <a:latin typeface="Calibri"/>
                <a:ea typeface="Aptos"/>
                <a:cs typeface="Calibri"/>
              </a:rPr>
              <a:t>Zúñiga F, Ausserhofer D, Serdaly C, Bassal C, De Geest S, Schwendimann R. . </a:t>
            </a:r>
            <a:r>
              <a:rPr lang="de-DE" sz="1200">
                <a:latin typeface="Calibri"/>
                <a:ea typeface="Aptos"/>
                <a:cs typeface="Calibri"/>
              </a:rPr>
              <a:t>Rapport final sur l'enquête auprès du personnel soignant et d'encadrement dans les institutions de soins et de retraite en Suisse. </a:t>
            </a:r>
            <a:r>
              <a:rPr lang="en-US" sz="1200">
                <a:latin typeface="Calibri"/>
                <a:ea typeface="Aptos"/>
                <a:cs typeface="Calibri"/>
              </a:rPr>
              <a:t>Université de Bâle ; 2013</a:t>
            </a:r>
            <a:endParaRPr/>
          </a:p>
          <a:p>
            <a:pPr>
              <a:defRPr/>
            </a:pPr>
            <a:r>
              <a:rPr lang="en-US" sz="1200">
                <a:latin typeface="Calibri"/>
                <a:ea typeface="Aptos"/>
                <a:cs typeface="Calibri"/>
              </a:rPr>
              <a:t>Courvoisier DS, Righi L, Béné N, Rae AC, Chopard P. Variation in pressure ulcer prevalence and prevention in nursing homes : Une étude multicentrique. Appl Nurs Res. 2018;42:45-50.</a:t>
            </a:r>
            <a:endParaRPr/>
          </a:p>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US">
                <a:solidFill>
                  <a:srgbClr val="FF0000"/>
                </a:solidFill>
                <a:highlight>
                  <a:srgbClr val="FFFF00"/>
                </a:highlight>
                <a:latin typeface="Calibri"/>
                <a:ea typeface="Calibri"/>
                <a:cs typeface="Calibri"/>
              </a:rPr>
              <a:t>Cette diapositive permet </a:t>
            </a:r>
            <a:r>
              <a:rPr lang="de-CH">
                <a:solidFill>
                  <a:srgbClr val="FF0000"/>
                </a:solidFill>
                <a:highlight>
                  <a:srgbClr val="FFFF00"/>
                </a:highlight>
                <a:latin typeface="Calibri"/>
                <a:ea typeface="Calibri"/>
                <a:cs typeface="Calibri"/>
              </a:rPr>
              <a:t>de mettre en évidence </a:t>
            </a:r>
            <a:r>
              <a:rPr lang="en-US">
                <a:solidFill>
                  <a:srgbClr val="FF0000"/>
                </a:solidFill>
                <a:highlight>
                  <a:srgbClr val="FFFF00"/>
                </a:highlight>
                <a:latin typeface="Calibri"/>
                <a:ea typeface="Calibri"/>
                <a:cs typeface="Calibri"/>
              </a:rPr>
              <a:t>les avantages de la </a:t>
            </a:r>
            <a:r>
              <a:rPr lang="de-CH">
                <a:solidFill>
                  <a:srgbClr val="FF0000"/>
                </a:solidFill>
                <a:highlight>
                  <a:srgbClr val="FFFF00"/>
                </a:highlight>
                <a:latin typeface="Calibri"/>
                <a:ea typeface="Calibri"/>
                <a:cs typeface="Calibri"/>
              </a:rPr>
              <a:t>prévention des escarres et les conséquences négatives qu'elles peuvent entraîner.</a:t>
            </a:r>
            <a:endParaRPr/>
          </a:p>
          <a:p>
            <a:pPr>
              <a:defRPr/>
            </a:pPr>
            <a:endParaRPr lang="en-US">
              <a:solidFill>
                <a:srgbClr val="FF0000"/>
              </a:solidFill>
              <a:highlight>
                <a:srgbClr val="FFFF00"/>
              </a:highlight>
              <a:latin typeface="Calibri"/>
              <a:ea typeface="Calibri"/>
              <a:cs typeface="Calibri"/>
            </a:endParaRPr>
          </a:p>
          <a:p>
            <a:pPr>
              <a:defRPr/>
            </a:pPr>
            <a:r>
              <a:rPr lang="en-US">
                <a:solidFill>
                  <a:srgbClr val="FF0000"/>
                </a:solidFill>
                <a:highlight>
                  <a:srgbClr val="FFFF00"/>
                </a:highlight>
                <a:latin typeface="Calibri"/>
                <a:ea typeface="Calibri"/>
                <a:cs typeface="Calibri"/>
              </a:rPr>
              <a:t>Source :</a:t>
            </a:r>
            <a:endParaRPr/>
          </a:p>
          <a:p>
            <a:pPr>
              <a:defRPr/>
            </a:pPr>
            <a:r>
              <a:rPr lang="de-CH">
                <a:latin typeface="Helvetica"/>
              </a:rPr>
              <a:t>ARTISET, CURAVIVA, senesuisse. Fiche d'information : Indicateur de qualité médical "Escarre" pour les soins stationnaires de longue durée. ARTISET, CURAVIVA, senesuisse ; 2025. En ligne : https://www.artiset.ch/qualite-des-soins</a:t>
            </a:r>
            <a:endParaRPr/>
          </a:p>
          <a:p>
            <a:pPr>
              <a:defRPr/>
            </a:pPr>
            <a:endParaRPr lang="de-CH">
              <a:latin typeface="Helvetica"/>
            </a:endParaRPr>
          </a:p>
        </p:txBody>
      </p:sp>
      <p:sp>
        <p:nvSpPr>
          <p:cNvPr id="4" name="Slide Number Placeholder 3"/>
          <p:cNvSpPr>
            <a:spLocks noGrp="1"/>
          </p:cNvSpPr>
          <p:nvPr>
            <p:ph type="sldNum" sz="quarter" idx="5"/>
          </p:nvPr>
        </p:nvSpPr>
        <p:spPr bwMode="auto"/>
        <p:txBody>
          <a:bodyPr/>
          <a:lstStyle/>
          <a:p>
            <a:pPr>
              <a:defRPr/>
            </a:pPr>
            <a:fld id="{AF092E89-98F7-47C4-A168-1F6C560062C9}" type="slidenum">
              <a:rPr lang="de-CH"/>
              <a:t>16</a:t>
            </a:fld>
            <a:endParaRPr lang="de-CH"/>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17</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E35D68D-30A1-7E48-3E61-7F388A00E387}"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056B1-48B5-7672-16C0-40961229ED41}"/>
            </a:ext>
          </a:extLst>
        </p:cNvPr>
        <p:cNvGrpSpPr/>
        <p:nvPr/>
      </p:nvGrpSpPr>
      <p:grpSpPr bwMode="auto">
        <a:xfrm>
          <a:off x="0" y="0"/>
          <a:ext cx="0" cy="0"/>
          <a:chOff x="0" y="0"/>
          <a:chExt cx="0" cy="0"/>
        </a:xfrm>
      </p:grpSpPr>
      <p:sp>
        <p:nvSpPr>
          <p:cNvPr id="2" name="Folienbildplatzhalter 1">
            <a:extLst>
              <a:ext uri="{FF2B5EF4-FFF2-40B4-BE49-F238E27FC236}">
                <a16:creationId xmlns:a16="http://schemas.microsoft.com/office/drawing/2014/main" id="{414355B7-F35F-5251-2294-BFAF92F9CF78}"/>
              </a:ext>
            </a:extLst>
          </p:cNvPr>
          <p:cNvSpPr>
            <a:spLocks noGrp="1" noRot="1" noChangeAspect="1"/>
          </p:cNvSpPr>
          <p:nvPr>
            <p:ph type="sldImg"/>
          </p:nvPr>
        </p:nvSpPr>
        <p:spPr bwMode="auto"/>
      </p:sp>
      <p:sp>
        <p:nvSpPr>
          <p:cNvPr id="3" name="Notizenplatzhalter 2">
            <a:extLst>
              <a:ext uri="{FF2B5EF4-FFF2-40B4-BE49-F238E27FC236}">
                <a16:creationId xmlns:a16="http://schemas.microsoft.com/office/drawing/2014/main" id="{A538E534-196C-93F3-33B4-F134102CA8A6}"/>
              </a:ext>
            </a:extLst>
          </p:cNvPr>
          <p:cNvSpPr>
            <a:spLocks noGrp="1"/>
          </p:cNvSpPr>
          <p:nvPr>
            <p:ph type="body" idx="1"/>
          </p:nvPr>
        </p:nvSpPr>
        <p:spPr bwMode="auto"/>
        <p:txBody>
          <a:bodyPr/>
          <a:lstStyle/>
          <a:p>
            <a:pPr>
              <a:defRPr/>
            </a:pPr>
            <a:r>
              <a:rPr lang="fr-FR" dirty="0"/>
              <a:t>Pour l'IQM, on prend en compte le pourcentage de </a:t>
            </a:r>
            <a:r>
              <a:rPr lang="fr-FR" dirty="0" err="1"/>
              <a:t>résident·e·s</a:t>
            </a:r>
            <a:r>
              <a:rPr lang="fr-FR" dirty="0"/>
              <a:t> présentant une escarre de catégorie 2-3-4 ou inclassable apparue après leur admission au sein de l'EMS</a:t>
            </a:r>
            <a:endParaRPr lang="de-CH" dirty="0"/>
          </a:p>
        </p:txBody>
      </p:sp>
      <p:sp>
        <p:nvSpPr>
          <p:cNvPr id="4" name="Foliennummernplatzhalter 3">
            <a:extLst>
              <a:ext uri="{FF2B5EF4-FFF2-40B4-BE49-F238E27FC236}">
                <a16:creationId xmlns:a16="http://schemas.microsoft.com/office/drawing/2014/main" id="{39BEC2BF-1CC6-6DB1-82B1-9B5F3562FCF8}"/>
              </a:ext>
            </a:extLst>
          </p:cNvPr>
          <p:cNvSpPr>
            <a:spLocks noGrp="1"/>
          </p:cNvSpPr>
          <p:nvPr>
            <p:ph type="sldNum" sz="quarter" idx="5"/>
          </p:nvPr>
        </p:nvSpPr>
        <p:spPr bwMode="auto"/>
        <p:txBody>
          <a:bodyPr/>
          <a:lstStyle/>
          <a:p>
            <a:pPr>
              <a:defRPr/>
            </a:pPr>
            <a:fld id="{10409514-D4AF-0543-A8C5-05E3F1F5DD23}" type="slidenum">
              <a:rPr lang="de-DE"/>
              <a:t>19</a:t>
            </a:fld>
            <a:endParaRPr lang="de-DE"/>
          </a:p>
        </p:txBody>
      </p:sp>
    </p:spTree>
    <p:extLst>
      <p:ext uri="{BB962C8B-B14F-4D97-AF65-F5344CB8AC3E}">
        <p14:creationId xmlns:p14="http://schemas.microsoft.com/office/powerpoint/2010/main" val="2039376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20</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a:t>Source :</a:t>
            </a:r>
            <a:endParaRPr/>
          </a:p>
          <a:p>
            <a:pPr marL="0" marR="0" lvl="0" indent="0" algn="l" defTabSz="914400">
              <a:lnSpc>
                <a:spcPct val="100000"/>
              </a:lnSpc>
              <a:spcBef>
                <a:spcPts val="0"/>
              </a:spcBef>
              <a:spcAft>
                <a:spcPts val="0"/>
              </a:spcAft>
              <a:buClrTx/>
              <a:buSzTx/>
              <a:buFontTx/>
              <a:buNone/>
              <a:defRPr/>
            </a:pPr>
            <a:r>
              <a:rPr lang="de-CH" sz="1200">
                <a:latin typeface="Calibri"/>
                <a:cs typeface="Calibri"/>
              </a:rPr>
              <a:t>Morris JN, Fries BE, Mehr DR, Hawes C, Phillips C, Mor V, et al. MDS Cognitive Performance Scale©. Journal of Gerontology. 1994;49(4):M174-M82.</a:t>
            </a:r>
            <a:endParaRPr/>
          </a:p>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21</a:t>
            </a:fld>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22</a:t>
            </a:fld>
            <a:endParaRPr lang="de-CH"/>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BE6918B-E90C-EF50-9558-8A9E0544103B}"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b="0"/>
              <a:t>Recommandation :</a:t>
            </a:r>
            <a:endParaRPr/>
          </a:p>
          <a:p>
            <a:pPr>
              <a:defRPr/>
            </a:pPr>
            <a:r>
              <a:rPr lang="de-CH" b="0"/>
              <a:t>Discussion / Débat pendant 15 minutes en petits groupes de 3-4 personnes.</a:t>
            </a:r>
            <a:endParaRPr b="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24</a:t>
            </a:fld>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a:t>Réponse correcte : image 3</a:t>
            </a: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25</a:t>
            </a:fld>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b="0" strike="noStrike"/>
              <a:t>Réponses correctes : B et D</a:t>
            </a:r>
            <a:endParaRPr b="0"/>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26</a:t>
            </a:fld>
            <a:endParaRPr lang="de-CH"/>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a:t>Réponses correctes :</a:t>
            </a:r>
            <a:endParaRPr/>
          </a:p>
          <a:p>
            <a:pPr marL="0" marR="0" lvl="0" indent="0" algn="l" defTabSz="914400">
              <a:lnSpc>
                <a:spcPct val="100000"/>
              </a:lnSpc>
              <a:spcBef>
                <a:spcPts val="0"/>
              </a:spcBef>
              <a:spcAft>
                <a:spcPts val="0"/>
              </a:spcAft>
              <a:buClrTx/>
              <a:buSzTx/>
              <a:buFontTx/>
              <a:buNone/>
              <a:defRPr/>
            </a:pPr>
            <a:r>
              <a:rPr lang="de-CH"/>
              <a:t>1 </a:t>
            </a:r>
            <a:r>
              <a:rPr lang="fr-FR" sz="1200" b="0" i="0" u="none" strike="noStrike" cap="none" spc="-10">
                <a:ln>
                  <a:noFill/>
                </a:ln>
                <a:solidFill>
                  <a:srgbClr val="000000"/>
                </a:solidFill>
                <a:latin typeface="Calibri Light"/>
                <a:ea typeface="Roboto"/>
                <a:cs typeface="Calibri Light"/>
              </a:rPr>
              <a:t>Atteinte partielle de la peau avec lit de plaie rouge/rosé</a:t>
            </a:r>
            <a:endParaRPr/>
          </a:p>
          <a:p>
            <a:pPr marL="0" marR="0" lvl="0" indent="0" algn="l" defTabSz="914400">
              <a:lnSpc>
                <a:spcPct val="100000"/>
              </a:lnSpc>
              <a:spcBef>
                <a:spcPts val="0"/>
              </a:spcBef>
              <a:spcAft>
                <a:spcPts val="0"/>
              </a:spcAft>
              <a:buClrTx/>
              <a:buSzTx/>
              <a:buFontTx/>
              <a:buNone/>
              <a:defRPr/>
            </a:pPr>
            <a:r>
              <a:rPr lang="de-CH" sz="1200" b="0" i="0" u="none" strike="noStrike" cap="none" spc="-10">
                <a:ln>
                  <a:noFill/>
                </a:ln>
                <a:solidFill>
                  <a:srgbClr val="000000"/>
                </a:solidFill>
                <a:latin typeface="Calibri Light"/>
                <a:ea typeface="Roboto"/>
                <a:cs typeface="Calibri Light"/>
              </a:rPr>
              <a:t>4 </a:t>
            </a:r>
            <a:r>
              <a:rPr lang="fr-FR" sz="1200" b="0" i="0" u="none" strike="noStrike" cap="none" spc="-10">
                <a:ln>
                  <a:noFill/>
                </a:ln>
                <a:solidFill>
                  <a:srgbClr val="000000"/>
                </a:solidFill>
                <a:latin typeface="Calibri Light"/>
                <a:ea typeface="Roboto"/>
                <a:cs typeface="Calibri Light"/>
              </a:rPr>
              <a:t>Phlyctène fermée/ouverte ou dermabrasion</a:t>
            </a:r>
            <a:endParaRPr lang="de-CH" sz="1200" b="0" i="0" u="none" strike="noStrike" cap="none" spc="-10">
              <a:ln>
                <a:noFill/>
              </a:ln>
              <a:solidFill>
                <a:srgbClr val="000000"/>
              </a:solidFill>
              <a:latin typeface="Calibri Light"/>
              <a:ea typeface="Roboto"/>
              <a:cs typeface="Calibri Light"/>
            </a:endParaRPr>
          </a:p>
          <a:p>
            <a:pPr marL="0" marR="0" lvl="0" indent="0" algn="l" defTabSz="914400">
              <a:lnSpc>
                <a:spcPct val="100000"/>
              </a:lnSpc>
              <a:spcBef>
                <a:spcPts val="0"/>
              </a:spcBef>
              <a:spcAft>
                <a:spcPts val="0"/>
              </a:spcAft>
              <a:buClrTx/>
              <a:buSzTx/>
              <a:buFontTx/>
              <a:buNone/>
              <a:defRPr/>
            </a:pPr>
            <a:r>
              <a:rPr lang="fr-FR"/>
              <a:t>6 Atteinte</a:t>
            </a:r>
            <a:r>
              <a:rPr lang="fr-FR" sz="1200" b="0" i="0" u="none" strike="noStrike" cap="none" spc="-10">
                <a:ln>
                  <a:noFill/>
                </a:ln>
                <a:solidFill>
                  <a:srgbClr val="000000"/>
                </a:solidFill>
                <a:latin typeface="Calibri Light"/>
                <a:ea typeface="Roboto"/>
                <a:cs typeface="Calibri Light"/>
              </a:rPr>
              <a:t> partielle de la peau</a:t>
            </a:r>
            <a:endParaRPr lang="fr-FR"/>
          </a:p>
          <a:p>
            <a:pPr marL="0" marR="0" lvl="0" indent="0" algn="l" defTabSz="914400">
              <a:lnSpc>
                <a:spcPct val="100000"/>
              </a:lnSpc>
              <a:spcBef>
                <a:spcPts val="0"/>
              </a:spcBef>
              <a:spcAft>
                <a:spcPts val="0"/>
              </a:spcAft>
              <a:buClrTx/>
              <a:buSzTx/>
              <a:buFontTx/>
              <a:buNone/>
              <a:defRPr/>
            </a:pP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27</a:t>
            </a:fld>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b="0" strike="noStrike"/>
              <a:t>Réponse correcte : E</a:t>
            </a:r>
            <a:endParaRPr b="0"/>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28</a:t>
            </a:fld>
            <a:endParaRPr lang="de-CH"/>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a:t>Réponse correcte : 1</a:t>
            </a: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29</a:t>
            </a:fld>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30</a:t>
            </a:fld>
            <a:endParaRPr lang="de-CH"/>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98521395" name="Slide Image Placeholder 1"/>
          <p:cNvSpPr>
            <a:spLocks noGrp="1" noRot="1" noChangeAspect="1"/>
          </p:cNvSpPr>
          <p:nvPr>
            <p:ph type="sldImg"/>
          </p:nvPr>
        </p:nvSpPr>
        <p:spPr bwMode="auto"/>
      </p:sp>
      <p:sp>
        <p:nvSpPr>
          <p:cNvPr id="80789161" name="Notes Placeholder 2"/>
          <p:cNvSpPr>
            <a:spLocks noGrp="1"/>
          </p:cNvSpPr>
          <p:nvPr>
            <p:ph type="body" idx="1"/>
          </p:nvPr>
        </p:nvSpPr>
        <p:spPr bwMode="auto"/>
        <p:txBody>
          <a:bodyPr/>
          <a:lstStyle/>
          <a:p>
            <a:pPr>
              <a:defRPr/>
            </a:pPr>
            <a:endParaRPr/>
          </a:p>
        </p:txBody>
      </p:sp>
      <p:sp>
        <p:nvSpPr>
          <p:cNvPr id="709897900" name="Slide Number Placeholder 3"/>
          <p:cNvSpPr>
            <a:spLocks noGrp="1"/>
          </p:cNvSpPr>
          <p:nvPr>
            <p:ph type="sldNum" sz="quarter" idx="10"/>
          </p:nvPr>
        </p:nvSpPr>
        <p:spPr bwMode="auto"/>
        <p:txBody>
          <a:bodyPr/>
          <a:lstStyle/>
          <a:p>
            <a:pPr>
              <a:defRPr/>
            </a:pPr>
            <a:fld id="{634DA01D-E374-B256-1227-BC912A93C950}"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32</a:t>
            </a:fld>
            <a:endParaRPr lang="de-CH"/>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E3979F0-BC2F-934D-19E6-3898A247BE40}"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E76A1AB-A363-CC78-25EA-856B5120052E}" type="slidenum">
              <a:rPr/>
              <a:t>34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5"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5"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5"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6"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6"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5"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de-DE"/>
              <a:t>Bild durch Klicken auf Symbol hinzufügen</a:t>
            </a:r>
            <a:endParaRPr lang="de-CH"/>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9"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de-DE"/>
              <a:t>Tabelle</a:t>
            </a:r>
            <a:endParaRPr/>
          </a:p>
        </p:txBody>
      </p:sp>
      <p:graphicFrame>
        <p:nvGraphicFramePr>
          <p:cNvPr id="8"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7"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6" name="Fußzeilenplatzhalter 1"/>
          <p:cNvSpPr txBox="1"/>
          <p:nvPr userDrawn="1"/>
        </p:nvSpPr>
        <p:spPr bwMode="auto">
          <a:xfrm>
            <a:off x="353589" y="6410325"/>
            <a:ext cx="3649818"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endParaRPr lang="de-CH" sz="800">
              <a:solidFill>
                <a:schemeClr val="tx1"/>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obj"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showMasterPhAnim="0" userDrawn="1">
  <p:cSld name="1_Leer_3">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1507660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2.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Titre</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Texte</a:t>
            </a:r>
            <a:endParaRPr/>
          </a:p>
          <a:p>
            <a:pPr lvl="1">
              <a:defRPr/>
            </a:pPr>
            <a:r>
              <a:rPr lang="de-CH"/>
              <a:t>Deuxième texte</a:t>
            </a:r>
            <a:endParaRPr/>
          </a:p>
          <a:p>
            <a:pPr lvl="2">
              <a:defRPr/>
            </a:pPr>
            <a:r>
              <a:rPr lang="de-CH"/>
              <a:t>Troisième texte</a:t>
            </a:r>
            <a:endParaRPr/>
          </a:p>
          <a:p>
            <a:pPr lvl="3">
              <a:defRPr/>
            </a:pPr>
            <a:r>
              <a:rPr lang="de-CH"/>
              <a:t>Quatrième texte</a:t>
            </a:r>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7" name="Titel 1"/>
          <p:cNvSpPr txBox="1"/>
          <p:nvPr userDrawn="1"/>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Des images pour les IQM individuelles suivront.</a:t>
            </a:r>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hyperlink" Target="http://www.artiset.ch/qualite-des-soins"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hyperlink" Target="http://www.artiset.ch/qualite-des-soins/licenc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2.xml"/><Relationship Id="rId4" Type="http://schemas.openxmlformats.org/officeDocument/2006/relationships/image" Target="../media/image32.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2.xml"/><Relationship Id="rId4" Type="http://schemas.openxmlformats.org/officeDocument/2006/relationships/image" Target="../media/image39.svg"/></Relationships>
</file>

<file path=ppt/slides/_rels/slide33.xml.rels><?xml version="1.0" encoding="UTF-8" standalone="yes"?>
<Relationships xmlns="http://schemas.openxmlformats.org/package/2006/relationships"><Relationship Id="rId3" Type="http://schemas.openxmlformats.org/officeDocument/2006/relationships/hyperlink" Target="http://www.artiset.ch/qualite-des-soin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hyperlink" Target="https://shurp.unibas.ch/shurp-votraege-publikationen/"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internationalguideline.com/"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Rechteck 6"/>
          <p:cNvSpPr/>
          <p:nvPr/>
        </p:nvSpPr>
        <p:spPr bwMode="auto">
          <a:xfrm>
            <a:off x="0" y="0"/>
            <a:ext cx="12192000" cy="5377550"/>
          </a:xfrm>
          <a:prstGeom prst="rect">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gn="ctr">
              <a:defRPr/>
            </a:pPr>
            <a:r>
              <a:rPr lang="fr-CH" sz="3600" b="1" dirty="0">
                <a:solidFill>
                  <a:schemeClr val="bg1"/>
                </a:solidFill>
                <a:latin typeface="Calibri"/>
                <a:ea typeface="Roboto"/>
                <a:cs typeface="Calibri"/>
              </a:rPr>
              <a:t>Bienvenue</a:t>
            </a:r>
            <a:endParaRPr lang="fr-CH" dirty="0"/>
          </a:p>
          <a:p>
            <a:pPr algn="ctr">
              <a:defRPr/>
            </a:pPr>
            <a:endParaRPr lang="fr-CH" sz="2100" b="1" dirty="0">
              <a:solidFill>
                <a:schemeClr val="bg1"/>
              </a:solidFill>
              <a:latin typeface="Calibri"/>
              <a:ea typeface="Roboto"/>
              <a:cs typeface="Calibri"/>
            </a:endParaRPr>
          </a:p>
          <a:p>
            <a:pPr algn="ctr">
              <a:defRPr/>
            </a:pPr>
            <a:r>
              <a:rPr lang="fr-CH" sz="5000" b="1" dirty="0">
                <a:solidFill>
                  <a:schemeClr val="bg1"/>
                </a:solidFill>
                <a:latin typeface="Calibri"/>
                <a:ea typeface="Roboto"/>
                <a:cs typeface="Calibri"/>
              </a:rPr>
              <a:t>Indicateur de qualité médical</a:t>
            </a:r>
            <a:endParaRPr dirty="0"/>
          </a:p>
          <a:p>
            <a:pPr algn="ctr">
              <a:defRPr/>
            </a:pPr>
            <a:r>
              <a:rPr lang="fr-CH" sz="5000" b="1">
                <a:solidFill>
                  <a:schemeClr val="bg1"/>
                </a:solidFill>
                <a:latin typeface="Calibri"/>
                <a:ea typeface="Roboto"/>
                <a:cs typeface="Calibri"/>
              </a:rPr>
              <a:t>« Escarre »</a:t>
            </a:r>
            <a:br>
              <a:rPr lang="fr-CH" sz="3600">
                <a:solidFill>
                  <a:schemeClr val="bg1"/>
                </a:solidFill>
                <a:latin typeface="Calibri"/>
                <a:ea typeface="Roboto"/>
              </a:rPr>
            </a:br>
            <a:br>
              <a:rPr lang="fr-CH" sz="2200">
                <a:solidFill>
                  <a:schemeClr val="bg1"/>
                </a:solidFill>
                <a:latin typeface="Calibri"/>
                <a:ea typeface="Roboto"/>
              </a:rPr>
            </a:br>
            <a:r>
              <a:rPr lang="fr-CH" sz="2100">
                <a:latin typeface="Calibri"/>
                <a:ea typeface="Roboto"/>
              </a:rPr>
              <a:t>Introduction à l'indicateur de qualité médical « Escarre »</a:t>
            </a:r>
            <a:br>
              <a:rPr lang="fr-CH" sz="2100">
                <a:latin typeface="Calibri"/>
                <a:ea typeface="Roboto"/>
              </a:rPr>
            </a:br>
            <a:endParaRPr lang="fr-CH" sz="2100">
              <a:latin typeface="Calibri"/>
              <a:ea typeface="Roboto"/>
            </a:endParaRPr>
          </a:p>
          <a:p>
            <a:pPr algn="ctr">
              <a:defRPr/>
            </a:pPr>
            <a:r>
              <a:rPr lang="fr-CH" sz="2100" dirty="0">
                <a:latin typeface="Calibri"/>
                <a:ea typeface="Roboto"/>
              </a:rPr>
              <a:t>JJ.MM.AAAA</a:t>
            </a:r>
            <a:endParaRPr lang="fr-CH" sz="2100" dirty="0">
              <a:solidFill>
                <a:schemeClr val="tx1"/>
              </a:solidFill>
              <a:latin typeface="Calibri"/>
              <a:ea typeface="Roboto"/>
            </a:endParaRPr>
          </a:p>
        </p:txBody>
      </p:sp>
      <p:pic>
        <p:nvPicPr>
          <p:cNvPr id="3" name="Grafik 2" descr="Ein Bild, das Text, Schrift, weiß, Grafiken enthält.&#10;&#10;KI-generierte Inhalte können fehlerhaft sein.">
            <a:extLst>
              <a:ext uri="{FF2B5EF4-FFF2-40B4-BE49-F238E27FC236}">
                <a16:creationId xmlns:a16="http://schemas.microsoft.com/office/drawing/2014/main" id="{546F9832-26EC-605F-013A-73AF7A786201}"/>
              </a:ext>
            </a:extLst>
          </p:cNvPr>
          <p:cNvPicPr>
            <a:picLocks noChangeAspect="1"/>
          </p:cNvPicPr>
          <p:nvPr/>
        </p:nvPicPr>
        <p:blipFill>
          <a:blip r:embed="rId3"/>
          <a:stretch>
            <a:fillRect/>
          </a:stretch>
        </p:blipFill>
        <p:spPr>
          <a:xfrm>
            <a:off x="3397250" y="5518150"/>
            <a:ext cx="5397500" cy="1079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7" name="Textfeld 6"/>
          <p:cNvSpPr txBox="1"/>
          <p:nvPr/>
        </p:nvSpPr>
        <p:spPr bwMode="auto">
          <a:xfrm>
            <a:off x="409575" y="1994653"/>
            <a:ext cx="10892409" cy="3975649"/>
          </a:xfrm>
          <a:prstGeom prst="rect">
            <a:avLst/>
          </a:prstGeom>
          <a:solidFill>
            <a:schemeClr val="bg1"/>
          </a:solidFill>
        </p:spPr>
        <p:txBody>
          <a:bodyPr wrap="square" lIns="648000" tIns="216000" rIns="360000" bIns="216000" rtlCol="0" anchor="t">
            <a:spAutoFit/>
          </a:bodyPr>
          <a:lstStyle/>
          <a:p>
            <a:pPr>
              <a:spcAft>
                <a:spcPts val="600"/>
              </a:spcAft>
              <a:defRPr/>
            </a:pPr>
            <a:r>
              <a:rPr lang="fr-CH" sz="2100">
                <a:latin typeface="Calibri"/>
                <a:cs typeface="Calibri"/>
              </a:rPr>
              <a:t>Les règles suivantes s’appliquent aux diapositives suivantes :</a:t>
            </a:r>
            <a:endParaRPr lang="de-CH" sz="2100">
              <a:latin typeface="Calibri"/>
              <a:cs typeface="Calibri"/>
            </a:endParaRPr>
          </a:p>
          <a:p>
            <a:pPr marL="285750" lvl="0" indent="-285750">
              <a:spcAft>
                <a:spcPts val="600"/>
              </a:spcAft>
              <a:buFont typeface="Arial"/>
              <a:buChar char="•"/>
              <a:defRPr/>
            </a:pPr>
            <a:r>
              <a:rPr lang="fr-CH" sz="2100">
                <a:latin typeface="Calibri"/>
                <a:cs typeface="Calibri"/>
              </a:rPr>
              <a:t>Si des diapositives sont reprises à l’identique, il est impératif de conserver le pied de page avec les informations suivantes : </a:t>
            </a:r>
            <a:br>
              <a:rPr lang="fr-CH" sz="2100">
                <a:latin typeface="Calibri"/>
                <a:cs typeface="Calibri"/>
              </a:rPr>
            </a:br>
            <a:r>
              <a:rPr lang="fr-CH" sz="2100" u="sng">
                <a:latin typeface="Calibri"/>
                <a:cs typeface="Calibri"/>
                <a:hlinkClick r:id="rId3" tooltip="http://www.artiset.ch/qualite-des-soins"/>
              </a:rPr>
              <a:t>www.artiset.ch/qualite-des-soins</a:t>
            </a:r>
            <a:r>
              <a:rPr lang="de-CH" sz="2100">
                <a:latin typeface="Calibri"/>
                <a:cs typeface="Calibri"/>
              </a:rPr>
              <a:t> </a:t>
            </a:r>
            <a:r>
              <a:rPr lang="fr-CH" sz="2100">
                <a:latin typeface="Calibri"/>
                <a:cs typeface="Calibri"/>
              </a:rPr>
              <a:t> – CC BY-NC-SA senesuisse et CURAVIVA</a:t>
            </a:r>
            <a:endParaRPr/>
          </a:p>
          <a:p>
            <a:pPr marL="285750" lvl="0" indent="-285750">
              <a:spcAft>
                <a:spcPts val="600"/>
              </a:spcAft>
              <a:buFont typeface="Arial"/>
              <a:buChar char="•"/>
              <a:defRPr/>
            </a:pPr>
            <a:r>
              <a:rPr lang="fr-FR" sz="2100">
                <a:latin typeface="Calibri"/>
                <a:cs typeface="Calibri"/>
              </a:rPr>
              <a:t>Si des diapositives sont modifiées ou si de nouvelles diapositives sont ajoutées, cette mention doit être supprimée du pied de page de la diapositive concernée.</a:t>
            </a:r>
            <a:endParaRPr/>
          </a:p>
          <a:p>
            <a:pPr marL="285750" indent="-285750">
              <a:spcAft>
                <a:spcPts val="600"/>
              </a:spcAft>
              <a:buFont typeface="Arial"/>
              <a:buChar char="•"/>
              <a:defRPr/>
            </a:pPr>
            <a:r>
              <a:rPr lang="fr-CH" sz="2100">
                <a:latin typeface="Calibri"/>
                <a:cs typeface="Calibri"/>
              </a:rPr>
              <a:t>Droits sur les images et icônes : toutes les images et icônes de cette présentation sont protégés par le droit d’auteur. Ils ne peuvent pas être modifiés ni utilisés à d’autres fins.</a:t>
            </a:r>
            <a:endParaRPr lang="de-CH" sz="2100">
              <a:latin typeface="Calibri"/>
              <a:cs typeface="Calibri"/>
            </a:endParaRPr>
          </a:p>
          <a:p>
            <a:pPr>
              <a:spcAft>
                <a:spcPts val="600"/>
              </a:spcAft>
              <a:defRPr/>
            </a:pPr>
            <a:r>
              <a:rPr lang="fr-CH" sz="2100">
                <a:latin typeface="Calibri"/>
                <a:cs typeface="Calibri"/>
              </a:rPr>
              <a:t>Pour plus d’informations sur les licences, les personnes intéressées peuvent consulter le lien suivant : </a:t>
            </a:r>
            <a:r>
              <a:rPr lang="fr-CH" sz="2100" u="sng">
                <a:latin typeface="Calibri"/>
                <a:cs typeface="Calibri"/>
                <a:hlinkClick r:id="rId4" tooltip="http://www.artiset.ch/qualite-des-soins/licences"/>
              </a:rPr>
              <a:t>www.artiset.ch/qualite-des-soins/licences</a:t>
            </a:r>
            <a:r>
              <a:rPr lang="de-CH" sz="2100">
                <a:latin typeface="Calibri"/>
                <a:cs typeface="Calibri"/>
              </a:rPr>
              <a:t> </a:t>
            </a:r>
            <a:endParaRPr/>
          </a:p>
        </p:txBody>
      </p:sp>
      <p:sp>
        <p:nvSpPr>
          <p:cNvPr id="5" name="Titel 4"/>
          <p:cNvSpPr>
            <a:spLocks noGrp="1"/>
          </p:cNvSpPr>
          <p:nvPr>
            <p:ph type="title" idx="4294967295"/>
          </p:nvPr>
        </p:nvSpPr>
        <p:spPr bwMode="auto">
          <a:xfrm>
            <a:off x="409575" y="371475"/>
            <a:ext cx="10723563" cy="828675"/>
          </a:xfrm>
          <a:prstGeom prst="rect">
            <a:avLst/>
          </a:prstGeom>
        </p:spPr>
        <p:txBody>
          <a:bodyPr/>
          <a:lstStyle/>
          <a:p>
            <a:pPr>
              <a:defRPr/>
            </a:pPr>
            <a:r>
              <a:rPr lang="fr-FR" sz="5000" b="1">
                <a:solidFill>
                  <a:schemeClr val="bg1"/>
                </a:solidFill>
                <a:latin typeface="Calibri"/>
                <a:cs typeface="Calibri"/>
              </a:rPr>
              <a:t>Informations sur l’utilisation de cette présentation PowerPoint</a:t>
            </a:r>
            <a:endParaRPr lang="de-DE" sz="5000" b="1" spc="0">
              <a:solidFill>
                <a:schemeClr val="bg1"/>
              </a:solidFill>
              <a:latin typeface="Calibri"/>
              <a:ea typeface="Roboto"/>
              <a:cs typeface="Calibri"/>
            </a:endParaRPr>
          </a:p>
        </p:txBody>
      </p:sp>
      <p:sp>
        <p:nvSpPr>
          <p:cNvPr id="4" name="Fußzeilenplatzhalter 1"/>
          <p:cNvSpPr txBox="1"/>
          <p:nvPr/>
        </p:nvSpPr>
        <p:spPr bwMode="auto">
          <a:xfrm>
            <a:off x="409575" y="6410324"/>
            <a:ext cx="7743825"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de-DE" sz="800">
                <a:latin typeface="Calibri"/>
                <a:ea typeface="Roboto"/>
                <a:cs typeface="Calibri"/>
              </a:rPr>
              <a:t>www.artiset.ch/qualite-des-soins – CC BY-NC-SA senesuisse et CURAVIVA </a:t>
            </a:r>
            <a:endParaRPr lang="de-CH" sz="800">
              <a:latin typeface="Calibri"/>
              <a:ea typeface="Roboto"/>
              <a:cs typeface="Calibri"/>
            </a:endParaRPr>
          </a:p>
        </p:txBody>
      </p:sp>
      <p:sp>
        <p:nvSpPr>
          <p:cNvPr id="2"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2</a:t>
            </a:fld>
            <a:endParaRPr lang="de-CH" sz="800">
              <a:ea typeface="Roboto"/>
            </a:endParaRPr>
          </a:p>
        </p:txBody>
      </p:sp>
      <p:sp>
        <p:nvSpPr>
          <p:cNvPr id="3" name="Textfeld 2"/>
          <p:cNvSpPr txBox="1"/>
          <p:nvPr/>
        </p:nvSpPr>
        <p:spPr bwMode="auto">
          <a:xfrm>
            <a:off x="4657344" y="1670304"/>
            <a:ext cx="184731" cy="369332"/>
          </a:xfrm>
          <a:prstGeom prst="rect">
            <a:avLst/>
          </a:prstGeom>
          <a:noFill/>
        </p:spPr>
        <p:txBody>
          <a:bodyPr wrap="none" rtlCol="0">
            <a:spAutoFit/>
          </a:bodyPr>
          <a:lstStyle/>
          <a:p>
            <a:pPr>
              <a:defRPr/>
            </a:pPr>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Picture 2"/>
          <p:cNvPicPr>
            <a:picLocks noChangeAspect="1" noChangeArrowheads="1"/>
          </p:cNvPicPr>
          <p:nvPr/>
        </p:nvPicPr>
        <p:blipFill>
          <a:blip r:embed="rId3"/>
          <a:stretch/>
        </p:blipFill>
        <p:spPr bwMode="auto">
          <a:xfrm>
            <a:off x="0" y="0"/>
            <a:ext cx="12191980" cy="6857990"/>
          </a:xfrm>
          <a:prstGeom prst="rect">
            <a:avLst/>
          </a:prstGeom>
          <a:noFill/>
        </p:spPr>
      </p:pic>
      <p:sp>
        <p:nvSpPr>
          <p:cNvPr id="3" name="Content Placeholder 2"/>
          <p:cNvSpPr>
            <a:spLocks noGrp="1"/>
          </p:cNvSpPr>
          <p:nvPr>
            <p:ph idx="4294967295"/>
          </p:nvPr>
        </p:nvSpPr>
        <p:spPr bwMode="auto">
          <a:xfrm>
            <a:off x="0" y="1976438"/>
            <a:ext cx="4679950" cy="4430712"/>
          </a:xfrm>
          <a:prstGeom prst="rect">
            <a:avLst/>
          </a:prstGeom>
        </p:spPr>
        <p:txBody>
          <a:bodyPr vert="horz" lIns="0" tIns="0" rIns="0" bIns="0" rtlCol="0">
            <a:normAutofit/>
          </a:bodyPr>
          <a:lstStyle/>
          <a:p>
            <a:pPr>
              <a:spcAft>
                <a:spcPts val="600"/>
              </a:spcAft>
              <a:defRPr/>
            </a:pPr>
            <a:endParaRPr lang="fr-CH"/>
          </a:p>
          <a:p>
            <a:pPr marL="285750" indent="-285750">
              <a:spcAft>
                <a:spcPts val="600"/>
              </a:spcAft>
              <a:buFont typeface="Arial"/>
              <a:buChar char="•"/>
              <a:defRPr/>
            </a:pPr>
            <a:endParaRPr lang="fr-CH"/>
          </a:p>
        </p:txBody>
      </p:sp>
      <p:pic>
        <p:nvPicPr>
          <p:cNvPr id="6" name="Grafik 5" descr="Ein Bild, das Text, Screenshot, weiß, Schrift enthält.&#10;&#10;KI-generierte Inhalte können fehlerhaft sein.">
            <a:extLst>
              <a:ext uri="{FF2B5EF4-FFF2-40B4-BE49-F238E27FC236}">
                <a16:creationId xmlns:a16="http://schemas.microsoft.com/office/drawing/2014/main" id="{54C7DEAF-7FEE-52CB-B61E-10B3D506B879}"/>
              </a:ext>
            </a:extLst>
          </p:cNvPr>
          <p:cNvPicPr>
            <a:picLocks noChangeAspect="1"/>
          </p:cNvPicPr>
          <p:nvPr/>
        </p:nvPicPr>
        <p:blipFill>
          <a:blip r:embed="rId4"/>
          <a:stretch>
            <a:fillRect/>
          </a:stretch>
        </p:blipFill>
        <p:spPr>
          <a:xfrm>
            <a:off x="157689" y="5183100"/>
            <a:ext cx="11876601" cy="1776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6"/>
            <a:ext cx="11370406" cy="1589623"/>
          </a:xfrm>
        </p:spPr>
        <p:txBody>
          <a:bodyPr>
            <a:normAutofit/>
          </a:bodyPr>
          <a:lstStyle/>
          <a:p>
            <a:pPr>
              <a:defRPr/>
            </a:pPr>
            <a:r>
              <a:rPr lang="fr-CH" sz="4400" b="1">
                <a:latin typeface="Calibri"/>
                <a:ea typeface="Calibri"/>
                <a:cs typeface="Calibri"/>
              </a:rPr>
              <a:t>Les six indicateurs de qualité médicaux (IQM) existants </a:t>
            </a:r>
            <a:br>
              <a:rPr lang="fr-CH" sz="3200" b="1">
                <a:latin typeface="Calibri"/>
                <a:ea typeface="Calibri"/>
                <a:cs typeface="Calibri"/>
              </a:rPr>
            </a:br>
            <a:r>
              <a:rPr lang="fr-CH" sz="1800"/>
              <a:t>(avec transmission annuelle obligatoire des données à la Confédération)</a:t>
            </a:r>
            <a:endParaRPr lang="fr-CH" sz="3200"/>
          </a:p>
        </p:txBody>
      </p:sp>
      <p:graphicFrame>
        <p:nvGraphicFramePr>
          <p:cNvPr id="19" name="Table 19"/>
          <p:cNvGraphicFramePr>
            <a:graphicFrameLocks noGrp="1"/>
          </p:cNvGraphicFramePr>
          <p:nvPr/>
        </p:nvGraphicFramePr>
        <p:xfrm>
          <a:off x="306412" y="2175827"/>
          <a:ext cx="11579176" cy="3708732"/>
        </p:xfrm>
        <a:graphic>
          <a:graphicData uri="http://schemas.openxmlformats.org/drawingml/2006/table">
            <a:tbl>
              <a:tblPr firstRow="1" bandRow="1">
                <a:tableStyleId>{5940675A-B579-460E-94D1-54222C63F5DA}</a:tableStyleId>
              </a:tblPr>
              <a:tblGrid>
                <a:gridCol w="1037501">
                  <a:extLst>
                    <a:ext uri="{9D8B030D-6E8A-4147-A177-3AD203B41FA5}">
                      <a16:colId xmlns:a16="http://schemas.microsoft.com/office/drawing/2014/main" val="20000"/>
                    </a:ext>
                  </a:extLst>
                </a:gridCol>
                <a:gridCol w="1620000">
                  <a:extLst>
                    <a:ext uri="{9D8B030D-6E8A-4147-A177-3AD203B41FA5}">
                      <a16:colId xmlns:a16="http://schemas.microsoft.com/office/drawing/2014/main" val="20001"/>
                    </a:ext>
                  </a:extLst>
                </a:gridCol>
                <a:gridCol w="1053248">
                  <a:extLst>
                    <a:ext uri="{9D8B030D-6E8A-4147-A177-3AD203B41FA5}">
                      <a16:colId xmlns:a16="http://schemas.microsoft.com/office/drawing/2014/main" val="20002"/>
                    </a:ext>
                  </a:extLst>
                </a:gridCol>
                <a:gridCol w="2340000">
                  <a:extLst>
                    <a:ext uri="{9D8B030D-6E8A-4147-A177-3AD203B41FA5}">
                      <a16:colId xmlns:a16="http://schemas.microsoft.com/office/drawing/2014/main" val="20003"/>
                    </a:ext>
                  </a:extLst>
                </a:gridCol>
                <a:gridCol w="1065695">
                  <a:extLst>
                    <a:ext uri="{9D8B030D-6E8A-4147-A177-3AD203B41FA5}">
                      <a16:colId xmlns:a16="http://schemas.microsoft.com/office/drawing/2014/main" val="20004"/>
                    </a:ext>
                  </a:extLst>
                </a:gridCol>
                <a:gridCol w="1800000">
                  <a:extLst>
                    <a:ext uri="{9D8B030D-6E8A-4147-A177-3AD203B41FA5}">
                      <a16:colId xmlns:a16="http://schemas.microsoft.com/office/drawing/2014/main" val="20005"/>
                    </a:ext>
                  </a:extLst>
                </a:gridCol>
                <a:gridCol w="1042732">
                  <a:extLst>
                    <a:ext uri="{9D8B030D-6E8A-4147-A177-3AD203B41FA5}">
                      <a16:colId xmlns:a16="http://schemas.microsoft.com/office/drawing/2014/main" val="20006"/>
                    </a:ext>
                  </a:extLst>
                </a:gridCol>
                <a:gridCol w="1620000">
                  <a:extLst>
                    <a:ext uri="{9D8B030D-6E8A-4147-A177-3AD203B41FA5}">
                      <a16:colId xmlns:a16="http://schemas.microsoft.com/office/drawing/2014/main" val="20007"/>
                    </a:ext>
                  </a:extLst>
                </a:gridCol>
              </a:tblGrid>
              <a:tr h="900000">
                <a:tc gridSpan="2">
                  <a:txBody>
                    <a:bodyPr/>
                    <a:lstStyle/>
                    <a:p>
                      <a:pPr>
                        <a:defRPr/>
                      </a:pPr>
                      <a:r>
                        <a:rPr lang="fr-CH" b="1">
                          <a:solidFill>
                            <a:schemeClr val="bg1"/>
                          </a:solidFill>
                          <a:latin typeface="Calibri"/>
                          <a:ea typeface="Calibri"/>
                          <a:cs typeface="Calibri"/>
                        </a:rPr>
                        <a:t>Douleur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b="1">
                          <a:solidFill>
                            <a:schemeClr val="bg1"/>
                          </a:solidFill>
                          <a:latin typeface="Calibri"/>
                          <a:ea typeface="Calibri"/>
                          <a:cs typeface="Calibri"/>
                        </a:rPr>
                        <a:t>Mesures limitant la liberté de mouvement</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b="1">
                          <a:solidFill>
                            <a:schemeClr val="bg1"/>
                          </a:solidFill>
                          <a:latin typeface="Calibri"/>
                          <a:ea typeface="Calibri"/>
                          <a:cs typeface="Calibri"/>
                        </a:rPr>
                        <a:t>Médicaments</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b="1">
                          <a:solidFill>
                            <a:schemeClr val="bg1"/>
                          </a:solidFill>
                          <a:latin typeface="Calibri"/>
                          <a:ea typeface="Calibri"/>
                          <a:cs typeface="Calibri"/>
                        </a:rPr>
                        <a:t>Nutrition</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1396200">
                <a:tc>
                  <a:txBody>
                    <a:bodyPr/>
                    <a:lstStyle/>
                    <a:p>
                      <a:pPr>
                        <a:defRPr/>
                      </a:pPr>
                      <a:endParaRPr lang="fr-CH">
                        <a:latin typeface="Calibri"/>
                        <a:ea typeface="Calibri"/>
                        <a:cs typeface="Calibri"/>
                      </a:endParaRPr>
                    </a:p>
                    <a:p>
                      <a:pPr>
                        <a:defRPr/>
                      </a:pPr>
                      <a:endParaRPr lang="fr-CH">
                        <a:latin typeface="Calibri"/>
                        <a:ea typeface="Calibri"/>
                        <a:cs typeface="Calibri"/>
                      </a:endParaRPr>
                    </a:p>
                    <a:p>
                      <a:pPr>
                        <a:defRPr/>
                      </a:pPr>
                      <a:endParaRPr lang="fr-CH">
                        <a:latin typeface="Calibri"/>
                        <a:ea typeface="Calibri"/>
                        <a:cs typeface="Calibri"/>
                      </a:endParaRPr>
                    </a:p>
                    <a:p>
                      <a:pPr>
                        <a:defRPr/>
                      </a:pPr>
                      <a:endParaRPr lang="fr-CH">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fr-CH">
                          <a:latin typeface="Calibri"/>
                          <a:ea typeface="Calibri"/>
                          <a:cs typeface="Calibri"/>
                        </a:rPr>
                        <a:t>Auto-évaluation de la douleur</a:t>
                      </a:r>
                      <a:endParaRPr lang="fr-CH"/>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lang="fr-CH">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fr-CH">
                          <a:latin typeface="Calibri"/>
                          <a:ea typeface="Calibri"/>
                          <a:cs typeface="Calibri"/>
                        </a:rPr>
                        <a:t>Fixation du tronc / Siège empêchant de se lever de manière autonome</a:t>
                      </a:r>
                      <a:endParaRPr lang="fr-CH"/>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endParaRPr lang="fr-CH">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fr-CH">
                          <a:latin typeface="Calibri"/>
                          <a:ea typeface="Calibri"/>
                          <a:cs typeface="Calibri"/>
                        </a:rPr>
                        <a:t>Polymédication</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lang="fr-CH">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fr-CH">
                          <a:latin typeface="Calibri"/>
                          <a:ea typeface="Calibri"/>
                          <a:cs typeface="Calibri"/>
                        </a:rPr>
                        <a:t>Malnutrition</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extLst>
                  <a:ext uri="{0D108BD9-81ED-4DB2-BD59-A6C34878D82A}">
                    <a16:rowId xmlns:a16="http://schemas.microsoft.com/office/drawing/2014/main" val="10001"/>
                  </a:ext>
                </a:extLst>
              </a:tr>
              <a:tr h="1396200">
                <a:tc>
                  <a:txBody>
                    <a:bodyPr/>
                    <a:lstStyle/>
                    <a:p>
                      <a:pPr>
                        <a:defRPr/>
                      </a:pPr>
                      <a:endParaRPr lang="fr-CH">
                        <a:latin typeface="Calibri"/>
                        <a:ea typeface="Calibri"/>
                        <a:cs typeface="Calibri"/>
                      </a:endParaRPr>
                    </a:p>
                    <a:p>
                      <a:pPr>
                        <a:defRPr/>
                      </a:pPr>
                      <a:endParaRPr lang="fr-CH">
                        <a:latin typeface="Calibri"/>
                        <a:ea typeface="Calibri"/>
                        <a:cs typeface="Calibri"/>
                      </a:endParaRPr>
                    </a:p>
                    <a:p>
                      <a:pPr>
                        <a:defRPr/>
                      </a:pPr>
                      <a:endParaRPr lang="fr-CH">
                        <a:latin typeface="Calibri"/>
                        <a:ea typeface="Calibri"/>
                        <a:cs typeface="Calibri"/>
                      </a:endParaRPr>
                    </a:p>
                    <a:p>
                      <a:pPr>
                        <a:defRPr/>
                      </a:pPr>
                      <a:endParaRPr lang="fr-CH">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fr-CH">
                          <a:latin typeface="Calibri"/>
                          <a:ea typeface="Calibri"/>
                          <a:cs typeface="Calibri"/>
                        </a:rPr>
                        <a:t>Évaluation de la douleur par des tiers</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lang="fr-CH">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fr-CH" dirty="0">
                          <a:latin typeface="Calibri"/>
                          <a:ea typeface="Calibri"/>
                          <a:cs typeface="Calibri"/>
                        </a:rPr>
                        <a:t>Barrières de lit</a:t>
                      </a:r>
                      <a:endParaRPr dirty="0"/>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gridSpan="2">
                  <a:txBody>
                    <a:bodyPr/>
                    <a:lstStyle/>
                    <a:p>
                      <a:pPr>
                        <a:defRPr/>
                      </a:pPr>
                      <a:endParaRPr lang="fr-CH">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hMerge="1">
                  <a:txBody>
                    <a:bodyPr/>
                    <a:lstStyle/>
                    <a:p>
                      <a:endParaRPr/>
                    </a:p>
                  </a:txBody>
                  <a:tcPr/>
                </a:tc>
                <a:tc gridSpan="2">
                  <a:txBody>
                    <a:bodyPr/>
                    <a:lstStyle/>
                    <a:p>
                      <a:pPr>
                        <a:defRPr/>
                      </a:pPr>
                      <a:endParaRPr lang="fr-CH"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hMerge="1">
                  <a:txBody>
                    <a:bodyPr/>
                    <a:lstStyle/>
                    <a:p>
                      <a:endParaRPr/>
                    </a:p>
                  </a:txBody>
                  <a:tcPr/>
                </a:tc>
                <a:extLst>
                  <a:ext uri="{0D108BD9-81ED-4DB2-BD59-A6C34878D82A}">
                    <a16:rowId xmlns:a16="http://schemas.microsoft.com/office/drawing/2014/main" val="10002"/>
                  </a:ext>
                </a:extLst>
              </a:tr>
            </a:tbl>
          </a:graphicData>
        </a:graphic>
      </p:graphicFrame>
      <p:pic>
        <p:nvPicPr>
          <p:cNvPr id="5" name="Picture 4" descr="A black background with a black square&#10;&#10;AI-generated content may be incorrect."/>
          <p:cNvPicPr>
            <a:picLocks noChangeAspect="1"/>
          </p:cNvPicPr>
          <p:nvPr/>
        </p:nvPicPr>
        <p:blipFill>
          <a:blip r:embed="rId3"/>
          <a:stretch/>
        </p:blipFill>
        <p:spPr bwMode="auto">
          <a:xfrm>
            <a:off x="3059502" y="3358969"/>
            <a:ext cx="847938" cy="845608"/>
          </a:xfrm>
          <a:prstGeom prst="rect">
            <a:avLst/>
          </a:prstGeom>
        </p:spPr>
      </p:pic>
      <p:pic>
        <p:nvPicPr>
          <p:cNvPr id="7" name="Picture 6" descr="A black background with a black square&#10;&#10;AI-generated content may be incorrect."/>
          <p:cNvPicPr>
            <a:picLocks noChangeAspect="1"/>
          </p:cNvPicPr>
          <p:nvPr/>
        </p:nvPicPr>
        <p:blipFill>
          <a:blip r:embed="rId4"/>
          <a:stretch/>
        </p:blipFill>
        <p:spPr bwMode="auto">
          <a:xfrm>
            <a:off x="3059502" y="4684238"/>
            <a:ext cx="837819" cy="837819"/>
          </a:xfrm>
          <a:prstGeom prst="rect">
            <a:avLst/>
          </a:prstGeom>
        </p:spPr>
      </p:pic>
      <p:pic>
        <p:nvPicPr>
          <p:cNvPr id="20" name="Picture 19" descr="A black background with a black square&#10;&#10;AI-generated content may be incorrect."/>
          <p:cNvPicPr>
            <a:picLocks noChangeAspect="1"/>
          </p:cNvPicPr>
          <p:nvPr/>
        </p:nvPicPr>
        <p:blipFill>
          <a:blip r:embed="rId5"/>
          <a:stretch/>
        </p:blipFill>
        <p:spPr bwMode="auto">
          <a:xfrm>
            <a:off x="413001" y="4722572"/>
            <a:ext cx="847938" cy="850274"/>
          </a:xfrm>
          <a:prstGeom prst="rect">
            <a:avLst/>
          </a:prstGeom>
        </p:spPr>
      </p:pic>
      <p:pic>
        <p:nvPicPr>
          <p:cNvPr id="22" name="Picture 21" descr="A black background with a black square&#10;&#10;AI-generated content may be incorrect."/>
          <p:cNvPicPr>
            <a:picLocks noChangeAspect="1"/>
          </p:cNvPicPr>
          <p:nvPr/>
        </p:nvPicPr>
        <p:blipFill>
          <a:blip r:embed="rId6"/>
          <a:stretch/>
        </p:blipFill>
        <p:spPr bwMode="auto">
          <a:xfrm>
            <a:off x="413001" y="3356639"/>
            <a:ext cx="847938" cy="847938"/>
          </a:xfrm>
          <a:prstGeom prst="rect">
            <a:avLst/>
          </a:prstGeom>
        </p:spPr>
      </p:pic>
      <p:pic>
        <p:nvPicPr>
          <p:cNvPr id="24" name="Picture 23" descr="A black background with a black square&#10;&#10;AI-generated content may be incorrect."/>
          <p:cNvPicPr>
            <a:picLocks noChangeAspect="1"/>
          </p:cNvPicPr>
          <p:nvPr/>
        </p:nvPicPr>
        <p:blipFill>
          <a:blip r:embed="rId7"/>
          <a:stretch/>
        </p:blipFill>
        <p:spPr bwMode="auto">
          <a:xfrm>
            <a:off x="6471886" y="3356639"/>
            <a:ext cx="845608" cy="845608"/>
          </a:xfrm>
          <a:prstGeom prst="rect">
            <a:avLst/>
          </a:prstGeom>
        </p:spPr>
      </p:pic>
      <p:pic>
        <p:nvPicPr>
          <p:cNvPr id="26" name="Picture 25" descr="A black background with a black square&#10;&#10;AI-generated content may be incorrect."/>
          <p:cNvPicPr>
            <a:picLocks noChangeAspect="1"/>
          </p:cNvPicPr>
          <p:nvPr/>
        </p:nvPicPr>
        <p:blipFill>
          <a:blip r:embed="rId8"/>
          <a:stretch/>
        </p:blipFill>
        <p:spPr bwMode="auto">
          <a:xfrm>
            <a:off x="9332097" y="3358969"/>
            <a:ext cx="845608" cy="845608"/>
          </a:xfrm>
          <a:prstGeom prst="rect">
            <a:avLst/>
          </a:prstGeom>
        </p:spPr>
      </p:pic>
      <p:sp>
        <p:nvSpPr>
          <p:cNvPr id="3" name="Textfeld 2">
            <a:extLst>
              <a:ext uri="{FF2B5EF4-FFF2-40B4-BE49-F238E27FC236}">
                <a16:creationId xmlns:a16="http://schemas.microsoft.com/office/drawing/2014/main" id="{F051F5B4-249F-0AF5-E9DE-D1B207877A70}"/>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7"/>
            <a:ext cx="11370406" cy="1766640"/>
          </a:xfrm>
        </p:spPr>
        <p:txBody>
          <a:bodyPr>
            <a:normAutofit/>
          </a:bodyPr>
          <a:lstStyle/>
          <a:p>
            <a:pPr>
              <a:defRPr/>
            </a:pPr>
            <a:r>
              <a:rPr lang="fr-CH" sz="4400" b="1">
                <a:latin typeface="Calibri"/>
                <a:ea typeface="Calibri"/>
                <a:cs typeface="Calibri"/>
              </a:rPr>
              <a:t>Les trois nouveaux IQM</a:t>
            </a:r>
            <a:br>
              <a:rPr lang="fr-CH" sz="3200" b="1">
                <a:latin typeface="Calibri"/>
                <a:ea typeface="Calibri"/>
                <a:cs typeface="Calibri"/>
              </a:rPr>
            </a:br>
            <a:r>
              <a:rPr lang="fr-CH" sz="1800" b="1" i="0" u="none" strike="noStrike" cap="none" spc="0">
                <a:solidFill>
                  <a:srgbClr val="000000"/>
                </a:solidFill>
                <a:latin typeface="Calibri"/>
                <a:ea typeface="Calibri"/>
                <a:cs typeface="Calibri"/>
              </a:rPr>
              <a:t>(pour un usage interne, sans transmission de données à la Confédération, en phase de test pour une éventuelle utilisation comme IQM nationaux)</a:t>
            </a:r>
            <a:endParaRPr lang="fr-CH" sz="3200"/>
          </a:p>
        </p:txBody>
      </p:sp>
      <p:graphicFrame>
        <p:nvGraphicFramePr>
          <p:cNvPr id="6" name="Table 5"/>
          <p:cNvGraphicFramePr>
            <a:graphicFrameLocks noGrp="1"/>
          </p:cNvGraphicFramePr>
          <p:nvPr/>
        </p:nvGraphicFramePr>
        <p:xfrm>
          <a:off x="606000" y="2461441"/>
          <a:ext cx="10980000" cy="2700000"/>
        </p:xfrm>
        <a:graphic>
          <a:graphicData uri="http://schemas.openxmlformats.org/drawingml/2006/table">
            <a:tbl>
              <a:tblPr firstRow="1" bandRow="1">
                <a:tableStyleId>{E8B1032C-EA38-4F05-BA0D-38AFFFC7BED3}</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0002"/>
                    </a:ext>
                  </a:extLst>
                </a:gridCol>
                <a:gridCol w="1980000">
                  <a:extLst>
                    <a:ext uri="{9D8B030D-6E8A-4147-A177-3AD203B41FA5}">
                      <a16:colId xmlns:a16="http://schemas.microsoft.com/office/drawing/2014/main" val="20003"/>
                    </a:ext>
                  </a:extLst>
                </a:gridCol>
                <a:gridCol w="1800000">
                  <a:extLst>
                    <a:ext uri="{9D8B030D-6E8A-4147-A177-3AD203B41FA5}">
                      <a16:colId xmlns:a16="http://schemas.microsoft.com/office/drawing/2014/main" val="20004"/>
                    </a:ext>
                  </a:extLst>
                </a:gridCol>
                <a:gridCol w="1800000">
                  <a:extLst>
                    <a:ext uri="{9D8B030D-6E8A-4147-A177-3AD203B41FA5}">
                      <a16:colId xmlns:a16="http://schemas.microsoft.com/office/drawing/2014/main" val="20005"/>
                    </a:ext>
                  </a:extLst>
                </a:gridCol>
              </a:tblGrid>
              <a:tr h="900000">
                <a:tc gridSpan="2">
                  <a:txBody>
                    <a:bodyPr/>
                    <a:lstStyle/>
                    <a:p>
                      <a:pPr>
                        <a:defRPr/>
                      </a:pPr>
                      <a:r>
                        <a:rPr lang="fr-CH">
                          <a:solidFill>
                            <a:schemeClr val="bg1"/>
                          </a:solidFill>
                          <a:latin typeface="Calibri"/>
                          <a:ea typeface="Calibri"/>
                          <a:cs typeface="Calibri"/>
                        </a:rPr>
                        <a:t>État de la peau</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a:solidFill>
                            <a:schemeClr val="bg1"/>
                          </a:solidFill>
                          <a:latin typeface="Calibri"/>
                          <a:ea typeface="Calibri"/>
                          <a:cs typeface="Calibri"/>
                        </a:rPr>
                        <a:t>Préférences en matière de soins</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a:solidFill>
                            <a:schemeClr val="bg1"/>
                          </a:solidFill>
                          <a:latin typeface="Calibri"/>
                          <a:ea typeface="Calibri"/>
                          <a:cs typeface="Calibri"/>
                        </a:rPr>
                        <a:t>Médicaments</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1800000">
                <a:tc>
                  <a:txBody>
                    <a:bodyPr/>
                    <a:lstStyle/>
                    <a:p>
                      <a:pPr>
                        <a:defRPr/>
                      </a:pPr>
                      <a:endParaRPr lang="fr-CH">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fr-CH" sz="2400">
                          <a:latin typeface="Calibri"/>
                          <a:ea typeface="Calibri"/>
                          <a:cs typeface="Calibri"/>
                        </a:rPr>
                        <a:t>Escarre</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fr-CH" sz="3200">
                          <a:latin typeface="Calibri"/>
                          <a:ea typeface="Calibri"/>
                          <a:cs typeface="Calibri"/>
                        </a:rPr>
                        <a:t>               </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r>
                        <a:rPr lang="fr-CH" sz="2400" dirty="0">
                          <a:latin typeface="Calibri"/>
                          <a:ea typeface="Calibri"/>
                          <a:cs typeface="Calibri"/>
                        </a:rPr>
                        <a:t>Projet de soins anticipé</a:t>
                      </a:r>
                      <a:endParaRPr dirty="0"/>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endParaRPr lang="fr-CH" sz="32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tc>
                  <a:txBody>
                    <a:bodyPr/>
                    <a:lstStyle/>
                    <a:p>
                      <a:pPr marL="0" marR="0" lvl="0" indent="0" algn="l" defTabSz="914400">
                        <a:lnSpc>
                          <a:spcPct val="100000"/>
                        </a:lnSpc>
                        <a:spcBef>
                          <a:spcPts val="0"/>
                        </a:spcBef>
                        <a:spcAft>
                          <a:spcPts val="0"/>
                        </a:spcAft>
                        <a:buClrTx/>
                        <a:buSzTx/>
                        <a:buFontTx/>
                        <a:buNone/>
                        <a:defRPr/>
                      </a:pPr>
                      <a:endParaRPr lang="fr-CH" sz="2400" dirty="0">
                        <a:latin typeface="Calibri"/>
                        <a:ea typeface="Calibri"/>
                        <a:cs typeface="Calibri"/>
                      </a:endParaRPr>
                    </a:p>
                    <a:p>
                      <a:pPr marL="0" marR="0" lvl="0" indent="0" algn="l" defTabSz="914400">
                        <a:lnSpc>
                          <a:spcPct val="100000"/>
                        </a:lnSpc>
                        <a:spcBef>
                          <a:spcPts val="0"/>
                        </a:spcBef>
                        <a:spcAft>
                          <a:spcPts val="0"/>
                        </a:spcAft>
                        <a:buClrTx/>
                        <a:buSzTx/>
                        <a:buFontTx/>
                        <a:buNone/>
                        <a:defRPr/>
                      </a:pPr>
                      <a:r>
                        <a:rPr lang="fr-CH" sz="2400" dirty="0">
                          <a:latin typeface="Calibri"/>
                          <a:ea typeface="Calibri"/>
                          <a:cs typeface="Calibri"/>
                        </a:rPr>
                        <a:t>Revue de la médication</a:t>
                      </a:r>
                      <a:endParaRPr dirty="0"/>
                    </a:p>
                    <a:p>
                      <a:pPr>
                        <a:defRPr/>
                      </a:pPr>
                      <a:endParaRPr lang="fr-CH" sz="320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extLst>
                  <a:ext uri="{0D108BD9-81ED-4DB2-BD59-A6C34878D82A}">
                    <a16:rowId xmlns:a16="http://schemas.microsoft.com/office/drawing/2014/main" val="10001"/>
                  </a:ext>
                </a:extLst>
              </a:tr>
            </a:tbl>
          </a:graphicData>
        </a:graphic>
      </p:graphicFrame>
      <p:pic>
        <p:nvPicPr>
          <p:cNvPr id="10" name="Picture 9" descr="A black background with a black square&#10;&#10;AI-generated content may be incorrect."/>
          <p:cNvPicPr>
            <a:picLocks noChangeAspect="1"/>
          </p:cNvPicPr>
          <p:nvPr/>
        </p:nvPicPr>
        <p:blipFill>
          <a:blip r:embed="rId3"/>
          <a:stretch/>
        </p:blipFill>
        <p:spPr bwMode="auto">
          <a:xfrm>
            <a:off x="1096272" y="3658487"/>
            <a:ext cx="1169643" cy="1172866"/>
          </a:xfrm>
          <a:prstGeom prst="rect">
            <a:avLst/>
          </a:prstGeom>
        </p:spPr>
      </p:pic>
      <p:pic>
        <p:nvPicPr>
          <p:cNvPr id="14" name="Picture 13" descr="A black background with a black square&#10;&#10;AI-generated content may be incorrect."/>
          <p:cNvPicPr>
            <a:picLocks noChangeAspect="1"/>
          </p:cNvPicPr>
          <p:nvPr/>
        </p:nvPicPr>
        <p:blipFill>
          <a:blip r:embed="rId4"/>
          <a:stretch/>
        </p:blipFill>
        <p:spPr bwMode="auto">
          <a:xfrm>
            <a:off x="4730792" y="3660854"/>
            <a:ext cx="1169643" cy="1169643"/>
          </a:xfrm>
          <a:prstGeom prst="rect">
            <a:avLst/>
          </a:prstGeom>
        </p:spPr>
      </p:pic>
      <p:pic>
        <p:nvPicPr>
          <p:cNvPr id="16" name="Picture 15" descr="A black background with a black square&#10;&#10;AI-generated content may be incorrect."/>
          <p:cNvPicPr>
            <a:picLocks noChangeAspect="1"/>
          </p:cNvPicPr>
          <p:nvPr/>
        </p:nvPicPr>
        <p:blipFill>
          <a:blip r:embed="rId5"/>
          <a:stretch/>
        </p:blipFill>
        <p:spPr bwMode="auto">
          <a:xfrm>
            <a:off x="8493189" y="3660854"/>
            <a:ext cx="1169643" cy="1169643"/>
          </a:xfrm>
          <a:prstGeom prst="rect">
            <a:avLst/>
          </a:prstGeom>
        </p:spPr>
      </p:pic>
      <p:sp>
        <p:nvSpPr>
          <p:cNvPr id="8" name="Rechteck 7"/>
          <p:cNvSpPr/>
          <p:nvPr/>
        </p:nvSpPr>
        <p:spPr bwMode="auto">
          <a:xfrm>
            <a:off x="614813" y="2348342"/>
            <a:ext cx="3602577" cy="2951018"/>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CH"/>
          </a:p>
        </p:txBody>
      </p:sp>
      <p:sp>
        <p:nvSpPr>
          <p:cNvPr id="4" name="Textfeld 3">
            <a:extLst>
              <a:ext uri="{FF2B5EF4-FFF2-40B4-BE49-F238E27FC236}">
                <a16:creationId xmlns:a16="http://schemas.microsoft.com/office/drawing/2014/main" id="{D7EC646F-0B6E-CF22-1037-CDEAFD6D0AC4}"/>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Textfeld 6"/>
          <p:cNvSpPr txBox="1"/>
          <p:nvPr/>
        </p:nvSpPr>
        <p:spPr bwMode="auto">
          <a:xfrm>
            <a:off x="649796" y="1265433"/>
            <a:ext cx="10892409" cy="5040000"/>
          </a:xfrm>
          <a:prstGeom prst="rect">
            <a:avLst/>
          </a:prstGeom>
          <a:solidFill>
            <a:schemeClr val="bg1"/>
          </a:solidFill>
        </p:spPr>
        <p:txBody>
          <a:bodyPr wrap="square" lIns="648000" tIns="216000" rIns="360000" bIns="216000" rtlCol="0" anchor="t">
            <a:spAutoFit/>
          </a:bodyPr>
          <a:lstStyle/>
          <a:p>
            <a:pPr>
              <a:spcAft>
                <a:spcPts val="300"/>
              </a:spcAft>
              <a:defRPr/>
            </a:pPr>
            <a:r>
              <a:rPr lang="fr-CH" sz="2200" b="1" dirty="0">
                <a:ea typeface="Calibri"/>
                <a:cs typeface="Calibri"/>
              </a:rPr>
              <a:t>Introduction</a:t>
            </a:r>
            <a:endParaRPr lang="fr-CH" sz="2200" dirty="0"/>
          </a:p>
          <a:p>
            <a:pPr marL="285750" indent="-285750">
              <a:spcAft>
                <a:spcPts val="300"/>
              </a:spcAft>
              <a:buFont typeface="Symbol"/>
              <a:buChar char="-"/>
              <a:defRPr/>
            </a:pPr>
            <a:r>
              <a:rPr lang="fr-CH" sz="2200" dirty="0">
                <a:ea typeface="Calibri"/>
                <a:cs typeface="Calibri"/>
              </a:rPr>
              <a:t>Qu'est-ce qu'une escarre ?</a:t>
            </a:r>
            <a:endParaRPr lang="fr-CH" sz="2200" dirty="0"/>
          </a:p>
          <a:p>
            <a:pPr>
              <a:spcAft>
                <a:spcPts val="300"/>
              </a:spcAft>
              <a:defRPr/>
            </a:pPr>
            <a:endParaRPr lang="fr-CH" sz="1100" dirty="0">
              <a:ea typeface="Calibri"/>
              <a:cs typeface="Calibri"/>
            </a:endParaRPr>
          </a:p>
          <a:p>
            <a:pPr>
              <a:spcAft>
                <a:spcPts val="300"/>
              </a:spcAft>
              <a:defRPr/>
            </a:pPr>
            <a:r>
              <a:rPr lang="fr-CH" sz="2200" b="1" dirty="0">
                <a:ea typeface="Calibri"/>
                <a:cs typeface="Calibri"/>
              </a:rPr>
              <a:t>Pourquoi est-il important de relever les escarres ?</a:t>
            </a:r>
            <a:endParaRPr lang="fr-CH" sz="2200" dirty="0"/>
          </a:p>
          <a:p>
            <a:pPr marL="285750" indent="-285750">
              <a:spcAft>
                <a:spcPts val="300"/>
              </a:spcAft>
              <a:buFont typeface="Symbol"/>
              <a:buChar char="-"/>
              <a:defRPr/>
            </a:pPr>
            <a:r>
              <a:rPr lang="fr-CH" sz="2200" dirty="0">
                <a:ea typeface="Calibri"/>
                <a:cs typeface="Calibri"/>
              </a:rPr>
              <a:t>Les escarres dans notre EMS</a:t>
            </a:r>
            <a:endParaRPr lang="fr-CH" sz="2200" dirty="0"/>
          </a:p>
          <a:p>
            <a:pPr marL="285750" indent="-285750">
              <a:spcAft>
                <a:spcPts val="300"/>
              </a:spcAft>
              <a:buFont typeface="Symbol"/>
              <a:buChar char="-"/>
              <a:defRPr/>
            </a:pPr>
            <a:r>
              <a:rPr lang="fr-CH" sz="2200" dirty="0">
                <a:ea typeface="Calibri"/>
                <a:cs typeface="Calibri"/>
              </a:rPr>
              <a:t>Pourquoi relever les escarres en tant qu'IQM ? </a:t>
            </a:r>
            <a:endParaRPr lang="fr-CH" sz="2200" dirty="0"/>
          </a:p>
          <a:p>
            <a:pPr marL="285750" indent="-285750">
              <a:spcAft>
                <a:spcPts val="300"/>
              </a:spcAft>
              <a:buFont typeface="Symbol"/>
              <a:buChar char="-"/>
              <a:defRPr/>
            </a:pPr>
            <a:r>
              <a:rPr lang="fr-CH" sz="2200" dirty="0">
                <a:ea typeface="Calibri"/>
                <a:cs typeface="Calibri"/>
              </a:rPr>
              <a:t>Quel est notre objectif ?</a:t>
            </a:r>
            <a:endParaRPr lang="fr-CH" sz="2200" dirty="0"/>
          </a:p>
          <a:p>
            <a:pPr>
              <a:spcAft>
                <a:spcPts val="300"/>
              </a:spcAft>
              <a:defRPr/>
            </a:pPr>
            <a:endParaRPr lang="fr-CH" sz="1100" dirty="0">
              <a:ea typeface="Calibri"/>
              <a:cs typeface="Calibri"/>
            </a:endParaRPr>
          </a:p>
          <a:p>
            <a:pPr>
              <a:spcAft>
                <a:spcPts val="300"/>
              </a:spcAft>
              <a:defRPr/>
            </a:pPr>
            <a:r>
              <a:rPr lang="fr-CH" sz="2200" b="1" dirty="0">
                <a:ea typeface="Calibri"/>
                <a:cs typeface="Calibri"/>
              </a:rPr>
              <a:t>Comment l'IQM « Escarre » est-il saisi ?</a:t>
            </a:r>
            <a:endParaRPr lang="fr-CH" sz="2200" dirty="0"/>
          </a:p>
          <a:p>
            <a:pPr marL="285750" indent="-285750">
              <a:spcAft>
                <a:spcPts val="300"/>
              </a:spcAft>
              <a:buFont typeface="Symbol"/>
              <a:buChar char="-"/>
              <a:defRPr/>
            </a:pPr>
            <a:r>
              <a:rPr lang="fr-CH" sz="2200" dirty="0">
                <a:ea typeface="Calibri"/>
                <a:cs typeface="Calibri"/>
              </a:rPr>
              <a:t>Comment saisir l'IQM ? </a:t>
            </a:r>
            <a:endParaRPr lang="fr-CH" sz="2200" dirty="0"/>
          </a:p>
          <a:p>
            <a:pPr marL="285750" indent="-285750">
              <a:spcAft>
                <a:spcPts val="300"/>
              </a:spcAft>
              <a:buFont typeface="Symbol"/>
              <a:buChar char="-"/>
              <a:defRPr/>
            </a:pPr>
            <a:r>
              <a:rPr lang="fr-CH" sz="2200" dirty="0">
                <a:ea typeface="Calibri"/>
                <a:cs typeface="Calibri"/>
              </a:rPr>
              <a:t>À quoi faire attention lors de la saisie ?</a:t>
            </a:r>
            <a:endParaRPr lang="fr-CH" sz="2200" dirty="0"/>
          </a:p>
          <a:p>
            <a:pPr marL="285750" indent="-285750">
              <a:spcAft>
                <a:spcPts val="300"/>
              </a:spcAft>
              <a:buFont typeface="Symbol"/>
              <a:buChar char="-"/>
              <a:defRPr/>
            </a:pPr>
            <a:r>
              <a:rPr lang="fr-CH" sz="2200" dirty="0">
                <a:ea typeface="Calibri"/>
                <a:cs typeface="Calibri"/>
              </a:rPr>
              <a:t>L'ajustement au risque</a:t>
            </a:r>
            <a:endParaRPr lang="fr-CH" sz="2200" dirty="0"/>
          </a:p>
          <a:p>
            <a:pPr>
              <a:spcAft>
                <a:spcPts val="300"/>
              </a:spcAft>
              <a:defRPr/>
            </a:pPr>
            <a:endParaRPr lang="fr-CH" sz="1100" dirty="0">
              <a:ea typeface="Calibri"/>
              <a:cs typeface="Calibri"/>
            </a:endParaRPr>
          </a:p>
          <a:p>
            <a:pPr>
              <a:spcAft>
                <a:spcPts val="300"/>
              </a:spcAft>
              <a:defRPr/>
            </a:pPr>
            <a:r>
              <a:rPr lang="fr-CH" sz="2200" b="1" dirty="0">
                <a:ea typeface="Calibri"/>
                <a:cs typeface="Calibri"/>
              </a:rPr>
              <a:t>Exercices</a:t>
            </a:r>
            <a:endParaRPr lang="fr-CH" sz="2200" dirty="0"/>
          </a:p>
        </p:txBody>
      </p:sp>
      <p:sp>
        <p:nvSpPr>
          <p:cNvPr id="8" name="Oval 7"/>
          <p:cNvSpPr>
            <a:spLocks noChangeAspect="1"/>
          </p:cNvSpPr>
          <p:nvPr/>
        </p:nvSpPr>
        <p:spPr bwMode="auto">
          <a:xfrm>
            <a:off x="10413138" y="701673"/>
            <a:ext cx="1440000" cy="1440000"/>
          </a:xfrm>
          <a:prstGeom prst="ellipse">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11" name="Grafik 9" descr="Route zwei Stecknadeln mit Weg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60241" y="873599"/>
            <a:ext cx="1023302" cy="1096148"/>
          </a:xfrm>
          <a:prstGeom prst="rect">
            <a:avLst/>
          </a:prstGeom>
        </p:spPr>
      </p:pic>
      <p:sp>
        <p:nvSpPr>
          <p:cNvPr id="2" name="Titel 4"/>
          <p:cNvSpPr>
            <a:spLocks noGrp="1"/>
          </p:cNvSpPr>
          <p:nvPr>
            <p:ph type="title"/>
          </p:nvPr>
        </p:nvSpPr>
        <p:spPr bwMode="auto"/>
        <p:txBody>
          <a:bodyPr/>
          <a:lstStyle/>
          <a:p>
            <a:pPr>
              <a:defRPr/>
            </a:pPr>
            <a:r>
              <a:rPr lang="fr-CH" sz="4500"/>
              <a:t>Agenda</a:t>
            </a:r>
            <a:endParaRPr lang="fr-CH"/>
          </a:p>
        </p:txBody>
      </p:sp>
      <p:sp>
        <p:nvSpPr>
          <p:cNvPr id="4" name="Textfeld 3">
            <a:extLst>
              <a:ext uri="{FF2B5EF4-FFF2-40B4-BE49-F238E27FC236}">
                <a16:creationId xmlns:a16="http://schemas.microsoft.com/office/drawing/2014/main" id="{E723E7ED-A336-9C32-1662-47E637C34D10}"/>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rgbClr val="85A04A"/>
        </a:solidFill>
        <a:effectLst/>
      </p:bgPr>
    </p:bg>
    <p:spTree>
      <p:nvGrpSpPr>
        <p:cNvPr id="1" name=""/>
        <p:cNvGrpSpPr/>
        <p:nvPr/>
      </p:nvGrpSpPr>
      <p:grpSpPr bwMode="auto">
        <a:xfrm>
          <a:off x="0" y="0"/>
          <a:ext cx="0" cy="0"/>
          <a:chOff x="0" y="0"/>
          <a:chExt cx="0" cy="0"/>
        </a:xfrm>
      </p:grpSpPr>
      <p:sp>
        <p:nvSpPr>
          <p:cNvPr id="2" name="Untertitel 1"/>
          <p:cNvSpPr>
            <a:spLocks noGrp="1"/>
          </p:cNvSpPr>
          <p:nvPr>
            <p:ph type="subTitle" idx="1"/>
          </p:nvPr>
        </p:nvSpPr>
        <p:spPr bwMode="auto"/>
        <p:txBody>
          <a:bodyPr/>
          <a:lstStyle/>
          <a:p>
            <a:pPr>
              <a:defRPr/>
            </a:pPr>
            <a:r>
              <a:rPr lang="fr-CH" dirty="0"/>
              <a:t>Introduction</a:t>
            </a:r>
            <a:endParaRPr dirty="0"/>
          </a:p>
        </p:txBody>
      </p:sp>
      <p:sp>
        <p:nvSpPr>
          <p:cNvPr id="4" name="Textfeld 3">
            <a:extLst>
              <a:ext uri="{FF2B5EF4-FFF2-40B4-BE49-F238E27FC236}">
                <a16:creationId xmlns:a16="http://schemas.microsoft.com/office/drawing/2014/main" id="{6E1D0318-ED42-A0C0-E80F-3AB3A4010EAD}"/>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a:t>Qu'est-ce qu'une escarre ? </a:t>
            </a:r>
            <a:endParaRPr lang="fr-CH" sz="4500" b="0"/>
          </a:p>
        </p:txBody>
      </p:sp>
      <p:sp>
        <p:nvSpPr>
          <p:cNvPr id="3" name="Inhaltsplatzhalter 2"/>
          <p:cNvSpPr txBox="1"/>
          <p:nvPr/>
        </p:nvSpPr>
        <p:spPr bwMode="auto">
          <a:xfrm>
            <a:off x="891810" y="1592693"/>
            <a:ext cx="10408380" cy="4517163"/>
          </a:xfrm>
          <a:prstGeom prst="rect">
            <a:avLst/>
          </a:prstGeom>
        </p:spPr>
        <p:txBody>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spcAft>
                <a:spcPts val="1200"/>
              </a:spcAft>
              <a:defRPr/>
            </a:pPr>
            <a:r>
              <a:rPr lang="fr-CH" sz="2800" b="1" dirty="0">
                <a:latin typeface="Calibri"/>
                <a:ea typeface="Calibri"/>
                <a:cs typeface="Calibri"/>
              </a:rPr>
              <a:t>Définition</a:t>
            </a:r>
            <a:endParaRPr dirty="0"/>
          </a:p>
          <a:p>
            <a:pPr marL="342900" indent="-342900">
              <a:spcAft>
                <a:spcPts val="1200"/>
              </a:spcAft>
              <a:buFont typeface="Calibri Light"/>
              <a:buChar char="̶"/>
              <a:defRPr/>
            </a:pPr>
            <a:r>
              <a:rPr lang="fr-CH" sz="2800" dirty="0">
                <a:latin typeface="Calibri"/>
                <a:ea typeface="Calibri"/>
                <a:cs typeface="Calibri"/>
              </a:rPr>
              <a:t>Une </a:t>
            </a:r>
            <a:r>
              <a:rPr lang="fr-CH" sz="2800" b="1" dirty="0">
                <a:latin typeface="Calibri"/>
                <a:ea typeface="Calibri"/>
                <a:cs typeface="Calibri"/>
              </a:rPr>
              <a:t>lésion localisée </a:t>
            </a:r>
            <a:r>
              <a:rPr lang="fr-CH" sz="2800" dirty="0">
                <a:latin typeface="Calibri"/>
                <a:ea typeface="Calibri"/>
                <a:cs typeface="Calibri"/>
              </a:rPr>
              <a:t>de la peau et/ou des tissus sous-jacents</a:t>
            </a:r>
            <a:endParaRPr lang="fr-CH" sz="2800" dirty="0"/>
          </a:p>
          <a:p>
            <a:pPr marL="342900" indent="-342900">
              <a:spcAft>
                <a:spcPts val="1200"/>
              </a:spcAft>
              <a:buFont typeface="Calibri Light"/>
              <a:buChar char="̶"/>
              <a:defRPr/>
            </a:pPr>
            <a:r>
              <a:rPr lang="fr-CH" sz="2800" dirty="0">
                <a:latin typeface="Calibri"/>
                <a:ea typeface="Calibri"/>
                <a:cs typeface="Calibri"/>
              </a:rPr>
              <a:t>Généralement </a:t>
            </a:r>
            <a:r>
              <a:rPr lang="fr-CH" sz="2800" b="1" dirty="0">
                <a:latin typeface="Calibri"/>
                <a:ea typeface="Calibri"/>
                <a:cs typeface="Calibri"/>
              </a:rPr>
              <a:t>située au-dessus d'une saillie osseuse </a:t>
            </a:r>
            <a:r>
              <a:rPr lang="fr-CH" sz="2800" dirty="0">
                <a:latin typeface="Calibri"/>
                <a:ea typeface="Calibri"/>
                <a:cs typeface="Calibri"/>
              </a:rPr>
              <a:t>ou liée à un dispositif médical</a:t>
            </a:r>
            <a:endParaRPr lang="fr-CH" sz="2800" dirty="0"/>
          </a:p>
          <a:p>
            <a:pPr marL="342900" indent="-342900">
              <a:spcAft>
                <a:spcPts val="1200"/>
              </a:spcAft>
              <a:buFont typeface="Calibri Light"/>
              <a:buChar char="̶"/>
              <a:defRPr/>
            </a:pPr>
            <a:r>
              <a:rPr lang="fr-CH" sz="2800" dirty="0">
                <a:latin typeface="Calibri"/>
                <a:ea typeface="Calibri"/>
                <a:cs typeface="Calibri"/>
              </a:rPr>
              <a:t>Apparition due à une </a:t>
            </a:r>
            <a:r>
              <a:rPr lang="fr-CH" sz="2800" b="1" dirty="0">
                <a:latin typeface="Calibri"/>
                <a:ea typeface="Calibri"/>
                <a:cs typeface="Calibri"/>
              </a:rPr>
              <a:t>pression prolongée</a:t>
            </a:r>
            <a:r>
              <a:rPr lang="fr-CH" sz="2800" dirty="0">
                <a:latin typeface="Calibri"/>
                <a:ea typeface="Calibri"/>
                <a:cs typeface="Calibri"/>
              </a:rPr>
              <a:t> ou à une pression combinée à des </a:t>
            </a:r>
            <a:r>
              <a:rPr lang="fr-CH" sz="2800" b="1" dirty="0">
                <a:latin typeface="Calibri"/>
                <a:ea typeface="Calibri"/>
                <a:cs typeface="Calibri"/>
              </a:rPr>
              <a:t>forces de cisaillement</a:t>
            </a:r>
            <a:endParaRPr lang="fr-CH" sz="2800" dirty="0">
              <a:solidFill>
                <a:srgbClr val="FF0000"/>
              </a:solidFill>
            </a:endParaRPr>
          </a:p>
          <a:p>
            <a:pPr marL="342900" indent="-342900">
              <a:spcAft>
                <a:spcPts val="1200"/>
              </a:spcAft>
              <a:buFont typeface="Calibri Light"/>
              <a:buChar char="̶"/>
              <a:defRPr/>
            </a:pPr>
            <a:r>
              <a:rPr lang="fr-CH" sz="2800" dirty="0">
                <a:latin typeface="Calibri"/>
                <a:ea typeface="Calibri"/>
                <a:cs typeface="Calibri"/>
              </a:rPr>
              <a:t>Peut être douloureuse et exister </a:t>
            </a:r>
            <a:r>
              <a:rPr lang="fr-CH" sz="2800" b="1" dirty="0">
                <a:latin typeface="Calibri"/>
                <a:ea typeface="Calibri"/>
                <a:cs typeface="Calibri"/>
              </a:rPr>
              <a:t>sous la peau </a:t>
            </a:r>
            <a:r>
              <a:rPr lang="fr-CH" sz="2800" dirty="0">
                <a:latin typeface="Calibri"/>
                <a:ea typeface="Calibri"/>
                <a:cs typeface="Calibri"/>
              </a:rPr>
              <a:t>intacte ou sous </a:t>
            </a:r>
            <a:r>
              <a:rPr lang="fr-CH" sz="2800" b="1" dirty="0">
                <a:latin typeface="Calibri"/>
                <a:ea typeface="Calibri"/>
                <a:cs typeface="Calibri"/>
              </a:rPr>
              <a:t>forme de plaie ouverte</a:t>
            </a:r>
            <a:endParaRPr lang="fr-CH" sz="2800" dirty="0"/>
          </a:p>
        </p:txBody>
      </p:sp>
      <p:sp>
        <p:nvSpPr>
          <p:cNvPr id="4" name="Textfeld 3"/>
          <p:cNvSpPr txBox="1"/>
          <p:nvPr/>
        </p:nvSpPr>
        <p:spPr bwMode="auto">
          <a:xfrm>
            <a:off x="6175248" y="6109856"/>
            <a:ext cx="5548746" cy="161583"/>
          </a:xfrm>
          <a:prstGeom prst="rect">
            <a:avLst/>
          </a:prstGeom>
          <a:noFill/>
        </p:spPr>
        <p:txBody>
          <a:bodyPr wrap="square" lIns="0" tIns="0" rIns="0" bIns="0" rtlCol="0">
            <a:spAutoFit/>
          </a:bodyPr>
          <a:lstStyle/>
          <a:p>
            <a:pPr marL="0" marR="0" lvl="0" indent="0" algn="r" defTabSz="914400">
              <a:lnSpc>
                <a:spcPct val="100000"/>
              </a:lnSpc>
              <a:spcBef>
                <a:spcPts val="0"/>
              </a:spcBef>
              <a:spcAft>
                <a:spcPts val="0"/>
              </a:spcAft>
              <a:buClrTx/>
              <a:buSzTx/>
              <a:buFontTx/>
              <a:buNone/>
              <a:defRPr/>
            </a:pPr>
            <a:r>
              <a:rPr lang="fr-CH" sz="1050" b="0" i="0" u="none" strike="noStrike" cap="none" spc="0">
                <a:ln>
                  <a:noFill/>
                </a:ln>
                <a:solidFill>
                  <a:srgbClr val="000000"/>
                </a:solidFill>
                <a:latin typeface="Calibri"/>
                <a:ea typeface="Roboto"/>
                <a:cs typeface="Calibri"/>
              </a:rPr>
              <a:t>(EPUAP &amp; NPIAP, 2019)</a:t>
            </a:r>
            <a:endParaRPr lang="fr-CH" sz="1400" b="0" i="0" u="none" strike="noStrike" cap="none" spc="0">
              <a:ln>
                <a:noFill/>
              </a:ln>
              <a:solidFill>
                <a:srgbClr val="000000"/>
              </a:solidFill>
              <a:latin typeface="Calibri"/>
              <a:ea typeface="+mn-ea"/>
              <a:cs typeface="+mn-cs"/>
            </a:endParaRPr>
          </a:p>
        </p:txBody>
      </p:sp>
      <p:sp>
        <p:nvSpPr>
          <p:cNvPr id="5" name="Oval 4"/>
          <p:cNvSpPr>
            <a:spLocks noChangeAspect="1"/>
          </p:cNvSpPr>
          <p:nvPr/>
        </p:nvSpPr>
        <p:spPr bwMode="auto">
          <a:xfrm>
            <a:off x="10395967" y="237649"/>
            <a:ext cx="1440000" cy="1440000"/>
          </a:xfrm>
          <a:prstGeom prst="ellipse">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7" name="Picture 6" descr="A white circle with a black background and a magnifying glass&#10;&#10;AI-generated content may be incorrect."/>
          <p:cNvPicPr>
            <a:picLocks noChangeAspect="1"/>
          </p:cNvPicPr>
          <p:nvPr/>
        </p:nvPicPr>
        <p:blipFill>
          <a:blip r:embed="rId3"/>
          <a:stretch/>
        </p:blipFill>
        <p:spPr bwMode="auto">
          <a:xfrm>
            <a:off x="10538087" y="376325"/>
            <a:ext cx="1155759" cy="1155759"/>
          </a:xfrm>
          <a:prstGeom prst="rect">
            <a:avLst/>
          </a:prstGeom>
        </p:spPr>
      </p:pic>
      <p:sp>
        <p:nvSpPr>
          <p:cNvPr id="8" name="Textfeld 7">
            <a:extLst>
              <a:ext uri="{FF2B5EF4-FFF2-40B4-BE49-F238E27FC236}">
                <a16:creationId xmlns:a16="http://schemas.microsoft.com/office/drawing/2014/main" id="{8C358F35-3C76-0317-2B04-D253EA9DB006}"/>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a:t>Apparition d'une escarre</a:t>
            </a:r>
            <a:endParaRPr lang="fr-CH"/>
          </a:p>
        </p:txBody>
      </p:sp>
      <p:pic>
        <p:nvPicPr>
          <p:cNvPr id="4" name="Image 3" descr="Une image contenant texte, capture d’écran, Police, carte de visite&#10;&#10;Le contenu généré par l’IA peut être incorrect."/>
          <p:cNvPicPr>
            <a:picLocks noChangeAspect="1"/>
          </p:cNvPicPr>
          <p:nvPr/>
        </p:nvPicPr>
        <p:blipFill>
          <a:blip r:embed="rId3"/>
          <a:stretch/>
        </p:blipFill>
        <p:spPr bwMode="auto">
          <a:xfrm>
            <a:off x="0" y="1136904"/>
            <a:ext cx="12192000" cy="5169408"/>
          </a:xfrm>
          <a:prstGeom prst="rect">
            <a:avLst/>
          </a:prstGeom>
        </p:spPr>
      </p:pic>
      <p:sp>
        <p:nvSpPr>
          <p:cNvPr id="5" name="Textfeld 4">
            <a:extLst>
              <a:ext uri="{FF2B5EF4-FFF2-40B4-BE49-F238E27FC236}">
                <a16:creationId xmlns:a16="http://schemas.microsoft.com/office/drawing/2014/main" id="{0DBD5467-2014-8E45-F8FA-3F0B88B01B58}"/>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a:t>Catégories 1-2-3-4 ou inclassables</a:t>
            </a:r>
            <a:endParaRPr/>
          </a:p>
        </p:txBody>
      </p:sp>
      <p:graphicFrame>
        <p:nvGraphicFramePr>
          <p:cNvPr id="9" name="Table 8"/>
          <p:cNvGraphicFramePr>
            <a:graphicFrameLocks noGrp="1"/>
          </p:cNvGraphicFramePr>
          <p:nvPr/>
        </p:nvGraphicFramePr>
        <p:xfrm>
          <a:off x="1016001" y="1132163"/>
          <a:ext cx="10221108" cy="5400000"/>
        </p:xfrm>
        <a:graphic>
          <a:graphicData uri="http://schemas.openxmlformats.org/drawingml/2006/table">
            <a:tbl>
              <a:tblPr firstRow="1" bandRow="1">
                <a:tableStyleId>{5C22544A-7EE6-4342-B048-85BDC9FD1C3A}</a:tableStyleId>
              </a:tblPr>
              <a:tblGrid>
                <a:gridCol w="1008000">
                  <a:extLst>
                    <a:ext uri="{9D8B030D-6E8A-4147-A177-3AD203B41FA5}">
                      <a16:colId xmlns:a16="http://schemas.microsoft.com/office/drawing/2014/main" val="20000"/>
                    </a:ext>
                  </a:extLst>
                </a:gridCol>
                <a:gridCol w="1620000">
                  <a:extLst>
                    <a:ext uri="{9D8B030D-6E8A-4147-A177-3AD203B41FA5}">
                      <a16:colId xmlns:a16="http://schemas.microsoft.com/office/drawing/2014/main" val="20001"/>
                    </a:ext>
                  </a:extLst>
                </a:gridCol>
                <a:gridCol w="7593108">
                  <a:extLst>
                    <a:ext uri="{9D8B030D-6E8A-4147-A177-3AD203B41FA5}">
                      <a16:colId xmlns:a16="http://schemas.microsoft.com/office/drawing/2014/main" val="20002"/>
                    </a:ext>
                  </a:extLst>
                </a:gridCol>
              </a:tblGrid>
              <a:tr h="900000">
                <a:tc>
                  <a:txBody>
                    <a:bodyPr/>
                    <a:lstStyle/>
                    <a:p>
                      <a:pPr marL="0" marR="0" lvl="0" indent="0" algn="l" defTabSz="914400">
                        <a:lnSpc>
                          <a:spcPct val="109000"/>
                        </a:lnSpc>
                        <a:spcBef>
                          <a:spcPts val="0"/>
                        </a:spcBef>
                        <a:spcAft>
                          <a:spcPts val="0"/>
                        </a:spcAft>
                        <a:buClrTx/>
                        <a:buSzTx/>
                        <a:buFont typeface="+mj-lt"/>
                        <a:buNone/>
                        <a:defRPr/>
                      </a:pPr>
                      <a:endParaRPr lang="fr-CH" sz="2000" b="0">
                        <a:solidFill>
                          <a:schemeClr val="tx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fr-CH" sz="2000" b="1">
                          <a:solidFill>
                            <a:schemeClr val="tx1"/>
                          </a:solidFill>
                          <a:latin typeface="Calibri"/>
                          <a:ea typeface="Calibri"/>
                          <a:cs typeface="Calibri"/>
                        </a:rPr>
                        <a:t>Catégorie 1 : </a:t>
                      </a:r>
                      <a:endParaRPr lang="fr-CH" sz="2000" b="0">
                        <a:solidFill>
                          <a:schemeClr val="tx1"/>
                        </a:solidFill>
                        <a:latin typeface="Calibri"/>
                        <a:ea typeface="Calibri"/>
                        <a:cs typeface="Calibri"/>
                      </a:endParaRPr>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fr-CH" b="0">
                          <a:solidFill>
                            <a:schemeClr val="tx1"/>
                          </a:solidFill>
                        </a:rPr>
                        <a:t>Érythème persistant, ou qui ne blanchit pas à la pression, sur une peau intacte</a:t>
                      </a:r>
                      <a:endParaRPr/>
                    </a:p>
                  </a:txBody>
                  <a:tcPr anchor="ctr">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0"/>
                  </a:ext>
                </a:extLst>
              </a:tr>
              <a:tr h="900000">
                <a:tc>
                  <a:txBody>
                    <a:bodyPr/>
                    <a:lstStyle/>
                    <a:p>
                      <a:pPr algn="l">
                        <a:defRPr/>
                      </a:pPr>
                      <a:endParaRPr lang="fr-CH" sz="20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l">
                        <a:defRPr/>
                      </a:pPr>
                      <a:r>
                        <a:rPr lang="fr-CH" sz="2000" b="1">
                          <a:latin typeface="Calibri"/>
                          <a:ea typeface="Calibri"/>
                          <a:cs typeface="Calibri"/>
                        </a:rPr>
                        <a:t>Catégorie 2 : </a:t>
                      </a:r>
                      <a:endParaRPr lang="fr-CH" sz="2000">
                        <a:latin typeface="Calibri"/>
                        <a:ea typeface="Calibri"/>
                        <a:cs typeface="Calibri"/>
                      </a:endParaRPr>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a:defRPr/>
                      </a:pPr>
                      <a:r>
                        <a:rPr lang="fr-CH" sz="2000" b="0" spc="-10">
                          <a:solidFill>
                            <a:schemeClr val="dk1"/>
                          </a:solidFill>
                          <a:latin typeface="+mn-lt"/>
                          <a:ea typeface="+mn-ea"/>
                          <a:cs typeface="+mn-cs"/>
                        </a:rPr>
                        <a:t>Atteinte partielle de la peau (dermabrasion) ou phlyctène</a:t>
                      </a:r>
                      <a:endParaRPr lang="fr-CH" sz="2000">
                        <a:latin typeface="Calibri"/>
                        <a:ea typeface="Calibri"/>
                        <a:cs typeface="Calibri"/>
                      </a:endParaRPr>
                    </a:p>
                  </a:txBody>
                  <a:tcPr anchor="ctr">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1"/>
                  </a:ext>
                </a:extLst>
              </a:tr>
              <a:tr h="900000">
                <a:tc>
                  <a:txBody>
                    <a:bodyPr/>
                    <a:lstStyle/>
                    <a:p>
                      <a:pPr marL="0" marR="0" lvl="0" indent="0" algn="l" defTabSz="914400">
                        <a:lnSpc>
                          <a:spcPct val="109000"/>
                        </a:lnSpc>
                        <a:spcBef>
                          <a:spcPts val="0"/>
                        </a:spcBef>
                        <a:spcAft>
                          <a:spcPts val="0"/>
                        </a:spcAft>
                        <a:buClrTx/>
                        <a:buSzTx/>
                        <a:buFont typeface="+mj-lt"/>
                        <a:buNone/>
                        <a:defRPr/>
                      </a:pPr>
                      <a:endParaRPr lang="fr-CH" sz="2000" b="1">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fr-CH" sz="2000" b="1">
                          <a:latin typeface="Calibri"/>
                          <a:ea typeface="Calibri"/>
                          <a:cs typeface="Calibri"/>
                        </a:rPr>
                        <a:t>Catégorie 3 : </a:t>
                      </a:r>
                      <a:endParaRPr lang="fr-CH"/>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fr-CH" sz="2000" b="0">
                          <a:latin typeface="+mn-lt"/>
                          <a:ea typeface="Calibri"/>
                          <a:cs typeface="Calibri"/>
                        </a:rPr>
                        <a:t>Perte complète de tissu cutané (tissu graisseux visible)</a:t>
                      </a:r>
                      <a:endParaRPr lang="fr-CH" sz="2000" b="0">
                        <a:latin typeface="Calibri"/>
                        <a:ea typeface="Calibri"/>
                        <a:cs typeface="Calibri"/>
                      </a:endParaRPr>
                    </a:p>
                  </a:txBody>
                  <a:tcPr anchor="ctr">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2"/>
                  </a:ext>
                </a:extLst>
              </a:tr>
              <a:tr h="900000">
                <a:tc>
                  <a:txBody>
                    <a:bodyPr/>
                    <a:lstStyle/>
                    <a:p>
                      <a:pPr marL="0" marR="0" lvl="0" indent="0" algn="l" defTabSz="914400">
                        <a:lnSpc>
                          <a:spcPct val="109000"/>
                        </a:lnSpc>
                        <a:spcBef>
                          <a:spcPts val="0"/>
                        </a:spcBef>
                        <a:spcAft>
                          <a:spcPts val="0"/>
                        </a:spcAft>
                        <a:buClrTx/>
                        <a:buSzTx/>
                        <a:buFont typeface="+mj-lt"/>
                        <a:buNone/>
                        <a:defRPr/>
                      </a:pPr>
                      <a:endParaRPr lang="fr-CH" sz="2000" b="1">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fr-CH" sz="2000" b="1">
                          <a:latin typeface="Calibri"/>
                          <a:ea typeface="Calibri"/>
                          <a:cs typeface="Calibri"/>
                        </a:rPr>
                        <a:t>Catégorie 4 : </a:t>
                      </a:r>
                      <a:endParaRPr lang="fr-CH"/>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fr-CH" sz="2000" b="0">
                          <a:latin typeface="+mn-lt"/>
                          <a:ea typeface="Calibri"/>
                          <a:cs typeface="Calibri"/>
                        </a:rPr>
                        <a:t>Perte tissulaire complète (muscle/os visible)</a:t>
                      </a:r>
                      <a:endParaRPr lang="fr-CH" sz="2000" b="0">
                        <a:latin typeface="Calibri"/>
                        <a:ea typeface="Calibri"/>
                        <a:cs typeface="Calibri"/>
                      </a:endParaRPr>
                    </a:p>
                  </a:txBody>
                  <a:tcPr anchor="ctr">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3"/>
                  </a:ext>
                </a:extLst>
              </a:tr>
              <a:tr h="1800000">
                <a:tc>
                  <a:txBody>
                    <a:bodyPr/>
                    <a:lstStyle/>
                    <a:p>
                      <a:pPr marL="0" marR="0" lvl="0" indent="0" algn="l" defTabSz="914400">
                        <a:lnSpc>
                          <a:spcPct val="109000"/>
                        </a:lnSpc>
                        <a:spcBef>
                          <a:spcPts val="0"/>
                        </a:spcBef>
                        <a:spcAft>
                          <a:spcPts val="0"/>
                        </a:spcAft>
                        <a:buClrTx/>
                        <a:buSzTx/>
                        <a:buFont typeface="+mj-lt"/>
                        <a:buNone/>
                        <a:defRPr/>
                      </a:pPr>
                      <a:endParaRPr lang="fr-CH" sz="2000">
                        <a:solidFill>
                          <a:schemeClr val="tx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fr-CH" sz="2000" b="1">
                          <a:solidFill>
                            <a:schemeClr val="tx1"/>
                          </a:solidFill>
                          <a:latin typeface="Calibri"/>
                          <a:ea typeface="Calibri"/>
                          <a:cs typeface="Calibri"/>
                        </a:rPr>
                        <a:t>Inclassable : </a:t>
                      </a:r>
                      <a:endParaRPr lang="fr-CH" sz="2000">
                        <a:solidFill>
                          <a:schemeClr val="tx1"/>
                        </a:solidFill>
                        <a:latin typeface="Calibri"/>
                        <a:ea typeface="Calibri"/>
                        <a:cs typeface="Calibri"/>
                      </a:endParaRPr>
                    </a:p>
                  </a:txBody>
                  <a:tcPr anchor="ctr">
                    <a:lnL w="12700" algn="ctr">
                      <a:solidFill>
                        <a:schemeClr val="tx1"/>
                      </a:solidFill>
                    </a:lnL>
                    <a:lnR w="12700" algn="ctr">
                      <a:solidFill>
                        <a:schemeClr val="bg1"/>
                      </a:solidFill>
                    </a:lnR>
                    <a:lnT w="12700" algn="ctr">
                      <a:solidFill>
                        <a:schemeClr val="tx1"/>
                      </a:solidFill>
                    </a:lnT>
                    <a:lnB w="12700" algn="ctr">
                      <a:solidFill>
                        <a:schemeClr val="tx1"/>
                      </a:solidFill>
                    </a:lnB>
                    <a:solidFill>
                      <a:schemeClr val="bg1"/>
                    </a:solidFill>
                  </a:tcPr>
                </a:tc>
                <a:tc>
                  <a:txBody>
                    <a:bodyPr/>
                    <a:lstStyle/>
                    <a:p>
                      <a:pPr marL="0" marR="0" lvl="0" indent="0" algn="l" defTabSz="914400">
                        <a:lnSpc>
                          <a:spcPct val="109000"/>
                        </a:lnSpc>
                        <a:spcBef>
                          <a:spcPts val="0"/>
                        </a:spcBef>
                        <a:spcAft>
                          <a:spcPts val="0"/>
                        </a:spcAft>
                        <a:buClrTx/>
                        <a:buSzTx/>
                        <a:buFont typeface="+mj-lt"/>
                        <a:buNone/>
                        <a:defRPr/>
                      </a:pPr>
                      <a:r>
                        <a:rPr lang="fr-CH" dirty="0"/>
                        <a:t>Perte tissulaire ou cutanée complète dont la profondeur est inconnue</a:t>
                      </a:r>
                      <a:endParaRPr dirty="0"/>
                    </a:p>
                    <a:p>
                      <a:pPr marL="0" marR="0" lvl="0" indent="0" algn="l" defTabSz="914400">
                        <a:lnSpc>
                          <a:spcPct val="109000"/>
                        </a:lnSpc>
                        <a:spcBef>
                          <a:spcPts val="0"/>
                        </a:spcBef>
                        <a:spcAft>
                          <a:spcPts val="0"/>
                        </a:spcAft>
                        <a:buClrTx/>
                        <a:buSzTx/>
                        <a:buFont typeface="+mj-lt"/>
                        <a:buNone/>
                        <a:defRPr/>
                      </a:pPr>
                      <a:endParaRPr lang="fr-CH" sz="1000" dirty="0"/>
                    </a:p>
                    <a:p>
                      <a:pPr marL="0" marR="0" lvl="0" indent="0" algn="l" defTabSz="914400">
                        <a:lnSpc>
                          <a:spcPct val="109000"/>
                        </a:lnSpc>
                        <a:spcBef>
                          <a:spcPts val="0"/>
                        </a:spcBef>
                        <a:spcAft>
                          <a:spcPts val="0"/>
                        </a:spcAft>
                        <a:buClrTx/>
                        <a:buSzTx/>
                        <a:buFont typeface="+mj-lt"/>
                        <a:buNone/>
                        <a:defRPr/>
                      </a:pPr>
                      <a:r>
                        <a:rPr lang="fr-CH" dirty="0"/>
                        <a:t>Présomption d'une lésion tissulaire profonde avec peau intacte ou vésicules</a:t>
                      </a:r>
                      <a:endParaRPr dirty="0"/>
                    </a:p>
                  </a:txBody>
                  <a:tcPr anchor="ctr">
                    <a:lnL w="12700" algn="ctr">
                      <a:solidFill>
                        <a:schemeClr val="bg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4"/>
                  </a:ext>
                </a:extLst>
              </a:tr>
            </a:tbl>
          </a:graphicData>
        </a:graphic>
      </p:graphicFrame>
      <p:sp>
        <p:nvSpPr>
          <p:cNvPr id="3" name="Textfeld 2"/>
          <p:cNvSpPr txBox="1"/>
          <p:nvPr/>
        </p:nvSpPr>
        <p:spPr bwMode="auto">
          <a:xfrm>
            <a:off x="2401836" y="6360906"/>
            <a:ext cx="8460000" cy="138499"/>
          </a:xfrm>
          <a:prstGeom prst="rect">
            <a:avLst/>
          </a:prstGeom>
          <a:noFill/>
        </p:spPr>
        <p:txBody>
          <a:bodyPr wrap="square" lIns="0" tIns="0" rIns="0" bIns="0" rtlCol="0">
            <a:spAutoFit/>
          </a:bodyPr>
          <a:lstStyle/>
          <a:p>
            <a:pPr marL="0" marR="0" lvl="0" indent="0" algn="l" defTabSz="914400">
              <a:lnSpc>
                <a:spcPct val="100000"/>
              </a:lnSpc>
              <a:spcBef>
                <a:spcPts val="0"/>
              </a:spcBef>
              <a:spcAft>
                <a:spcPts val="0"/>
              </a:spcAft>
              <a:buClrTx/>
              <a:buSzTx/>
              <a:buFontTx/>
              <a:buNone/>
              <a:defRPr/>
            </a:pPr>
            <a:r>
              <a:rPr lang="fr-CH" sz="900">
                <a:latin typeface="Calibri"/>
                <a:ea typeface="Aptos"/>
                <a:cs typeface="Calibri"/>
              </a:rPr>
              <a:t>Source de l'image : Lamers, J. (o. J.). Infographies sur les catégories d'escarres 1 à 4, inclassables, lésions profondes présumées. Initiative Plaies Chroniques e. V. (ICW), Quedlinburg</a:t>
            </a:r>
            <a:r>
              <a:rPr lang="fr-CH" sz="900">
                <a:latin typeface="Calibri"/>
                <a:cs typeface="Calibri"/>
              </a:rPr>
              <a:t>. </a:t>
            </a:r>
            <a:endParaRPr lang="fr-CH" sz="900" b="0" i="0" u="none" strike="noStrike" cap="none" spc="0">
              <a:ln>
                <a:noFill/>
              </a:ln>
              <a:latin typeface="Calibri"/>
              <a:cs typeface="Calibri"/>
            </a:endParaRPr>
          </a:p>
        </p:txBody>
      </p:sp>
      <p:pic>
        <p:nvPicPr>
          <p:cNvPr id="7" name="Picture 6" descr="A diagram of layers of skin&#10;&#10;AI-generated content may be incorrect."/>
          <p:cNvPicPr>
            <a:picLocks noChangeAspect="1"/>
          </p:cNvPicPr>
          <p:nvPr/>
        </p:nvPicPr>
        <p:blipFill>
          <a:blip r:embed="rId3"/>
          <a:stretch/>
        </p:blipFill>
        <p:spPr bwMode="auto">
          <a:xfrm>
            <a:off x="1138944" y="2105392"/>
            <a:ext cx="756000" cy="756000"/>
          </a:xfrm>
          <a:prstGeom prst="rect">
            <a:avLst/>
          </a:prstGeom>
        </p:spPr>
      </p:pic>
      <p:pic>
        <p:nvPicPr>
          <p:cNvPr id="12" name="Picture 11" descr="A diagram of the structure of the human body&#10;&#10;AI-generated content may be incorrect."/>
          <p:cNvPicPr>
            <a:picLocks noChangeAspect="1"/>
          </p:cNvPicPr>
          <p:nvPr/>
        </p:nvPicPr>
        <p:blipFill>
          <a:blip r:embed="rId4"/>
          <a:stretch/>
        </p:blipFill>
        <p:spPr bwMode="auto">
          <a:xfrm>
            <a:off x="1138944" y="3007973"/>
            <a:ext cx="756000" cy="756000"/>
          </a:xfrm>
          <a:prstGeom prst="rect">
            <a:avLst/>
          </a:prstGeom>
        </p:spPr>
      </p:pic>
      <p:pic>
        <p:nvPicPr>
          <p:cNvPr id="18" name="Picture 17" descr="A diagram of layers of skin&#10;&#10;AI-generated content may be incorrect."/>
          <p:cNvPicPr>
            <a:picLocks noChangeAspect="1"/>
          </p:cNvPicPr>
          <p:nvPr/>
        </p:nvPicPr>
        <p:blipFill>
          <a:blip r:embed="rId5"/>
          <a:stretch/>
        </p:blipFill>
        <p:spPr bwMode="auto">
          <a:xfrm>
            <a:off x="1138944" y="1202811"/>
            <a:ext cx="756000" cy="756000"/>
          </a:xfrm>
          <a:prstGeom prst="rect">
            <a:avLst/>
          </a:prstGeom>
        </p:spPr>
      </p:pic>
      <p:pic>
        <p:nvPicPr>
          <p:cNvPr id="20" name="Picture 19" descr="A diagram of the structure of the skin&#10;&#10;AI-generated content may be incorrect."/>
          <p:cNvPicPr>
            <a:picLocks noChangeAspect="1"/>
          </p:cNvPicPr>
          <p:nvPr/>
        </p:nvPicPr>
        <p:blipFill>
          <a:blip r:embed="rId6"/>
          <a:stretch/>
        </p:blipFill>
        <p:spPr bwMode="auto">
          <a:xfrm>
            <a:off x="1138944" y="3901410"/>
            <a:ext cx="756000" cy="756000"/>
          </a:xfrm>
          <a:prstGeom prst="rect">
            <a:avLst/>
          </a:prstGeom>
        </p:spPr>
      </p:pic>
      <p:pic>
        <p:nvPicPr>
          <p:cNvPr id="22" name="Picture 21" descr="A diagram of a structure&#10;&#10;AI-generated content may be incorrect."/>
          <p:cNvPicPr>
            <a:picLocks noChangeAspect="1"/>
          </p:cNvPicPr>
          <p:nvPr/>
        </p:nvPicPr>
        <p:blipFill>
          <a:blip r:embed="rId7"/>
          <a:stretch/>
        </p:blipFill>
        <p:spPr bwMode="auto">
          <a:xfrm>
            <a:off x="1138944" y="4822279"/>
            <a:ext cx="756000" cy="756000"/>
          </a:xfrm>
          <a:prstGeom prst="rect">
            <a:avLst/>
          </a:prstGeom>
        </p:spPr>
      </p:pic>
      <p:pic>
        <p:nvPicPr>
          <p:cNvPr id="24" name="Picture 23" descr="A diagram of layers of skin&#10;&#10;AI-generated content may be incorrect."/>
          <p:cNvPicPr>
            <a:picLocks noChangeAspect="1"/>
          </p:cNvPicPr>
          <p:nvPr/>
        </p:nvPicPr>
        <p:blipFill>
          <a:blip r:embed="rId8"/>
          <a:stretch/>
        </p:blipFill>
        <p:spPr bwMode="auto">
          <a:xfrm>
            <a:off x="1138944" y="5697428"/>
            <a:ext cx="756000" cy="756000"/>
          </a:xfrm>
          <a:prstGeom prst="rect">
            <a:avLst/>
          </a:prstGeom>
        </p:spPr>
      </p:pic>
      <p:sp>
        <p:nvSpPr>
          <p:cNvPr id="5" name="Textfeld 4">
            <a:extLst>
              <a:ext uri="{FF2B5EF4-FFF2-40B4-BE49-F238E27FC236}">
                <a16:creationId xmlns:a16="http://schemas.microsoft.com/office/drawing/2014/main" id="{7DF68267-6B00-B537-E7DD-6F1ED416D7DF}"/>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rgbClr val="85A04A"/>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a:xfrm>
            <a:off x="353588" y="343483"/>
            <a:ext cx="10808398" cy="5058940"/>
          </a:xfrm>
        </p:spPr>
        <p:txBody>
          <a:bodyPr/>
          <a:lstStyle/>
          <a:p>
            <a:pPr>
              <a:defRPr/>
            </a:pPr>
            <a:r>
              <a:rPr lang="fr-CH"/>
              <a:t>Pourquoi est-il important</a:t>
            </a:r>
            <a:endParaRPr/>
          </a:p>
          <a:p>
            <a:pPr>
              <a:defRPr/>
            </a:pPr>
            <a:r>
              <a:rPr lang="fr-CH"/>
              <a:t>de relever les escarres ?</a:t>
            </a:r>
            <a:endParaRPr/>
          </a:p>
        </p:txBody>
      </p:sp>
      <p:sp>
        <p:nvSpPr>
          <p:cNvPr id="4" name="Textfeld 3">
            <a:extLst>
              <a:ext uri="{FF2B5EF4-FFF2-40B4-BE49-F238E27FC236}">
                <a16:creationId xmlns:a16="http://schemas.microsoft.com/office/drawing/2014/main" id="{B33A6F18-0975-B5C8-B1AE-5762F461D1FA}"/>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a:t>Les escarres dans notre EMS</a:t>
            </a:r>
            <a:endParaRPr/>
          </a:p>
        </p:txBody>
      </p:sp>
      <p:sp>
        <p:nvSpPr>
          <p:cNvPr id="7" name="Oval 6"/>
          <p:cNvSpPr>
            <a:spLocks noChangeAspect="1"/>
          </p:cNvSpPr>
          <p:nvPr/>
        </p:nvSpPr>
        <p:spPr bwMode="auto">
          <a:xfrm>
            <a:off x="10395967" y="237649"/>
            <a:ext cx="1440000" cy="1440000"/>
          </a:xfrm>
          <a:prstGeom prst="ellipse">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8" name="Graphic 7" descr="Chat with solid fill"/>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42619" y="384301"/>
            <a:ext cx="1146695" cy="1146695"/>
          </a:xfrm>
          <a:prstGeom prst="rect">
            <a:avLst/>
          </a:prstGeom>
        </p:spPr>
      </p:pic>
      <p:sp>
        <p:nvSpPr>
          <p:cNvPr id="4" name="Textfeld 6"/>
          <p:cNvSpPr txBox="1"/>
          <p:nvPr/>
        </p:nvSpPr>
        <p:spPr bwMode="auto">
          <a:xfrm>
            <a:off x="649796" y="1458822"/>
            <a:ext cx="10892409" cy="4129538"/>
          </a:xfrm>
          <a:prstGeom prst="rect">
            <a:avLst/>
          </a:prstGeom>
          <a:noFill/>
          <a:ln>
            <a:noFill/>
          </a:ln>
        </p:spPr>
        <p:txBody>
          <a:bodyPr wrap="square" lIns="648000" tIns="216000" rIns="360000" bIns="216000" rtlCol="0" anchor="t">
            <a:spAutoFit/>
          </a:bodyPr>
          <a:lstStyle/>
          <a:p>
            <a:pPr>
              <a:defRPr/>
            </a:pPr>
            <a:r>
              <a:rPr lang="fr-CH" sz="2400" b="1">
                <a:latin typeface="Calibri"/>
                <a:ea typeface="Calibri"/>
                <a:cs typeface="Calibri"/>
              </a:rPr>
              <a:t>Réunissez-vous en petits groupes et discutez des questions suivantes :</a:t>
            </a:r>
            <a:endParaRPr/>
          </a:p>
          <a:p>
            <a:pPr>
              <a:defRPr/>
            </a:pPr>
            <a:endParaRPr lang="fr-CH" sz="2400">
              <a:highlight>
                <a:srgbClr val="FFFF00"/>
              </a:highlight>
              <a:latin typeface="Calibri"/>
              <a:ea typeface="Calibri"/>
              <a:cs typeface="Calibri"/>
            </a:endParaRPr>
          </a:p>
          <a:p>
            <a:pPr marL="457200" indent="-457200">
              <a:buFont typeface="+mj-lt"/>
              <a:buAutoNum type="arabicPeriod"/>
              <a:defRPr/>
            </a:pPr>
            <a:r>
              <a:rPr lang="fr-CH" sz="2400">
                <a:latin typeface="Calibri"/>
                <a:ea typeface="Calibri"/>
                <a:cs typeface="Calibri"/>
              </a:rPr>
              <a:t>Quel·le·s sont les résident·e·s de notre EMS qui sont particulièrement à risque ?</a:t>
            </a:r>
            <a:endParaRPr/>
          </a:p>
          <a:p>
            <a:pPr marL="457200" indent="-457200">
              <a:buFont typeface="+mj-lt"/>
              <a:buAutoNum type="arabicPeriod"/>
              <a:defRPr/>
            </a:pPr>
            <a:endParaRPr lang="fr-CH" sz="2400">
              <a:latin typeface="Calibri"/>
              <a:ea typeface="Calibri"/>
              <a:cs typeface="Calibri"/>
            </a:endParaRPr>
          </a:p>
          <a:p>
            <a:pPr marL="457200" indent="-457200">
              <a:buFont typeface="+mj-lt"/>
              <a:buAutoNum type="arabicPeriod"/>
              <a:defRPr/>
            </a:pPr>
            <a:r>
              <a:rPr lang="fr-CH" sz="2400">
                <a:latin typeface="Calibri"/>
                <a:ea typeface="Calibri"/>
                <a:cs typeface="Calibri"/>
              </a:rPr>
              <a:t>Au cours des derniers mois, à quelle fréquence les résident·e·s de notre unité ont-ils·elles développé une escarre (taux d'incidence) ? </a:t>
            </a:r>
            <a:endParaRPr/>
          </a:p>
          <a:p>
            <a:pPr marL="457200" indent="-457200">
              <a:buFont typeface="+mj-lt"/>
              <a:buAutoNum type="arabicPeriod"/>
              <a:defRPr/>
            </a:pPr>
            <a:endParaRPr lang="fr-CH" sz="2400">
              <a:latin typeface="Calibri"/>
              <a:ea typeface="Calibri"/>
              <a:cs typeface="Calibri"/>
            </a:endParaRPr>
          </a:p>
          <a:p>
            <a:pPr marL="457200" indent="-457200">
              <a:buFont typeface="+mj-lt"/>
              <a:buAutoNum type="arabicPeriod"/>
              <a:defRPr/>
            </a:pPr>
            <a:r>
              <a:rPr lang="fr-CH" sz="2400">
                <a:latin typeface="Calibri"/>
                <a:ea typeface="Calibri"/>
                <a:cs typeface="Calibri"/>
              </a:rPr>
              <a:t>Quel·le·s effets / conséquences avez-vous constaté·e·s chez les résident·e·s qui présentent une escarre ?</a:t>
            </a:r>
            <a:endParaRPr lang="fr-CH" sz="2400"/>
          </a:p>
        </p:txBody>
      </p:sp>
      <p:sp>
        <p:nvSpPr>
          <p:cNvPr id="5" name="Textfeld 4">
            <a:extLst>
              <a:ext uri="{FF2B5EF4-FFF2-40B4-BE49-F238E27FC236}">
                <a16:creationId xmlns:a16="http://schemas.microsoft.com/office/drawing/2014/main" id="{1D7D4DF4-7BD2-E370-18A1-4BF2AE93ABCF}"/>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a:t>Les escarres dans notre EMS</a:t>
            </a:r>
            <a:endParaRPr/>
          </a:p>
        </p:txBody>
      </p:sp>
      <p:sp>
        <p:nvSpPr>
          <p:cNvPr id="4" name="Inhaltsplatzhalter 2"/>
          <p:cNvSpPr txBox="1"/>
          <p:nvPr/>
        </p:nvSpPr>
        <p:spPr bwMode="auto">
          <a:xfrm>
            <a:off x="891810" y="1453592"/>
            <a:ext cx="10408380" cy="4140000"/>
          </a:xfrm>
          <a:prstGeom prst="rect">
            <a:avLst/>
          </a:prstGeom>
        </p:spPr>
        <p:txBody>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800" b="1">
                <a:latin typeface="Calibri"/>
                <a:ea typeface="Calibri"/>
                <a:cs typeface="Calibri"/>
              </a:rPr>
              <a:t>Question d'estimation :</a:t>
            </a:r>
            <a:endParaRPr lang="fr-CH" sz="2800"/>
          </a:p>
          <a:p>
            <a:pPr>
              <a:defRPr/>
            </a:pPr>
            <a:endParaRPr lang="fr-CH" sz="2800"/>
          </a:p>
          <a:p>
            <a:pPr>
              <a:defRPr/>
            </a:pPr>
            <a:r>
              <a:rPr lang="fr-CH" sz="2800">
                <a:latin typeface="Calibri"/>
                <a:ea typeface="Calibri"/>
                <a:cs typeface="Calibri"/>
              </a:rPr>
              <a:t>Combien de nos résident·e·s ont développé une escarre au cours</a:t>
            </a:r>
            <a:br>
              <a:rPr lang="fr-CH" sz="2800">
                <a:latin typeface="Calibri"/>
                <a:ea typeface="Calibri"/>
                <a:cs typeface="Calibri"/>
              </a:rPr>
            </a:br>
            <a:r>
              <a:rPr lang="fr-CH" sz="2800">
                <a:latin typeface="Calibri"/>
                <a:ea typeface="Calibri"/>
                <a:cs typeface="Calibri"/>
              </a:rPr>
              <a:t>des 9 derniers mois dans notre EMS ?</a:t>
            </a:r>
            <a:endParaRPr lang="fr-CH" sz="2800"/>
          </a:p>
        </p:txBody>
      </p:sp>
      <p:sp>
        <p:nvSpPr>
          <p:cNvPr id="8" name="Oval 7"/>
          <p:cNvSpPr>
            <a:spLocks noChangeAspect="1"/>
          </p:cNvSpPr>
          <p:nvPr/>
        </p:nvSpPr>
        <p:spPr bwMode="auto">
          <a:xfrm>
            <a:off x="10395967" y="237649"/>
            <a:ext cx="1440000" cy="1440000"/>
          </a:xfrm>
          <a:prstGeom prst="ellipse">
            <a:avLst/>
          </a:prstGeom>
          <a:solidFill>
            <a:srgbClr val="516731"/>
          </a:solid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9" name="Graphic 8" descr="Chat with solid fill"/>
          <p:cNvPicPr>
            <a:picLocks noChangeAspect="1"/>
          </p:cNvPicPr>
          <p:nvPr/>
        </p:nvPicPr>
        <p:blipFill>
          <a:blip r:embed="rId3"/>
          <a:stretch/>
        </p:blipFill>
        <p:spPr bwMode="auto">
          <a:xfrm>
            <a:off x="10542619" y="384301"/>
            <a:ext cx="1146695" cy="1146695"/>
          </a:xfrm>
          <a:prstGeom prst="rect">
            <a:avLst/>
          </a:prstGeom>
        </p:spPr>
      </p:pic>
      <p:sp>
        <p:nvSpPr>
          <p:cNvPr id="5" name="Textfeld 4">
            <a:extLst>
              <a:ext uri="{FF2B5EF4-FFF2-40B4-BE49-F238E27FC236}">
                <a16:creationId xmlns:a16="http://schemas.microsoft.com/office/drawing/2014/main" id="{AB20FCA2-33CC-AE6D-5FCF-C5D2C438BD15}"/>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a:t>Les escarres dans notre EMS</a:t>
            </a:r>
            <a:endParaRPr/>
          </a:p>
        </p:txBody>
      </p:sp>
      <p:sp>
        <p:nvSpPr>
          <p:cNvPr id="3" name="Inhaltsplatzhalter 2"/>
          <p:cNvSpPr txBox="1"/>
          <p:nvPr/>
        </p:nvSpPr>
        <p:spPr bwMode="auto">
          <a:xfrm>
            <a:off x="891810" y="1453590"/>
            <a:ext cx="10408380" cy="4140000"/>
          </a:xfrm>
          <a:prstGeom prst="rect">
            <a:avLst/>
          </a:prstGeom>
        </p:spPr>
        <p:txBody>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800" b="1">
                <a:latin typeface="+mn-lt"/>
                <a:ea typeface="Calibri"/>
                <a:cs typeface="Calibri"/>
              </a:rPr>
              <a:t>Présence d'escarres dans notre EMS : </a:t>
            </a:r>
            <a:r>
              <a:rPr lang="fr-CH" sz="2800" b="1">
                <a:solidFill>
                  <a:srgbClr val="FF0000"/>
                </a:solidFill>
                <a:latin typeface="+mn-lt"/>
                <a:ea typeface="Calibri"/>
                <a:cs typeface="Calibri"/>
              </a:rPr>
              <a:t>_XX_ </a:t>
            </a:r>
            <a:r>
              <a:rPr lang="fr-CH" sz="2800" b="1">
                <a:latin typeface="+mn-lt"/>
                <a:ea typeface="Calibri"/>
                <a:cs typeface="Calibri"/>
              </a:rPr>
              <a:t>% </a:t>
            </a:r>
            <a:endParaRPr lang="fr-CH" sz="2800">
              <a:latin typeface="+mn-lt"/>
            </a:endParaRPr>
          </a:p>
          <a:p>
            <a:pPr>
              <a:defRPr/>
            </a:pPr>
            <a:endParaRPr lang="fr-CH" sz="2800" b="1">
              <a:latin typeface="+mn-lt"/>
              <a:ea typeface="Calibri"/>
              <a:cs typeface="Calibri"/>
            </a:endParaRPr>
          </a:p>
          <a:p>
            <a:pPr>
              <a:defRPr/>
            </a:pPr>
            <a:r>
              <a:rPr lang="fr-CH" sz="2800" b="1">
                <a:latin typeface="+mn-lt"/>
                <a:ea typeface="Calibri"/>
                <a:cs typeface="Calibri"/>
              </a:rPr>
              <a:t>Calcul :</a:t>
            </a:r>
            <a:endParaRPr lang="fr-CH" sz="2800">
              <a:latin typeface="+mn-lt"/>
            </a:endParaRPr>
          </a:p>
          <a:p>
            <a:pPr>
              <a:defRPr/>
            </a:pPr>
            <a:r>
              <a:rPr lang="fr-CH" sz="2800">
                <a:latin typeface="+mn-lt"/>
              </a:rPr>
              <a:t>On compte le nombre de résident·e·s présentant une escarre de catégorie 2‑3‑4, ou une perte tissulaire ou cutanée inclassable, apparue après leur admission au sein de l'EMS.</a:t>
            </a:r>
            <a:endParaRPr lang="fr-CH" sz="2800" b="1">
              <a:latin typeface="+mn-lt"/>
            </a:endParaRPr>
          </a:p>
        </p:txBody>
      </p:sp>
      <p:grpSp>
        <p:nvGrpSpPr>
          <p:cNvPr id="4" name="Gruppieren 3"/>
          <p:cNvGrpSpPr>
            <a:grpSpLocks noChangeAspect="1"/>
          </p:cNvGrpSpPr>
          <p:nvPr/>
        </p:nvGrpSpPr>
        <p:grpSpPr bwMode="auto">
          <a:xfrm>
            <a:off x="10395967" y="237649"/>
            <a:ext cx="1440000" cy="1440000"/>
            <a:chOff x="10395967" y="237649"/>
            <a:chExt cx="1440000" cy="1440000"/>
          </a:xfrm>
          <a:solidFill>
            <a:srgbClr val="516731"/>
          </a:solidFill>
        </p:grpSpPr>
        <p:sp>
          <p:nvSpPr>
            <p:cNvPr id="5" name="Oval 4"/>
            <p:cNvSpPr>
              <a:spLocks noChangeAspect="1"/>
            </p:cNvSpPr>
            <p:nvPr/>
          </p:nvSpPr>
          <p:spPr bwMode="auto">
            <a:xfrm>
              <a:off x="10395967" y="237649"/>
              <a:ext cx="1440000" cy="1440000"/>
            </a:xfrm>
            <a:prstGeom prst="ellipse">
              <a:avLst/>
            </a:prstGeom>
            <a:grpFill/>
            <a:ln w="6350">
              <a:solidFill>
                <a:srgbClr val="516731"/>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6" name="Grafik 6" descr="Balkendiagramm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443909" y="268375"/>
              <a:ext cx="1344115" cy="1344115"/>
            </a:xfrm>
            <a:prstGeom prst="rect">
              <a:avLst/>
            </a:prstGeom>
          </p:spPr>
        </p:pic>
      </p:grpSp>
      <p:sp>
        <p:nvSpPr>
          <p:cNvPr id="8" name="Textfeld 7">
            <a:extLst>
              <a:ext uri="{FF2B5EF4-FFF2-40B4-BE49-F238E27FC236}">
                <a16:creationId xmlns:a16="http://schemas.microsoft.com/office/drawing/2014/main" id="{3D5507CF-A9DA-4390-275F-C3C351B4C0F0}"/>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sz="4500"/>
              <a:t>Prévalence des escarres en EMS</a:t>
            </a:r>
            <a:endParaRPr lang="fr-CH"/>
          </a:p>
        </p:txBody>
      </p:sp>
      <p:grpSp>
        <p:nvGrpSpPr>
          <p:cNvPr id="10" name="Gruppieren 9"/>
          <p:cNvGrpSpPr/>
          <p:nvPr/>
        </p:nvGrpSpPr>
        <p:grpSpPr bwMode="auto">
          <a:xfrm>
            <a:off x="409351" y="1717963"/>
            <a:ext cx="5457983" cy="4785195"/>
            <a:chOff x="409575" y="1557337"/>
            <a:chExt cx="3600000" cy="5070339"/>
          </a:xfrm>
        </p:grpSpPr>
        <p:sp>
          <p:nvSpPr>
            <p:cNvPr id="11" name="Rechteck 10"/>
            <p:cNvSpPr/>
            <p:nvPr/>
          </p:nvSpPr>
          <p:spPr bwMode="auto">
            <a:xfrm>
              <a:off x="409575" y="1557337"/>
              <a:ext cx="3600000" cy="742505"/>
            </a:xfrm>
            <a:prstGeom prst="round1Rect">
              <a:avLst>
                <a:gd name="adj" fmla="val 16667"/>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251999" tIns="108000" rIns="108000" bIns="108000" rtlCol="0" anchor="t" anchorCtr="0">
              <a:spAutoFit/>
            </a:bodyPr>
            <a:lstStyle/>
            <a:p>
              <a:pPr marL="0" marR="0" lvl="0" indent="0" algn="l" defTabSz="914400">
                <a:lnSpc>
                  <a:spcPct val="100000"/>
                </a:lnSpc>
                <a:spcBef>
                  <a:spcPts val="0"/>
                </a:spcBef>
                <a:spcAft>
                  <a:spcPts val="0"/>
                </a:spcAft>
                <a:buClrTx/>
                <a:buSzTx/>
                <a:buFontTx/>
                <a:buNone/>
                <a:defRPr/>
              </a:pPr>
              <a:r>
                <a:rPr lang="fr-CH" sz="3000" b="1">
                  <a:solidFill>
                    <a:srgbClr val="000000"/>
                  </a:solidFill>
                  <a:latin typeface="Calibri"/>
                  <a:ea typeface="Calibri"/>
                  <a:cs typeface="Calibri"/>
                </a:rPr>
                <a:t>À l'international</a:t>
              </a:r>
              <a:endParaRPr lang="fr-CH" sz="3000" b="1" u="none" strike="noStrike" cap="none" spc="0">
                <a:ln>
                  <a:noFill/>
                </a:ln>
                <a:solidFill>
                  <a:srgbClr val="000000"/>
                </a:solidFill>
                <a:latin typeface="Calibri"/>
                <a:ea typeface="Calibri"/>
                <a:cs typeface="Calibri"/>
              </a:endParaRPr>
            </a:p>
          </p:txBody>
        </p:sp>
        <p:sp>
          <p:nvSpPr>
            <p:cNvPr id="12" name="Rechteck 11"/>
            <p:cNvSpPr/>
            <p:nvPr/>
          </p:nvSpPr>
          <p:spPr bwMode="auto">
            <a:xfrm>
              <a:off x="409575" y="2307597"/>
              <a:ext cx="3600000" cy="4320080"/>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a:spcAft>
                  <a:spcPts val="300"/>
                </a:spcAft>
                <a:defRPr/>
              </a:pPr>
              <a:r>
                <a:rPr lang="fr-CH" sz="2000">
                  <a:solidFill>
                    <a:schemeClr val="tx1"/>
                  </a:solidFill>
                  <a:latin typeface="Calibri"/>
                  <a:ea typeface="Calibri"/>
                  <a:cs typeface="Calibri"/>
                </a:rPr>
                <a:t>Au niveau international :</a:t>
              </a:r>
              <a:endParaRPr lang="fr-CH" sz="2000"/>
            </a:p>
            <a:p>
              <a:pPr marL="800100" lvl="1" indent="-342900">
                <a:spcAft>
                  <a:spcPts val="300"/>
                </a:spcAft>
                <a:buFont typeface="Calibri Light"/>
                <a:buChar char="̶"/>
                <a:defRPr/>
              </a:pPr>
              <a:r>
                <a:rPr lang="fr-CH" sz="2000">
                  <a:solidFill>
                    <a:schemeClr val="tx1"/>
                  </a:solidFill>
                  <a:latin typeface="Calibri"/>
                  <a:ea typeface="Calibri"/>
                  <a:cs typeface="Calibri"/>
                </a:rPr>
                <a:t>Les escarres ont une prévalence de 7,2% à partir de la catégorie 2 dans les EMS.</a:t>
              </a:r>
              <a:endParaRPr lang="fr-CH" sz="2000"/>
            </a:p>
            <a:p>
              <a:pPr marL="800100" lvl="1" indent="-342900">
                <a:spcAft>
                  <a:spcPts val="300"/>
                </a:spcAft>
                <a:buFont typeface="Calibri Light"/>
                <a:buChar char="̶"/>
                <a:defRPr/>
              </a:pPr>
              <a:r>
                <a:rPr lang="fr-CH" sz="2000">
                  <a:solidFill>
                    <a:schemeClr val="tx1"/>
                  </a:solidFill>
                  <a:latin typeface="Calibri"/>
                  <a:ea typeface="Calibri"/>
                  <a:cs typeface="Calibri"/>
                </a:rPr>
                <a:t>Les escarres de catégorie 1 et 2 sont les plus fréquemment constatées. </a:t>
              </a:r>
              <a:endParaRPr lang="fr-CH" sz="2000"/>
            </a:p>
            <a:p>
              <a:pPr marL="800100" lvl="1" indent="-342900">
                <a:spcAft>
                  <a:spcPts val="300"/>
                </a:spcAft>
                <a:buFont typeface="Calibri Light"/>
                <a:buChar char="̶"/>
                <a:defRPr/>
              </a:pPr>
              <a:r>
                <a:rPr lang="fr-CH" sz="2000">
                  <a:solidFill>
                    <a:schemeClr val="tx1"/>
                  </a:solidFill>
                  <a:latin typeface="Calibri"/>
                  <a:ea typeface="Calibri"/>
                  <a:cs typeface="Calibri"/>
                </a:rPr>
                <a:t>Le talon (34,1%) et le sacrum (27,2%) sont les endroits où les escarres sont les plus fréquemment signalées. </a:t>
              </a:r>
              <a:r>
                <a:rPr lang="fr-CH" sz="1050" b="0" i="0" u="none" strike="noStrike" cap="none" spc="0">
                  <a:ln>
                    <a:noFill/>
                  </a:ln>
                  <a:solidFill>
                    <a:srgbClr val="000000"/>
                  </a:solidFill>
                  <a:latin typeface="Calibri"/>
                  <a:ea typeface="Calibri"/>
                  <a:cs typeface="Calibri"/>
                </a:rPr>
                <a:t>(Sugathapala et. al., 2023).</a:t>
              </a:r>
              <a:endParaRPr lang="fr-CH" sz="1600">
                <a:solidFill>
                  <a:schemeClr val="tx1"/>
                </a:solidFill>
                <a:latin typeface="Calibri"/>
                <a:ea typeface="Calibri"/>
                <a:cs typeface="Calibri"/>
              </a:endParaRPr>
            </a:p>
          </p:txBody>
        </p:sp>
      </p:grpSp>
      <p:grpSp>
        <p:nvGrpSpPr>
          <p:cNvPr id="13" name="Gruppieren 12"/>
          <p:cNvGrpSpPr/>
          <p:nvPr/>
        </p:nvGrpSpPr>
        <p:grpSpPr bwMode="auto">
          <a:xfrm>
            <a:off x="6240461" y="1717963"/>
            <a:ext cx="5542189" cy="4739542"/>
            <a:chOff x="4295999" y="1557337"/>
            <a:chExt cx="3600001" cy="4901784"/>
          </a:xfrm>
        </p:grpSpPr>
        <p:sp>
          <p:nvSpPr>
            <p:cNvPr id="14" name="Rechteck 13"/>
            <p:cNvSpPr/>
            <p:nvPr/>
          </p:nvSpPr>
          <p:spPr bwMode="auto">
            <a:xfrm>
              <a:off x="4296000" y="1557337"/>
              <a:ext cx="3600000" cy="703044"/>
            </a:xfrm>
            <a:prstGeom prst="round1Rect">
              <a:avLst>
                <a:gd name="adj" fmla="val 16667"/>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wrap="square" lIns="251999" tIns="108000" rIns="108000" bIns="108000" rtlCol="0" anchor="t" anchorCtr="0">
              <a:spAutoFit/>
            </a:bodyPr>
            <a:lstStyle/>
            <a:p>
              <a:pPr lvl="0">
                <a:defRPr/>
              </a:pPr>
              <a:r>
                <a:rPr lang="fr-CH" sz="3000" b="1">
                  <a:solidFill>
                    <a:srgbClr val="000000"/>
                  </a:solidFill>
                  <a:latin typeface="Calibri"/>
                  <a:ea typeface="Calibri"/>
                  <a:cs typeface="Calibri"/>
                </a:rPr>
                <a:t>En Suisse</a:t>
              </a:r>
              <a:endParaRPr lang="fr-CH"/>
            </a:p>
          </p:txBody>
        </p:sp>
        <p:sp>
          <p:nvSpPr>
            <p:cNvPr id="15" name="Rechteck 14"/>
            <p:cNvSpPr/>
            <p:nvPr/>
          </p:nvSpPr>
          <p:spPr bwMode="auto">
            <a:xfrm>
              <a:off x="4295999" y="2260381"/>
              <a:ext cx="3600000" cy="4198740"/>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a:spcAft>
                  <a:spcPts val="300"/>
                </a:spcAft>
                <a:defRPr/>
              </a:pPr>
              <a:r>
                <a:rPr lang="fr-CH" sz="2000" dirty="0">
                  <a:solidFill>
                    <a:schemeClr val="tx1"/>
                  </a:solidFill>
                  <a:latin typeface="Calibri"/>
                  <a:ea typeface="Calibri"/>
                  <a:cs typeface="Calibri"/>
                </a:rPr>
                <a:t>Une étude menée dans toute la Suisse rapporte : </a:t>
              </a:r>
              <a:endParaRPr lang="fr-CH" sz="2000" dirty="0"/>
            </a:p>
            <a:p>
              <a:pPr marL="800100" lvl="1" indent="-342900">
                <a:spcAft>
                  <a:spcPts val="300"/>
                </a:spcAft>
                <a:buFont typeface="Calibri Light"/>
                <a:buChar char="̶"/>
                <a:defRPr/>
              </a:pPr>
              <a:r>
                <a:rPr lang="fr-CH" sz="2000" dirty="0">
                  <a:solidFill>
                    <a:schemeClr val="tx1"/>
                  </a:solidFill>
                  <a:latin typeface="Calibri"/>
                  <a:ea typeface="Calibri"/>
                  <a:cs typeface="Calibri"/>
                </a:rPr>
                <a:t>2,7% des </a:t>
              </a:r>
              <a:r>
                <a:rPr lang="fr-CH" sz="2000" dirty="0" err="1">
                  <a:solidFill>
                    <a:schemeClr val="tx1"/>
                  </a:solidFill>
                  <a:latin typeface="Calibri"/>
                  <a:ea typeface="Calibri"/>
                  <a:cs typeface="Calibri"/>
                </a:rPr>
                <a:t>résident·e·s</a:t>
              </a:r>
              <a:r>
                <a:rPr lang="fr-CH" sz="2000" dirty="0">
                  <a:solidFill>
                    <a:schemeClr val="tx1"/>
                  </a:solidFill>
                  <a:latin typeface="Calibri"/>
                  <a:ea typeface="Calibri"/>
                  <a:cs typeface="Calibri"/>
                </a:rPr>
                <a:t> présentaient une escarre de catégorie 2 ou plus</a:t>
              </a:r>
              <a:endParaRPr lang="fr-CH" sz="2000" dirty="0"/>
            </a:p>
            <a:p>
              <a:pPr marL="800100" lvl="1" indent="-342900">
                <a:spcAft>
                  <a:spcPts val="1200"/>
                </a:spcAft>
                <a:buFont typeface="Calibri Light"/>
                <a:buChar char="̶"/>
                <a:defRPr/>
              </a:pPr>
              <a:r>
                <a:rPr lang="fr-CH" sz="2000" dirty="0">
                  <a:solidFill>
                    <a:schemeClr val="tx1"/>
                  </a:solidFill>
                  <a:latin typeface="Calibri"/>
                  <a:ea typeface="Calibri"/>
                  <a:cs typeface="Calibri"/>
                </a:rPr>
                <a:t>40% des escarres étaient survenues en dehors des EMS </a:t>
              </a:r>
              <a:r>
                <a:rPr lang="fr-CH" sz="1000" b="0" i="0" u="none" strike="noStrike" cap="none" spc="0" dirty="0">
                  <a:ln>
                    <a:noFill/>
                  </a:ln>
                  <a:solidFill>
                    <a:srgbClr val="000000"/>
                  </a:solidFill>
                  <a:latin typeface="Calibri"/>
                  <a:ea typeface="Calibri"/>
                  <a:cs typeface="Calibri"/>
                </a:rPr>
                <a:t>(</a:t>
              </a:r>
              <a:r>
                <a:rPr lang="fr-CH" sz="1000" b="0" i="0" u="none" strike="noStrike" cap="none" spc="0" dirty="0" err="1">
                  <a:ln>
                    <a:noFill/>
                  </a:ln>
                  <a:solidFill>
                    <a:srgbClr val="000000"/>
                  </a:solidFill>
                  <a:latin typeface="Calibri"/>
                  <a:ea typeface="Calibri"/>
                  <a:cs typeface="Calibri"/>
                </a:rPr>
                <a:t>Zúñiga</a:t>
              </a:r>
              <a:r>
                <a:rPr lang="fr-CH" sz="1000" b="0" i="0" u="none" strike="noStrike" cap="none" spc="0" dirty="0">
                  <a:ln>
                    <a:noFill/>
                  </a:ln>
                  <a:solidFill>
                    <a:srgbClr val="000000"/>
                  </a:solidFill>
                  <a:latin typeface="Calibri"/>
                  <a:ea typeface="Calibri"/>
                  <a:cs typeface="Calibri"/>
                </a:rPr>
                <a:t> et. al., 2013).</a:t>
              </a:r>
              <a:endParaRPr lang="fr-CH" sz="2000" dirty="0">
                <a:solidFill>
                  <a:schemeClr val="tx1"/>
                </a:solidFill>
                <a:latin typeface="Calibri"/>
                <a:ea typeface="Calibri"/>
                <a:cs typeface="Calibri"/>
              </a:endParaRPr>
            </a:p>
            <a:p>
              <a:pPr>
                <a:spcAft>
                  <a:spcPts val="300"/>
                </a:spcAft>
                <a:defRPr/>
              </a:pPr>
              <a:r>
                <a:rPr lang="fr-CH" sz="2000" dirty="0">
                  <a:solidFill>
                    <a:schemeClr val="tx1"/>
                  </a:solidFill>
                  <a:latin typeface="Calibri"/>
                  <a:ea typeface="Calibri"/>
                  <a:cs typeface="Calibri"/>
                </a:rPr>
                <a:t>Une étude genevoise sur les EMS indique que la prévalence des escarres était de 5,7% :</a:t>
              </a:r>
              <a:endParaRPr lang="fr-CH" sz="2000" dirty="0"/>
            </a:p>
            <a:p>
              <a:pPr marL="800100" lvl="1" indent="-342900">
                <a:spcAft>
                  <a:spcPts val="300"/>
                </a:spcAft>
                <a:buFont typeface="Calibri Light"/>
                <a:buChar char="̶"/>
                <a:defRPr/>
              </a:pPr>
              <a:r>
                <a:rPr lang="fr-CH" sz="2000" dirty="0">
                  <a:solidFill>
                    <a:schemeClr val="tx1"/>
                  </a:solidFill>
                  <a:latin typeface="Calibri"/>
                  <a:ea typeface="Calibri"/>
                  <a:cs typeface="Calibri"/>
                </a:rPr>
                <a:t>77,2% de ces escarres étaient survenues</a:t>
              </a:r>
              <a:br>
                <a:rPr lang="fr-CH" sz="2000" dirty="0">
                  <a:solidFill>
                    <a:schemeClr val="tx1"/>
                  </a:solidFill>
                  <a:latin typeface="Calibri"/>
                  <a:ea typeface="Calibri"/>
                  <a:cs typeface="Calibri"/>
                </a:rPr>
              </a:br>
              <a:r>
                <a:rPr lang="fr-CH" sz="2000" dirty="0">
                  <a:solidFill>
                    <a:schemeClr val="tx1"/>
                  </a:solidFill>
                  <a:latin typeface="Calibri"/>
                  <a:ea typeface="Calibri"/>
                  <a:cs typeface="Calibri"/>
                </a:rPr>
                <a:t>au sein de l'EMS</a:t>
              </a:r>
              <a:endParaRPr lang="fr-CH" sz="2000" dirty="0"/>
            </a:p>
            <a:p>
              <a:pPr marL="800100" lvl="1" indent="-342900">
                <a:spcAft>
                  <a:spcPts val="300"/>
                </a:spcAft>
                <a:buFont typeface="Calibri Light"/>
                <a:buChar char="̶"/>
                <a:defRPr/>
              </a:pPr>
              <a:r>
                <a:rPr lang="fr-CH" sz="2000" dirty="0">
                  <a:solidFill>
                    <a:schemeClr val="tx1"/>
                  </a:solidFill>
                  <a:latin typeface="Calibri"/>
                  <a:ea typeface="Calibri"/>
                  <a:cs typeface="Calibri"/>
                </a:rPr>
                <a:t>15,2% lors d'une hospitalisation </a:t>
              </a:r>
              <a:endParaRPr lang="fr-CH" sz="2000" dirty="0"/>
            </a:p>
            <a:p>
              <a:pPr marL="800100" lvl="1" indent="-342900">
                <a:spcAft>
                  <a:spcPts val="300"/>
                </a:spcAft>
                <a:buFont typeface="Calibri Light"/>
                <a:buChar char="̶"/>
                <a:defRPr/>
              </a:pPr>
              <a:r>
                <a:rPr lang="fr-CH" sz="2000" dirty="0">
                  <a:solidFill>
                    <a:schemeClr val="tx1"/>
                  </a:solidFill>
                  <a:latin typeface="Calibri"/>
                  <a:ea typeface="Calibri"/>
                  <a:cs typeface="Calibri"/>
                </a:rPr>
                <a:t>7,6% à domicile </a:t>
              </a:r>
              <a:r>
                <a:rPr lang="fr-CH" sz="1000" b="0" i="0" u="none" strike="noStrike" cap="none" spc="0" dirty="0">
                  <a:ln>
                    <a:noFill/>
                  </a:ln>
                  <a:solidFill>
                    <a:srgbClr val="000000"/>
                  </a:solidFill>
                  <a:latin typeface="Calibri"/>
                  <a:ea typeface="Calibri"/>
                  <a:cs typeface="Calibri"/>
                </a:rPr>
                <a:t>(Courvoisier et. al., 2018) </a:t>
              </a:r>
              <a:endParaRPr lang="fr-CH" sz="1000" dirty="0">
                <a:solidFill>
                  <a:schemeClr val="tx1"/>
                </a:solidFill>
                <a:latin typeface="Calibri"/>
                <a:ea typeface="Calibri"/>
                <a:cs typeface="Calibri"/>
              </a:endParaRPr>
            </a:p>
          </p:txBody>
        </p:sp>
      </p:grpSp>
      <p:grpSp>
        <p:nvGrpSpPr>
          <p:cNvPr id="5" name="Gruppieren 4"/>
          <p:cNvGrpSpPr>
            <a:grpSpLocks noChangeAspect="1"/>
          </p:cNvGrpSpPr>
          <p:nvPr/>
        </p:nvGrpSpPr>
        <p:grpSpPr bwMode="auto">
          <a:xfrm>
            <a:off x="10395967" y="237649"/>
            <a:ext cx="1440000" cy="1440000"/>
            <a:chOff x="10395967" y="237649"/>
            <a:chExt cx="1440000" cy="1440000"/>
          </a:xfrm>
        </p:grpSpPr>
        <p:sp>
          <p:nvSpPr>
            <p:cNvPr id="3" name="Oval 2"/>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4" name="Grafik 6" descr="Balkendiagramm mit einfarbiger Füllung"/>
            <p:cNvPicPr>
              <a:picLocks noChangeAspect="1"/>
            </p:cNvPicPr>
            <p:nvPr/>
          </p:nvPicPr>
          <p:blipFill>
            <a:blip r:embed="rId3"/>
            <a:stretch/>
          </p:blipFill>
          <p:spPr bwMode="auto">
            <a:xfrm>
              <a:off x="10443909" y="268375"/>
              <a:ext cx="1344115" cy="1344115"/>
            </a:xfrm>
            <a:prstGeom prst="rect">
              <a:avLst/>
            </a:prstGeom>
          </p:spPr>
        </p:pic>
      </p:grpSp>
      <p:sp>
        <p:nvSpPr>
          <p:cNvPr id="7" name="Textfeld 6">
            <a:extLst>
              <a:ext uri="{FF2B5EF4-FFF2-40B4-BE49-F238E27FC236}">
                <a16:creationId xmlns:a16="http://schemas.microsoft.com/office/drawing/2014/main" id="{7EBAE0FD-F90D-08CD-9F51-E7729BA2BCF2}"/>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 name="Rechteck 8"/>
          <p:cNvSpPr/>
          <p:nvPr/>
        </p:nvSpPr>
        <p:spPr bwMode="auto">
          <a:xfrm>
            <a:off x="4656000" y="3523464"/>
            <a:ext cx="2880000" cy="567811"/>
          </a:xfrm>
          <a:prstGeom prst="rect">
            <a:avLst/>
          </a:prstGeom>
          <a:solidFill>
            <a:schemeClr val="accent1"/>
          </a:solidFill>
          <a:ln w="6350">
            <a:solidFill>
              <a:schemeClr val="accent1"/>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lgn="ctr">
              <a:defRPr/>
            </a:pPr>
            <a:r>
              <a:rPr lang="fr-CH" b="1">
                <a:solidFill>
                  <a:schemeClr val="bg1"/>
                </a:solidFill>
                <a:latin typeface="Calibri"/>
                <a:ea typeface="Calibri"/>
                <a:cs typeface="Calibri"/>
              </a:rPr>
              <a:t>Impacts des escarres</a:t>
            </a:r>
            <a:endParaRPr lang="fr-CH"/>
          </a:p>
        </p:txBody>
      </p:sp>
      <p:sp>
        <p:nvSpPr>
          <p:cNvPr id="10"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a:ea typeface="Roboto"/>
              </a:rPr>
              <a:t>16</a:t>
            </a:fld>
            <a:endParaRPr lang="fr-CH" sz="800">
              <a:ea typeface="Roboto"/>
            </a:endParaRPr>
          </a:p>
        </p:txBody>
      </p:sp>
      <p:sp>
        <p:nvSpPr>
          <p:cNvPr id="25" name="Rechteck 24"/>
          <p:cNvSpPr/>
          <p:nvPr/>
        </p:nvSpPr>
        <p:spPr bwMode="auto">
          <a:xfrm>
            <a:off x="3985062" y="4796878"/>
            <a:ext cx="2268000"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a:solidFill>
                  <a:schemeClr val="tx1"/>
                </a:solidFill>
                <a:latin typeface="Calibri"/>
                <a:ea typeface="Calibri"/>
                <a:cs typeface="Calibri"/>
              </a:rPr>
              <a:t>Stress, anxiété, colère, dépression ↑</a:t>
            </a:r>
            <a:endParaRPr lang="fr-CH"/>
          </a:p>
        </p:txBody>
      </p:sp>
      <p:sp>
        <p:nvSpPr>
          <p:cNvPr id="29" name="Rechteck 28"/>
          <p:cNvSpPr/>
          <p:nvPr/>
        </p:nvSpPr>
        <p:spPr bwMode="auto">
          <a:xfrm>
            <a:off x="6398995" y="5641688"/>
            <a:ext cx="2295965" cy="567811"/>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a:solidFill>
                  <a:schemeClr val="tx1"/>
                </a:solidFill>
                <a:latin typeface="Calibri"/>
                <a:ea typeface="Calibri"/>
                <a:cs typeface="Calibri"/>
              </a:rPr>
              <a:t>Coûts de la santé ↑</a:t>
            </a:r>
            <a:endParaRPr lang="fr-CH"/>
          </a:p>
        </p:txBody>
      </p:sp>
      <p:sp>
        <p:nvSpPr>
          <p:cNvPr id="30" name="Rechteck 29"/>
          <p:cNvSpPr/>
          <p:nvPr/>
        </p:nvSpPr>
        <p:spPr bwMode="auto">
          <a:xfrm>
            <a:off x="8541962" y="3497243"/>
            <a:ext cx="2299136"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a:solidFill>
                  <a:schemeClr val="tx1"/>
                </a:solidFill>
                <a:latin typeface="Calibri"/>
                <a:ea typeface="Calibri"/>
                <a:cs typeface="Calibri"/>
              </a:rPr>
              <a:t>Sentiment de honte et de gêne ↑</a:t>
            </a:r>
            <a:endParaRPr lang="fr-CH"/>
          </a:p>
        </p:txBody>
      </p:sp>
      <p:sp>
        <p:nvSpPr>
          <p:cNvPr id="31" name="Rechteck 30"/>
          <p:cNvSpPr/>
          <p:nvPr/>
        </p:nvSpPr>
        <p:spPr bwMode="auto">
          <a:xfrm>
            <a:off x="430223" y="3801395"/>
            <a:ext cx="1920763"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a:solidFill>
                  <a:schemeClr val="tx1"/>
                </a:solidFill>
                <a:latin typeface="Calibri"/>
                <a:ea typeface="Calibri"/>
                <a:cs typeface="Calibri"/>
              </a:rPr>
              <a:t>Autonomie et indépendance ↓ </a:t>
            </a:r>
            <a:endParaRPr lang="fr-CH"/>
          </a:p>
        </p:txBody>
      </p:sp>
      <p:sp>
        <p:nvSpPr>
          <p:cNvPr id="32" name="Rechteck 31"/>
          <p:cNvSpPr/>
          <p:nvPr/>
        </p:nvSpPr>
        <p:spPr bwMode="auto">
          <a:xfrm>
            <a:off x="1200100" y="1325034"/>
            <a:ext cx="5093429"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a:solidFill>
                  <a:schemeClr val="tx1"/>
                </a:solidFill>
                <a:latin typeface="Calibri"/>
                <a:ea typeface="Calibri"/>
                <a:cs typeface="Calibri"/>
              </a:rPr>
              <a:t>Charge mentale pour les équipes de soins et d'accompagnement, les résident·e·s, les proches ↑</a:t>
            </a:r>
            <a:endParaRPr lang="fr-CH"/>
          </a:p>
        </p:txBody>
      </p:sp>
      <p:sp>
        <p:nvSpPr>
          <p:cNvPr id="33" name="Rechteck 32"/>
          <p:cNvSpPr/>
          <p:nvPr/>
        </p:nvSpPr>
        <p:spPr bwMode="auto">
          <a:xfrm>
            <a:off x="6947270" y="1323828"/>
            <a:ext cx="3365644" cy="844810"/>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a:solidFill>
                  <a:schemeClr val="tx1"/>
                </a:solidFill>
                <a:latin typeface="Calibri"/>
                <a:ea typeface="Calibri"/>
                <a:cs typeface="Calibri"/>
              </a:rPr>
              <a:t>Durée d'hospitalisation et taux de réadmission ↑</a:t>
            </a:r>
            <a:endParaRPr lang="fr-CH"/>
          </a:p>
        </p:txBody>
      </p:sp>
      <p:sp>
        <p:nvSpPr>
          <p:cNvPr id="34" name="Rechteck 33"/>
          <p:cNvSpPr/>
          <p:nvPr/>
        </p:nvSpPr>
        <p:spPr bwMode="auto">
          <a:xfrm>
            <a:off x="1571420" y="5258403"/>
            <a:ext cx="1721081" cy="567811"/>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a:solidFill>
                  <a:schemeClr val="tx1"/>
                </a:solidFill>
                <a:latin typeface="Calibri"/>
                <a:ea typeface="Calibri"/>
                <a:cs typeface="Calibri"/>
              </a:rPr>
              <a:t>Mobilité ↓ </a:t>
            </a:r>
            <a:endParaRPr lang="fr-CH"/>
          </a:p>
        </p:txBody>
      </p:sp>
      <p:sp>
        <p:nvSpPr>
          <p:cNvPr id="35" name="Rechteck 34"/>
          <p:cNvSpPr/>
          <p:nvPr/>
        </p:nvSpPr>
        <p:spPr bwMode="auto">
          <a:xfrm>
            <a:off x="1552249" y="2834466"/>
            <a:ext cx="2506335" cy="567811"/>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a:solidFill>
                  <a:schemeClr val="tx1"/>
                </a:solidFill>
                <a:latin typeface="Calibri"/>
                <a:ea typeface="Calibri"/>
                <a:cs typeface="Calibri"/>
              </a:rPr>
              <a:t>Douleur et inconfort ↑ </a:t>
            </a:r>
            <a:endParaRPr lang="fr-CH"/>
          </a:p>
        </p:txBody>
      </p:sp>
      <p:sp>
        <p:nvSpPr>
          <p:cNvPr id="36" name="Rechteck 35"/>
          <p:cNvSpPr/>
          <p:nvPr/>
        </p:nvSpPr>
        <p:spPr bwMode="auto">
          <a:xfrm>
            <a:off x="8954146" y="5118505"/>
            <a:ext cx="2559866" cy="567811"/>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a:solidFill>
                  <a:schemeClr val="tx1"/>
                </a:solidFill>
                <a:latin typeface="Calibri"/>
                <a:ea typeface="Calibri"/>
                <a:cs typeface="Calibri"/>
              </a:rPr>
              <a:t>Interactions sociales ↓ </a:t>
            </a:r>
            <a:endParaRPr lang="fr-CH"/>
          </a:p>
        </p:txBody>
      </p:sp>
      <p:sp>
        <p:nvSpPr>
          <p:cNvPr id="37" name="Rechteck 36"/>
          <p:cNvSpPr/>
          <p:nvPr/>
        </p:nvSpPr>
        <p:spPr bwMode="auto">
          <a:xfrm>
            <a:off x="8605376" y="2434121"/>
            <a:ext cx="3257405" cy="567811"/>
          </a:xfrm>
          <a:prstGeom prst="rect">
            <a:avLst/>
          </a:prstGeom>
          <a:solidFill>
            <a:srgbClr val="85A04A"/>
          </a:solidFill>
          <a:ln w="6350">
            <a:solidFill>
              <a:srgbClr val="85A04A"/>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a:defRPr/>
            </a:pPr>
            <a:r>
              <a:rPr lang="fr-CH">
                <a:solidFill>
                  <a:schemeClr val="tx1"/>
                </a:solidFill>
                <a:latin typeface="Calibri"/>
                <a:ea typeface="Calibri"/>
                <a:cs typeface="Calibri"/>
              </a:rPr>
              <a:t>Qualité de vie et bien-être ↓  </a:t>
            </a:r>
            <a:endParaRPr lang="fr-CH"/>
          </a:p>
        </p:txBody>
      </p:sp>
      <p:cxnSp>
        <p:nvCxnSpPr>
          <p:cNvPr id="39" name="Gerade Verbindung 38"/>
          <p:cNvCxnSpPr>
            <a:stCxn id="35" idx="3"/>
          </p:cNvCxnSpPr>
          <p:nvPr/>
        </p:nvCxnSpPr>
        <p:spPr bwMode="auto">
          <a:xfrm>
            <a:off x="4058584" y="3118372"/>
            <a:ext cx="1349042" cy="45500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Gerade Verbindung 40"/>
          <p:cNvCxnSpPr>
            <a:stCxn id="32" idx="2"/>
          </p:cNvCxnSpPr>
          <p:nvPr/>
        </p:nvCxnSpPr>
        <p:spPr bwMode="auto">
          <a:xfrm>
            <a:off x="3746815" y="2169844"/>
            <a:ext cx="1837105" cy="134456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Gerade Verbindung 44"/>
          <p:cNvCxnSpPr>
            <a:endCxn id="9" idx="0"/>
          </p:cNvCxnSpPr>
          <p:nvPr/>
        </p:nvCxnSpPr>
        <p:spPr bwMode="auto">
          <a:xfrm flipH="1">
            <a:off x="6096000" y="2187060"/>
            <a:ext cx="1233825" cy="133640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a:stCxn id="37" idx="1"/>
          </p:cNvCxnSpPr>
          <p:nvPr/>
        </p:nvCxnSpPr>
        <p:spPr bwMode="auto">
          <a:xfrm flipH="1">
            <a:off x="6947270" y="2718027"/>
            <a:ext cx="1658106" cy="82375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Gerade Verbindung 49"/>
          <p:cNvCxnSpPr>
            <a:stCxn id="30" idx="1"/>
            <a:endCxn id="9" idx="3"/>
          </p:cNvCxnSpPr>
          <p:nvPr/>
        </p:nvCxnSpPr>
        <p:spPr bwMode="auto">
          <a:xfrm flipH="1" flipV="1">
            <a:off x="7536000" y="3807370"/>
            <a:ext cx="1005962" cy="11227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Gerade Verbindung 51"/>
          <p:cNvCxnSpPr>
            <a:stCxn id="31" idx="3"/>
            <a:endCxn id="9" idx="1"/>
          </p:cNvCxnSpPr>
          <p:nvPr/>
        </p:nvCxnSpPr>
        <p:spPr bwMode="auto">
          <a:xfrm flipV="1">
            <a:off x="2350986" y="3807370"/>
            <a:ext cx="2305014" cy="41643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Gerade Verbindung 53"/>
          <p:cNvCxnSpPr>
            <a:stCxn id="34" idx="0"/>
          </p:cNvCxnSpPr>
          <p:nvPr/>
        </p:nvCxnSpPr>
        <p:spPr bwMode="auto">
          <a:xfrm flipV="1">
            <a:off x="2431961" y="4000081"/>
            <a:ext cx="2621163" cy="1258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a:stCxn id="25" idx="0"/>
            <a:endCxn id="9" idx="2"/>
          </p:cNvCxnSpPr>
          <p:nvPr/>
        </p:nvCxnSpPr>
        <p:spPr bwMode="auto">
          <a:xfrm flipV="1">
            <a:off x="5119062" y="4091275"/>
            <a:ext cx="976938" cy="70560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a:stCxn id="29" idx="0"/>
          </p:cNvCxnSpPr>
          <p:nvPr/>
        </p:nvCxnSpPr>
        <p:spPr bwMode="auto">
          <a:xfrm flipH="1" flipV="1">
            <a:off x="6529003" y="4000081"/>
            <a:ext cx="1017975" cy="164160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a:stCxn id="36" idx="0"/>
          </p:cNvCxnSpPr>
          <p:nvPr/>
        </p:nvCxnSpPr>
        <p:spPr bwMode="auto">
          <a:xfrm flipH="1" flipV="1">
            <a:off x="7329825" y="4042079"/>
            <a:ext cx="2904254" cy="107642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tel 1"/>
          <p:cNvSpPr>
            <a:spLocks noGrp="1"/>
          </p:cNvSpPr>
          <p:nvPr>
            <p:ph type="title"/>
          </p:nvPr>
        </p:nvSpPr>
        <p:spPr bwMode="auto">
          <a:xfrm>
            <a:off x="328040" y="287723"/>
            <a:ext cx="11370406" cy="828000"/>
          </a:xfrm>
        </p:spPr>
        <p:txBody>
          <a:bodyPr/>
          <a:lstStyle/>
          <a:p>
            <a:pPr>
              <a:defRPr/>
            </a:pPr>
            <a:r>
              <a:rPr lang="fr-CH" sz="4500">
                <a:ea typeface="Calibri"/>
              </a:rPr>
              <a:t>Pourquoi relever les escarres en tant qu'IQM ?</a:t>
            </a:r>
            <a:endParaRPr lang="fr-CH"/>
          </a:p>
        </p:txBody>
      </p:sp>
      <p:sp>
        <p:nvSpPr>
          <p:cNvPr id="6" name="Textfeld 5"/>
          <p:cNvSpPr txBox="1"/>
          <p:nvPr/>
        </p:nvSpPr>
        <p:spPr bwMode="auto">
          <a:xfrm>
            <a:off x="7489801" y="6314333"/>
            <a:ext cx="4292624" cy="246221"/>
          </a:xfrm>
          <a:prstGeom prst="rect">
            <a:avLst/>
          </a:prstGeom>
          <a:noFill/>
        </p:spPr>
        <p:txBody>
          <a:bodyPr wrap="square">
            <a:spAutoFit/>
          </a:bodyPr>
          <a:lstStyle/>
          <a:p>
            <a:pPr algn="r">
              <a:defRPr/>
            </a:pPr>
            <a:r>
              <a:rPr lang="fr-CH" sz="1000"/>
              <a:t>(ARTISET, CURAVIVA, senesuisse, 2025)</a:t>
            </a:r>
            <a:endParaRPr lang="fr-CH"/>
          </a:p>
        </p:txBody>
      </p:sp>
      <p:sp>
        <p:nvSpPr>
          <p:cNvPr id="3" name="Textfeld 2">
            <a:extLst>
              <a:ext uri="{FF2B5EF4-FFF2-40B4-BE49-F238E27FC236}">
                <a16:creationId xmlns:a16="http://schemas.microsoft.com/office/drawing/2014/main" id="{634A1053-F633-FCCE-425C-3B09075E110B}"/>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sz="4500"/>
              <a:t>Quel est notre objectif ?</a:t>
            </a:r>
            <a:endParaRPr lang="fr-CH"/>
          </a:p>
        </p:txBody>
      </p:sp>
      <p:sp>
        <p:nvSpPr>
          <p:cNvPr id="3" name="Inhaltsplatzhalter 2"/>
          <p:cNvSpPr>
            <a:spLocks noGrp="1"/>
          </p:cNvSpPr>
          <p:nvPr>
            <p:ph idx="1"/>
          </p:nvPr>
        </p:nvSpPr>
        <p:spPr bwMode="auto">
          <a:xfrm>
            <a:off x="438791" y="1790795"/>
            <a:ext cx="11314419" cy="3898705"/>
          </a:xfrm>
          <a:prstGeom prst="rect">
            <a:avLst/>
          </a:prstGeom>
          <a:noFill/>
          <a:ln>
            <a:noFill/>
          </a:ln>
        </p:spPr>
        <p:txBody>
          <a:bodyPr wrap="square" lIns="648000" tIns="216000" rIns="360000" bIns="216000" rtlCol="0" anchor="t">
            <a:spAutoFit/>
          </a:bodyPr>
          <a:lstStyle/>
          <a:p>
            <a:pPr algn="ctr">
              <a:lnSpc>
                <a:spcPct val="100000"/>
              </a:lnSpc>
              <a:defRPr/>
            </a:pPr>
            <a:r>
              <a:rPr lang="fr-CH" sz="4500">
                <a:latin typeface="Calibri"/>
                <a:ea typeface="Calibri"/>
                <a:cs typeface="Calibri"/>
              </a:rPr>
              <a:t>Prévenir l'apparition d'escarres en identifiant les facteurs de risques, évaluant précocement les zones cutanées concernées et mettant en œuvre des mesures préventives adaptées</a:t>
            </a:r>
            <a:endParaRPr/>
          </a:p>
        </p:txBody>
      </p:sp>
      <p:sp>
        <p:nvSpPr>
          <p:cNvPr id="7" name="Oval 6"/>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8" name="Grafik 2" descr="Volltreffer mit einfarbiger Füllung"/>
          <p:cNvPicPr>
            <a:picLocks noChangeAspect="1"/>
          </p:cNvPicPr>
          <p:nvPr/>
        </p:nvPicPr>
        <p:blipFill>
          <a:blip r:embed="rId3"/>
          <a:stretch/>
        </p:blipFill>
        <p:spPr bwMode="auto">
          <a:xfrm>
            <a:off x="10610436" y="400870"/>
            <a:ext cx="1113558" cy="1113558"/>
          </a:xfrm>
          <a:prstGeom prst="rect">
            <a:avLst/>
          </a:prstGeom>
        </p:spPr>
      </p:pic>
      <p:sp>
        <p:nvSpPr>
          <p:cNvPr id="5" name="Textfeld 4">
            <a:extLst>
              <a:ext uri="{FF2B5EF4-FFF2-40B4-BE49-F238E27FC236}">
                <a16:creationId xmlns:a16="http://schemas.microsoft.com/office/drawing/2014/main" id="{AD7CE95A-10EF-BB97-CCA3-0ECAFB014812}"/>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fr-CH"/>
              <a:t>Comment l’IQM « Escarre »</a:t>
            </a:r>
          </a:p>
          <a:p>
            <a:pPr>
              <a:defRPr/>
            </a:pPr>
            <a:r>
              <a:rPr lang="fr-CH"/>
              <a:t>est-il saisi ?</a:t>
            </a:r>
            <a:endParaRPr/>
          </a:p>
        </p:txBody>
      </p:sp>
      <p:sp>
        <p:nvSpPr>
          <p:cNvPr id="4" name="Textfeld 3">
            <a:extLst>
              <a:ext uri="{FF2B5EF4-FFF2-40B4-BE49-F238E27FC236}">
                <a16:creationId xmlns:a16="http://schemas.microsoft.com/office/drawing/2014/main" id="{6B106ECA-D2B9-6C54-E8AD-95B7DFAD0338}"/>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9991B1F-0C29-E6FB-9413-2B0F8158257E}"/>
            </a:ext>
          </a:extLst>
        </p:cNvPr>
        <p:cNvGrpSpPr/>
        <p:nvPr/>
      </p:nvGrpSpPr>
      <p:grpSpPr bwMode="auto">
        <a:xfrm>
          <a:off x="0" y="0"/>
          <a:ext cx="0" cy="0"/>
          <a:chOff x="0" y="0"/>
          <a:chExt cx="0" cy="0"/>
        </a:xfrm>
      </p:grpSpPr>
      <p:sp>
        <p:nvSpPr>
          <p:cNvPr id="2" name="Titel 1">
            <a:extLst>
              <a:ext uri="{FF2B5EF4-FFF2-40B4-BE49-F238E27FC236}">
                <a16:creationId xmlns:a16="http://schemas.microsoft.com/office/drawing/2014/main" id="{F99F7ED3-6D7E-9D2C-CA64-973AF2C9FD16}"/>
              </a:ext>
            </a:extLst>
          </p:cNvPr>
          <p:cNvSpPr>
            <a:spLocks noGrp="1"/>
          </p:cNvSpPr>
          <p:nvPr>
            <p:ph type="title"/>
          </p:nvPr>
        </p:nvSpPr>
        <p:spPr bwMode="auto"/>
        <p:txBody>
          <a:bodyPr/>
          <a:lstStyle/>
          <a:p>
            <a:pPr>
              <a:defRPr/>
            </a:pPr>
            <a:r>
              <a:rPr lang="fr-CH" sz="4500"/>
              <a:t>Comment saisir l'IQM ?</a:t>
            </a:r>
            <a:endParaRPr lang="fr-CH"/>
          </a:p>
        </p:txBody>
      </p:sp>
      <p:sp>
        <p:nvSpPr>
          <p:cNvPr id="3" name="Inhaltsplatzhalter 2">
            <a:extLst>
              <a:ext uri="{FF2B5EF4-FFF2-40B4-BE49-F238E27FC236}">
                <a16:creationId xmlns:a16="http://schemas.microsoft.com/office/drawing/2014/main" id="{3D109552-822C-DCAE-59CC-C496B07DACBE}"/>
              </a:ext>
            </a:extLst>
          </p:cNvPr>
          <p:cNvSpPr>
            <a:spLocks noGrp="1"/>
          </p:cNvSpPr>
          <p:nvPr>
            <p:ph idx="1"/>
          </p:nvPr>
        </p:nvSpPr>
        <p:spPr bwMode="auto">
          <a:xfrm>
            <a:off x="891810" y="1712792"/>
            <a:ext cx="10408380" cy="2342116"/>
          </a:xfrm>
        </p:spPr>
        <p:txBody>
          <a:bodyPr/>
          <a:lstStyle/>
          <a:p>
            <a:pPr>
              <a:defRPr/>
            </a:pPr>
            <a:r>
              <a:rPr lang="fr-FR" sz="2400" dirty="0">
                <a:latin typeface="Calibri"/>
                <a:ea typeface="Calibri"/>
                <a:cs typeface="Calibri"/>
              </a:rPr>
              <a:t>On prend en compte </a:t>
            </a:r>
            <a:r>
              <a:rPr lang="fr-FR" sz="2400" b="1" dirty="0">
                <a:latin typeface="Calibri"/>
                <a:ea typeface="Calibri"/>
                <a:cs typeface="Calibri"/>
              </a:rPr>
              <a:t>le pourcentage de </a:t>
            </a:r>
            <a:r>
              <a:rPr lang="fr-FR" sz="2400" b="1" dirty="0" err="1">
                <a:latin typeface="Calibri"/>
                <a:ea typeface="Calibri"/>
                <a:cs typeface="Calibri"/>
              </a:rPr>
              <a:t>résident·e·s</a:t>
            </a:r>
            <a:r>
              <a:rPr lang="fr-FR" sz="2400" b="1" dirty="0">
                <a:latin typeface="Calibri"/>
                <a:ea typeface="Calibri"/>
                <a:cs typeface="Calibri"/>
              </a:rPr>
              <a:t> présentant une escarre de catégorie 2-3-4 ou inclassable</a:t>
            </a:r>
            <a:r>
              <a:rPr lang="fr-FR" sz="2400" dirty="0">
                <a:latin typeface="Calibri"/>
                <a:ea typeface="Calibri"/>
                <a:cs typeface="Calibri"/>
              </a:rPr>
              <a:t> apparue après leur admission au sein de l’EMS.</a:t>
            </a:r>
          </a:p>
          <a:p>
            <a:pPr>
              <a:defRPr/>
            </a:pPr>
            <a:endParaRPr lang="fr-CH" sz="2400" dirty="0">
              <a:latin typeface="Calibri"/>
              <a:ea typeface="Calibri"/>
              <a:cs typeface="Calibri"/>
            </a:endParaRPr>
          </a:p>
          <a:p>
            <a:pPr>
              <a:defRPr/>
            </a:pPr>
            <a:r>
              <a:rPr lang="fr-CH" sz="2400" dirty="0">
                <a:latin typeface="Calibri"/>
                <a:ea typeface="Calibri"/>
                <a:cs typeface="Calibri"/>
              </a:rPr>
              <a:t>« Y a-t-il une ou plusieurs </a:t>
            </a:r>
            <a:r>
              <a:rPr lang="fr-CH" sz="2400" dirty="0" err="1">
                <a:latin typeface="Calibri"/>
                <a:ea typeface="Calibri"/>
                <a:cs typeface="Calibri"/>
              </a:rPr>
              <a:t>escarre·s</a:t>
            </a:r>
            <a:r>
              <a:rPr lang="fr-CH" sz="2400" dirty="0">
                <a:latin typeface="Calibri"/>
                <a:ea typeface="Calibri"/>
                <a:cs typeface="Calibri"/>
              </a:rPr>
              <a:t> de stade 2-3-4 ou </a:t>
            </a:r>
            <a:r>
              <a:rPr lang="fr-CH" sz="2400" dirty="0" err="1">
                <a:latin typeface="Calibri"/>
                <a:cs typeface="Calibri"/>
              </a:rPr>
              <a:t>inclassable·s</a:t>
            </a:r>
            <a:r>
              <a:rPr lang="de-CH" sz="2400" dirty="0">
                <a:latin typeface="Calibri"/>
                <a:cs typeface="Calibri"/>
              </a:rPr>
              <a:t> </a:t>
            </a:r>
            <a:r>
              <a:rPr lang="fr-CH" sz="2400" dirty="0">
                <a:latin typeface="Calibri"/>
                <a:cs typeface="Calibri"/>
              </a:rPr>
              <a:t> </a:t>
            </a:r>
            <a:r>
              <a:rPr lang="fr-CH" sz="2400" dirty="0">
                <a:latin typeface="Calibri"/>
                <a:ea typeface="Calibri"/>
                <a:cs typeface="Calibri"/>
              </a:rPr>
              <a:t>? »</a:t>
            </a:r>
            <a:endParaRPr dirty="0"/>
          </a:p>
          <a:p>
            <a:pPr>
              <a:defRPr/>
            </a:pPr>
            <a:endParaRPr lang="fr-CH" sz="2400" dirty="0">
              <a:latin typeface="Calibri"/>
              <a:ea typeface="Calibri"/>
              <a:cs typeface="Calibri"/>
            </a:endParaRPr>
          </a:p>
          <a:p>
            <a:pPr>
              <a:defRPr/>
            </a:pPr>
            <a:r>
              <a:rPr lang="fr-CH" sz="1800" dirty="0">
                <a:latin typeface="Calibri"/>
                <a:ea typeface="Calibri"/>
                <a:cs typeface="Calibri"/>
              </a:rPr>
              <a:t>Options de réponse :</a:t>
            </a:r>
            <a:endParaRPr lang="fr-CH" sz="1800" dirty="0"/>
          </a:p>
        </p:txBody>
      </p:sp>
      <p:graphicFrame>
        <p:nvGraphicFramePr>
          <p:cNvPr id="4" name="Diagramme 2">
            <a:extLst>
              <a:ext uri="{FF2B5EF4-FFF2-40B4-BE49-F238E27FC236}">
                <a16:creationId xmlns:a16="http://schemas.microsoft.com/office/drawing/2014/main" id="{6FDDEB86-4F63-A74C-F1B2-7BBEADE19B1D}"/>
              </a:ext>
            </a:extLst>
          </p:cNvPr>
          <p:cNvGraphicFramePr>
            <a:graphicFrameLocks/>
          </p:cNvGraphicFramePr>
          <p:nvPr>
            <p:extLst>
              <p:ext uri="{D42A27DB-BD31-4B8C-83A1-F6EECF244321}">
                <p14:modId xmlns:p14="http://schemas.microsoft.com/office/powerpoint/2010/main" val="2502989716"/>
              </p:ext>
            </p:extLst>
          </p:nvPr>
        </p:nvGraphicFramePr>
        <p:xfrm>
          <a:off x="966000" y="4054908"/>
          <a:ext cx="10260000" cy="198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a:extLst>
              <a:ext uri="{FF2B5EF4-FFF2-40B4-BE49-F238E27FC236}">
                <a16:creationId xmlns:a16="http://schemas.microsoft.com/office/drawing/2014/main" id="{599E09A0-E883-12A6-79ED-5B385CDF0ED1}"/>
              </a:ext>
            </a:extLst>
          </p:cNvPr>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10" name="Picture 9" descr="A white circle with a black background and a magnifying glass&#10;&#10;AI-generated content may be incorrect.">
            <a:extLst>
              <a:ext uri="{FF2B5EF4-FFF2-40B4-BE49-F238E27FC236}">
                <a16:creationId xmlns:a16="http://schemas.microsoft.com/office/drawing/2014/main" id="{FF3464B8-EFAD-FDB7-A0F4-F504DECDB62C}"/>
              </a:ext>
            </a:extLst>
          </p:cNvPr>
          <p:cNvPicPr>
            <a:picLocks noChangeAspect="1"/>
          </p:cNvPicPr>
          <p:nvPr/>
        </p:nvPicPr>
        <p:blipFill>
          <a:blip r:embed="rId8"/>
          <a:stretch/>
        </p:blipFill>
        <p:spPr bwMode="auto">
          <a:xfrm>
            <a:off x="10524490" y="406952"/>
            <a:ext cx="1155759" cy="1155759"/>
          </a:xfrm>
          <a:prstGeom prst="rect">
            <a:avLst/>
          </a:prstGeom>
        </p:spPr>
      </p:pic>
      <p:sp>
        <p:nvSpPr>
          <p:cNvPr id="6" name="Textfeld 5">
            <a:extLst>
              <a:ext uri="{FF2B5EF4-FFF2-40B4-BE49-F238E27FC236}">
                <a16:creationId xmlns:a16="http://schemas.microsoft.com/office/drawing/2014/main" id="{AB7A573E-7897-51F9-2129-565623D5A8A1}"/>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a:t>(ARTISET, CURAVIVA, senesuisse, 2025)</a:t>
            </a:r>
            <a:endParaRPr/>
          </a:p>
        </p:txBody>
      </p:sp>
      <p:sp>
        <p:nvSpPr>
          <p:cNvPr id="8" name="Textfeld 7">
            <a:extLst>
              <a:ext uri="{FF2B5EF4-FFF2-40B4-BE49-F238E27FC236}">
                <a16:creationId xmlns:a16="http://schemas.microsoft.com/office/drawing/2014/main" id="{AD12C4C1-F6B4-E68B-5F23-DF55C443EC25}"/>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extLst>
      <p:ext uri="{BB962C8B-B14F-4D97-AF65-F5344CB8AC3E}">
        <p14:creationId xmlns:p14="http://schemas.microsoft.com/office/powerpoint/2010/main" val="4277180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28040" y="287723"/>
            <a:ext cx="11370406" cy="942363"/>
          </a:xfrm>
        </p:spPr>
        <p:txBody>
          <a:bodyPr/>
          <a:lstStyle/>
          <a:p>
            <a:pPr>
              <a:defRPr/>
            </a:pPr>
            <a:r>
              <a:rPr lang="fr-CH" sz="4500"/>
              <a:t>À quoi faire attention lors de la saisie ? </a:t>
            </a:r>
            <a:endParaRPr lang="fr-CH"/>
          </a:p>
        </p:txBody>
      </p:sp>
      <p:sp>
        <p:nvSpPr>
          <p:cNvPr id="3" name="Inhaltsplatzhalter 2"/>
          <p:cNvSpPr>
            <a:spLocks noGrp="1"/>
          </p:cNvSpPr>
          <p:nvPr>
            <p:ph idx="1"/>
          </p:nvPr>
        </p:nvSpPr>
        <p:spPr bwMode="auto">
          <a:xfrm>
            <a:off x="804000" y="1717173"/>
            <a:ext cx="10584000" cy="4242188"/>
          </a:xfrm>
        </p:spPr>
        <p:txBody>
          <a:bodyPr/>
          <a:lstStyle/>
          <a:p>
            <a:pPr marL="457200" indent="-457200">
              <a:buFont typeface="Symbol"/>
              <a:buChar char="-"/>
              <a:defRPr/>
            </a:pPr>
            <a:r>
              <a:rPr lang="fr-CH" sz="2400">
                <a:latin typeface="+mn-lt"/>
                <a:ea typeface="Calibri"/>
                <a:cs typeface="Calibri"/>
              </a:rPr>
              <a:t>Vérifiez dans le dossier du·de la résident·e s'il·elle présente actuellement une escarre :</a:t>
            </a:r>
            <a:endParaRPr lang="fr-CH" sz="2400">
              <a:latin typeface="+mn-lt"/>
            </a:endParaRPr>
          </a:p>
          <a:p>
            <a:pPr marL="1033200" lvl="2" indent="-457200">
              <a:buFont typeface="Wingdings"/>
              <a:buChar char="Ø"/>
              <a:defRPr/>
            </a:pPr>
            <a:r>
              <a:rPr lang="fr-CH" sz="2400">
                <a:latin typeface="+mn-lt"/>
                <a:ea typeface="Calibri"/>
                <a:cs typeface="Calibri"/>
              </a:rPr>
              <a:t>Une escarre est-elle documentée ? </a:t>
            </a:r>
            <a:endParaRPr lang="fr-CH" sz="2400">
              <a:latin typeface="+mn-lt"/>
            </a:endParaRPr>
          </a:p>
          <a:p>
            <a:pPr marL="1033200" lvl="2" indent="-457200">
              <a:buFont typeface="Wingdings"/>
              <a:buChar char="Ø"/>
              <a:defRPr/>
            </a:pPr>
            <a:r>
              <a:rPr lang="fr-CH" sz="2400">
                <a:latin typeface="+mn-lt"/>
                <a:ea typeface="Calibri"/>
                <a:cs typeface="Calibri"/>
              </a:rPr>
              <a:t>Le lieu de son apparition est-il précisé (domicile, hôpital, EMS, …) ?</a:t>
            </a:r>
            <a:endParaRPr lang="fr-CH" sz="2400">
              <a:latin typeface="+mn-lt"/>
            </a:endParaRPr>
          </a:p>
          <a:p>
            <a:pPr marL="1033200" lvl="2" indent="-457200">
              <a:buFont typeface="Wingdings"/>
              <a:buChar char="Ø"/>
              <a:defRPr/>
            </a:pPr>
            <a:r>
              <a:rPr lang="fr-CH" sz="2400">
                <a:latin typeface="+mn-lt"/>
                <a:ea typeface="Calibri"/>
                <a:cs typeface="Calibri"/>
              </a:rPr>
              <a:t>À quelle catégorie s'apparente-elle ? </a:t>
            </a:r>
          </a:p>
          <a:p>
            <a:pPr>
              <a:defRPr/>
            </a:pPr>
            <a:endParaRPr lang="fr-CH" sz="2400">
              <a:latin typeface="+mn-lt"/>
              <a:ea typeface="Calibri"/>
              <a:cs typeface="Calibri"/>
            </a:endParaRPr>
          </a:p>
          <a:p>
            <a:pPr marL="457200" indent="-457200">
              <a:buFont typeface="Symbol"/>
              <a:buChar char="-"/>
              <a:defRPr/>
            </a:pPr>
            <a:r>
              <a:rPr lang="fr-CH" sz="2400">
                <a:latin typeface="+mn-lt"/>
                <a:ea typeface="Calibri"/>
                <a:cs typeface="Calibri"/>
              </a:rPr>
              <a:t>Une escarre est </a:t>
            </a:r>
            <a:r>
              <a:rPr lang="fr-CH" sz="2400" b="1">
                <a:latin typeface="+mn-lt"/>
                <a:ea typeface="Calibri"/>
                <a:cs typeface="Calibri"/>
              </a:rPr>
              <a:t>prise en compte </a:t>
            </a:r>
            <a:r>
              <a:rPr lang="fr-CH" sz="2400">
                <a:latin typeface="+mn-lt"/>
                <a:ea typeface="Calibri"/>
                <a:cs typeface="Calibri"/>
              </a:rPr>
              <a:t>pour le calcul de</a:t>
            </a:r>
            <a:r>
              <a:rPr lang="fr-CH" sz="2400" b="1">
                <a:latin typeface="+mn-lt"/>
                <a:ea typeface="Calibri"/>
                <a:cs typeface="Calibri"/>
              </a:rPr>
              <a:t> </a:t>
            </a:r>
            <a:r>
              <a:rPr lang="fr-CH" sz="2400">
                <a:latin typeface="+mn-lt"/>
                <a:ea typeface="Calibri"/>
                <a:cs typeface="Calibri"/>
              </a:rPr>
              <a:t>l'IQM</a:t>
            </a:r>
            <a:r>
              <a:rPr lang="fr-CH" sz="2400" b="1">
                <a:latin typeface="+mn-lt"/>
                <a:ea typeface="Calibri"/>
                <a:cs typeface="Calibri"/>
              </a:rPr>
              <a:t> uniquement </a:t>
            </a:r>
            <a:r>
              <a:rPr lang="fr-CH" sz="2400">
                <a:latin typeface="+mn-lt"/>
                <a:ea typeface="Calibri"/>
                <a:cs typeface="Calibri"/>
              </a:rPr>
              <a:t>si elle est apparue au sein de l'EMS et qu'elle est de catégorie 2-3-4 ou inclassable.</a:t>
            </a:r>
            <a:endParaRPr lang="fr-CH" sz="2400">
              <a:latin typeface="+mn-lt"/>
            </a:endParaRPr>
          </a:p>
          <a:p>
            <a:pPr marL="1033200" lvl="2" indent="-457200">
              <a:buFont typeface="Wingdings"/>
              <a:buChar char="Ø"/>
              <a:defRPr/>
            </a:pPr>
            <a:r>
              <a:rPr lang="fr-CH" sz="2400">
                <a:latin typeface="+mn-lt"/>
                <a:ea typeface="Calibri"/>
                <a:cs typeface="Calibri"/>
              </a:rPr>
              <a:t>Lors de l'admission ou d'un retour d'hospitalisation, procédez rapidement à une évaluation de la peau afin de documenter la présence d'une escarre.</a:t>
            </a:r>
            <a:endParaRPr lang="fr-CH" sz="2400">
              <a:latin typeface="+mn-lt"/>
            </a:endParaRPr>
          </a:p>
        </p:txBody>
      </p:sp>
      <p:sp>
        <p:nvSpPr>
          <p:cNvPr id="4" name="Oval 3"/>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5" name="Picture 4" descr="A white circle with a black background and a magnifying glass&#10;&#10;AI-generated content may be incorrect."/>
          <p:cNvPicPr>
            <a:picLocks noChangeAspect="1"/>
          </p:cNvPicPr>
          <p:nvPr/>
        </p:nvPicPr>
        <p:blipFill>
          <a:blip r:embed="rId3"/>
          <a:stretch/>
        </p:blipFill>
        <p:spPr bwMode="auto">
          <a:xfrm>
            <a:off x="10524490" y="406952"/>
            <a:ext cx="1155759" cy="1155759"/>
          </a:xfrm>
          <a:prstGeom prst="rect">
            <a:avLst/>
          </a:prstGeom>
        </p:spPr>
      </p:pic>
      <p:sp>
        <p:nvSpPr>
          <p:cNvPr id="6" name="Textfeld 5"/>
          <p:cNvSpPr txBox="1"/>
          <p:nvPr/>
        </p:nvSpPr>
        <p:spPr bwMode="auto">
          <a:xfrm>
            <a:off x="7489801" y="6314333"/>
            <a:ext cx="4292624" cy="246221"/>
          </a:xfrm>
          <a:prstGeom prst="rect">
            <a:avLst/>
          </a:prstGeom>
          <a:noFill/>
        </p:spPr>
        <p:txBody>
          <a:bodyPr wrap="square">
            <a:spAutoFit/>
          </a:bodyPr>
          <a:lstStyle/>
          <a:p>
            <a:pPr algn="r">
              <a:defRPr/>
            </a:pPr>
            <a:r>
              <a:rPr lang="de-CH" sz="1000"/>
              <a:t>(ARTISET, CURAVIVA, senesuisse, 2025)</a:t>
            </a:r>
            <a:endParaRPr/>
          </a:p>
        </p:txBody>
      </p:sp>
      <p:sp>
        <p:nvSpPr>
          <p:cNvPr id="8" name="Textfeld 7">
            <a:extLst>
              <a:ext uri="{FF2B5EF4-FFF2-40B4-BE49-F238E27FC236}">
                <a16:creationId xmlns:a16="http://schemas.microsoft.com/office/drawing/2014/main" id="{9745E7BB-BDEA-580D-5DFF-70530194C355}"/>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sz="4500"/>
              <a:t>L'ajustement au risque</a:t>
            </a:r>
            <a:endParaRPr lang="fr-CH"/>
          </a:p>
        </p:txBody>
      </p:sp>
      <p:sp>
        <p:nvSpPr>
          <p:cNvPr id="3" name="Inhaltsplatzhalter 2"/>
          <p:cNvSpPr>
            <a:spLocks noGrp="1"/>
          </p:cNvSpPr>
          <p:nvPr>
            <p:ph idx="1"/>
          </p:nvPr>
        </p:nvSpPr>
        <p:spPr bwMode="auto">
          <a:xfrm>
            <a:off x="891810" y="1677649"/>
            <a:ext cx="10408380" cy="4186891"/>
          </a:xfrm>
        </p:spPr>
        <p:txBody>
          <a:bodyPr/>
          <a:lstStyle/>
          <a:p>
            <a:pPr>
              <a:defRPr/>
            </a:pPr>
            <a:r>
              <a:rPr lang="fr-CH" sz="2800" dirty="0">
                <a:latin typeface="Calibri"/>
                <a:ea typeface="Calibri"/>
                <a:cs typeface="Calibri"/>
              </a:rPr>
              <a:t>Cet IQM n'est actuellement pas ajusté en fonction des risques.</a:t>
            </a:r>
            <a:endParaRPr dirty="0"/>
          </a:p>
          <a:p>
            <a:pPr>
              <a:defRPr/>
            </a:pPr>
            <a:r>
              <a:rPr lang="fr-CH" sz="2800" dirty="0">
                <a:latin typeface="Calibri"/>
                <a:ea typeface="Calibri"/>
                <a:cs typeface="Calibri"/>
              </a:rPr>
              <a:t>Le cas échéant, les caractéristiques suivantes seraient vraisemblablement prises en compte afin de permettre une comparaison correcte des données IQM entre les différents EMS :</a:t>
            </a:r>
            <a:endParaRPr dirty="0"/>
          </a:p>
          <a:p>
            <a:pPr marL="457200" indent="-457200">
              <a:buFont typeface="Calibri"/>
              <a:buChar char="−"/>
              <a:defRPr/>
            </a:pPr>
            <a:r>
              <a:rPr lang="fr-CH" sz="2800" dirty="0">
                <a:latin typeface="Calibri"/>
                <a:ea typeface="Calibri"/>
                <a:cs typeface="Calibri"/>
              </a:rPr>
              <a:t>Le niveau de soins requis</a:t>
            </a:r>
            <a:endParaRPr dirty="0"/>
          </a:p>
          <a:p>
            <a:pPr marL="457200" indent="-457200">
              <a:buFont typeface="Calibri"/>
              <a:buChar char="−"/>
              <a:defRPr/>
            </a:pPr>
            <a:r>
              <a:rPr lang="fr-CH" sz="2800" dirty="0">
                <a:latin typeface="Calibri"/>
                <a:ea typeface="Calibri"/>
                <a:cs typeface="Calibri"/>
              </a:rPr>
              <a:t>Le fonctionnement cognitif, évalué par l'échelle interRAI </a:t>
            </a:r>
            <a:r>
              <a:rPr lang="fr-CH" sz="2800" i="1" dirty="0">
                <a:latin typeface="Calibri"/>
                <a:ea typeface="Calibri"/>
                <a:cs typeface="Calibri"/>
              </a:rPr>
              <a:t>Cognitive Performance </a:t>
            </a:r>
            <a:r>
              <a:rPr lang="fr-CH" sz="2800" i="1" dirty="0" err="1">
                <a:latin typeface="Calibri"/>
                <a:ea typeface="Calibri"/>
                <a:cs typeface="Calibri"/>
              </a:rPr>
              <a:t>Scale</a:t>
            </a:r>
            <a:r>
              <a:rPr lang="fr-CH" sz="2800" dirty="0">
                <a:latin typeface="Calibri"/>
                <a:ea typeface="Calibri"/>
                <a:cs typeface="Calibri"/>
              </a:rPr>
              <a:t> (CPS) </a:t>
            </a:r>
            <a:r>
              <a:rPr lang="fr-CH" sz="1000" dirty="0">
                <a:latin typeface="Calibri"/>
                <a:ea typeface="Calibri"/>
                <a:cs typeface="Calibri"/>
              </a:rPr>
              <a:t>(Morris et al., 1994)</a:t>
            </a:r>
            <a:endParaRPr lang="fr-CH" sz="1000" dirty="0"/>
          </a:p>
        </p:txBody>
      </p:sp>
      <p:sp>
        <p:nvSpPr>
          <p:cNvPr id="5" name="Oval 4"/>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6" name="Picture 5" descr="A white circle with a black background and a magnifying glass&#10;&#10;AI-generated content may be incorrect."/>
          <p:cNvPicPr>
            <a:picLocks noChangeAspect="1"/>
          </p:cNvPicPr>
          <p:nvPr/>
        </p:nvPicPr>
        <p:blipFill>
          <a:blip r:embed="rId3"/>
          <a:stretch/>
        </p:blipFill>
        <p:spPr bwMode="auto">
          <a:xfrm>
            <a:off x="10524490" y="406952"/>
            <a:ext cx="1155759" cy="1155759"/>
          </a:xfrm>
          <a:prstGeom prst="rect">
            <a:avLst/>
          </a:prstGeom>
        </p:spPr>
      </p:pic>
      <p:sp>
        <p:nvSpPr>
          <p:cNvPr id="4" name="Textfeld 3"/>
          <p:cNvSpPr txBox="1"/>
          <p:nvPr/>
        </p:nvSpPr>
        <p:spPr bwMode="auto">
          <a:xfrm>
            <a:off x="7489801" y="6314333"/>
            <a:ext cx="4292624" cy="246221"/>
          </a:xfrm>
          <a:prstGeom prst="rect">
            <a:avLst/>
          </a:prstGeom>
          <a:noFill/>
        </p:spPr>
        <p:txBody>
          <a:bodyPr wrap="square">
            <a:spAutoFit/>
          </a:bodyPr>
          <a:lstStyle/>
          <a:p>
            <a:pPr algn="r">
              <a:defRPr/>
            </a:pPr>
            <a:r>
              <a:rPr lang="de-CH" sz="1000"/>
              <a:t>(ARTISET, CURAVIVA, senesuisse, 2025)</a:t>
            </a:r>
            <a:endParaRPr/>
          </a:p>
        </p:txBody>
      </p:sp>
      <p:sp>
        <p:nvSpPr>
          <p:cNvPr id="8" name="Textfeld 7">
            <a:extLst>
              <a:ext uri="{FF2B5EF4-FFF2-40B4-BE49-F238E27FC236}">
                <a16:creationId xmlns:a16="http://schemas.microsoft.com/office/drawing/2014/main" id="{8E0375BF-C5A1-0492-A8C6-24022046FE54}"/>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516731"/>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fr-CH" sz="8000" b="1" dirty="0">
                <a:solidFill>
                  <a:schemeClr val="bg1"/>
                </a:solidFill>
                <a:latin typeface="Calibri"/>
                <a:cs typeface="Calibri"/>
              </a:rPr>
              <a:t>Avez-vous des questions ?</a:t>
            </a:r>
            <a:endParaRPr lang="fr-CH" dirty="0"/>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a:solidFill>
                <a:schemeClr val="tx1"/>
              </a:solidFill>
              <a:latin typeface="Calibri"/>
            </a:endParaRPr>
          </a:p>
        </p:txBody>
      </p:sp>
      <p:pic>
        <p:nvPicPr>
          <p:cNvPr id="6" name="Grafik 5" descr="Gedankenblase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01920" y="2408759"/>
            <a:ext cx="1576721" cy="1576721"/>
          </a:xfrm>
          <a:prstGeom prst="rect">
            <a:avLst/>
          </a:prstGeom>
        </p:spPr>
      </p:pic>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a:solidFill>
                  <a:schemeClr val="bg1"/>
                </a:solidFill>
                <a:ea typeface="Roboto"/>
              </a:rPr>
              <a:t>22</a:t>
            </a:fld>
            <a:endParaRPr lang="fr-CH" sz="800">
              <a:solidFill>
                <a:schemeClr val="bg1"/>
              </a:solidFill>
              <a:ea typeface="Roboto"/>
            </a:endParaRPr>
          </a:p>
        </p:txBody>
      </p:sp>
      <p:sp>
        <p:nvSpPr>
          <p:cNvPr id="2" name="Textfeld 1">
            <a:extLst>
              <a:ext uri="{FF2B5EF4-FFF2-40B4-BE49-F238E27FC236}">
                <a16:creationId xmlns:a16="http://schemas.microsoft.com/office/drawing/2014/main" id="{FEC36445-CF1B-6B88-4912-0AE3DBC3FE5D}"/>
              </a:ext>
            </a:extLst>
          </p:cNvPr>
          <p:cNvSpPr txBox="1"/>
          <p:nvPr/>
        </p:nvSpPr>
        <p:spPr bwMode="auto">
          <a:xfrm>
            <a:off x="468000" y="6588000"/>
            <a:ext cx="3671999" cy="215444"/>
          </a:xfrm>
          <a:prstGeom prst="rect">
            <a:avLst/>
          </a:prstGeom>
          <a:noFill/>
        </p:spPr>
        <p:txBody>
          <a:bodyPr wrap="square" rtlCol="0">
            <a:spAutoFit/>
          </a:bodyPr>
          <a:lstStyle/>
          <a:p>
            <a:r>
              <a:rPr lang="de-CH" sz="800" dirty="0" err="1">
                <a:solidFill>
                  <a:schemeClr val="bg1"/>
                </a:solidFill>
              </a:rPr>
              <a:t>www.artiset.ch</a:t>
            </a:r>
            <a:r>
              <a:rPr lang="de-CH" sz="800" dirty="0">
                <a:solidFill>
                  <a:schemeClr val="bg1"/>
                </a:solidFill>
              </a:rPr>
              <a:t>/</a:t>
            </a:r>
            <a:r>
              <a:rPr lang="de-CH" sz="800" dirty="0" err="1">
                <a:solidFill>
                  <a:schemeClr val="bg1"/>
                </a:solidFill>
              </a:rPr>
              <a:t>qualite</a:t>
            </a:r>
            <a:r>
              <a:rPr lang="de-CH" sz="800" dirty="0">
                <a:solidFill>
                  <a:schemeClr val="bg1"/>
                </a:solidFill>
              </a:rPr>
              <a:t>-des-</a:t>
            </a:r>
            <a:r>
              <a:rPr lang="de-CH" sz="800" dirty="0" err="1">
                <a:solidFill>
                  <a:schemeClr val="bg1"/>
                </a:solidFill>
              </a:rPr>
              <a:t>soins</a:t>
            </a:r>
            <a:r>
              <a:rPr lang="de-CH" sz="800" dirty="0">
                <a:solidFill>
                  <a:schemeClr val="bg1"/>
                </a:solidFill>
              </a:rPr>
              <a:t> </a:t>
            </a:r>
            <a:r>
              <a:rPr lang="fr-CH" sz="800" dirty="0">
                <a:solidFill>
                  <a:schemeClr val="bg1"/>
                </a:solidFill>
              </a:rPr>
              <a:t>– CC BY-NC-SA </a:t>
            </a:r>
            <a:r>
              <a:rPr lang="fr-CH" sz="800" dirty="0" err="1">
                <a:solidFill>
                  <a:schemeClr val="bg1"/>
                </a:solidFill>
              </a:rPr>
              <a:t>senesuisse</a:t>
            </a:r>
            <a:r>
              <a:rPr lang="fr-CH" sz="800" dirty="0">
                <a:solidFill>
                  <a:schemeClr val="bg1"/>
                </a:solidFill>
              </a:rPr>
              <a:t> et CURAVIVA</a:t>
            </a:r>
            <a:endParaRPr lang="de-CH" sz="800"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fr-CH" dirty="0"/>
              <a:t>Exercices</a:t>
            </a:r>
          </a:p>
        </p:txBody>
      </p:sp>
      <p:sp>
        <p:nvSpPr>
          <p:cNvPr id="4" name="Textfeld 3">
            <a:extLst>
              <a:ext uri="{FF2B5EF4-FFF2-40B4-BE49-F238E27FC236}">
                <a16:creationId xmlns:a16="http://schemas.microsoft.com/office/drawing/2014/main" id="{DA18C5BC-3238-B41E-AAF9-92ADFCF50DD2}"/>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sz="4500"/>
              <a:t>Exercice 1</a:t>
            </a:r>
            <a:endParaRPr lang="fr-CH"/>
          </a:p>
        </p:txBody>
      </p:sp>
      <p:sp>
        <p:nvSpPr>
          <p:cNvPr id="3" name="Inhaltsplatzhalter 2"/>
          <p:cNvSpPr>
            <a:spLocks noGrp="1"/>
          </p:cNvSpPr>
          <p:nvPr>
            <p:ph idx="1"/>
          </p:nvPr>
        </p:nvSpPr>
        <p:spPr bwMode="auto">
          <a:xfrm>
            <a:off x="398023" y="1986455"/>
            <a:ext cx="11395954" cy="4319752"/>
          </a:xfrm>
        </p:spPr>
        <p:txBody>
          <a:bodyPr/>
          <a:lstStyle/>
          <a:p>
            <a:pPr>
              <a:defRPr/>
            </a:pPr>
            <a:r>
              <a:rPr lang="fr-CH" sz="2800" b="1" dirty="0">
                <a:latin typeface="Calibri"/>
                <a:ea typeface="Calibri"/>
                <a:cs typeface="Calibri"/>
              </a:rPr>
              <a:t>Réunissez-vous en petits groupes et discutez des questions suivantes : </a:t>
            </a:r>
            <a:endParaRPr lang="fr-CH" sz="2800" dirty="0"/>
          </a:p>
          <a:p>
            <a:pPr>
              <a:defRPr/>
            </a:pPr>
            <a:r>
              <a:rPr lang="fr-CH" sz="2800" dirty="0">
                <a:latin typeface="Calibri"/>
                <a:ea typeface="Calibri"/>
                <a:cs typeface="Calibri"/>
              </a:rPr>
              <a:t> </a:t>
            </a:r>
            <a:endParaRPr lang="fr-CH" sz="2800" dirty="0"/>
          </a:p>
          <a:p>
            <a:pPr marL="514350" indent="-514350">
              <a:buFont typeface="+mj-lt"/>
              <a:buAutoNum type="arabicPeriod"/>
              <a:defRPr/>
            </a:pPr>
            <a:r>
              <a:rPr lang="fr-CH" sz="2800" dirty="0">
                <a:latin typeface="Calibri"/>
                <a:ea typeface="Calibri"/>
                <a:cs typeface="Calibri"/>
              </a:rPr>
              <a:t>Quelles parties du corps devraient être inspectées quotidiennement chez les </a:t>
            </a:r>
            <a:r>
              <a:rPr lang="fr-CH" sz="2800" dirty="0" err="1">
                <a:latin typeface="Calibri"/>
                <a:ea typeface="Calibri"/>
                <a:cs typeface="Calibri"/>
              </a:rPr>
              <a:t>résident·e·s</a:t>
            </a:r>
            <a:r>
              <a:rPr lang="fr-CH" sz="2800" dirty="0">
                <a:latin typeface="Calibri"/>
                <a:ea typeface="Calibri"/>
                <a:cs typeface="Calibri"/>
              </a:rPr>
              <a:t> à risque dans différentes positions assises (au bord du lit, sur une chaise, dans un fauteuil roulant) ?</a:t>
            </a:r>
            <a:endParaRPr dirty="0"/>
          </a:p>
          <a:p>
            <a:pPr marL="514350" indent="-514350">
              <a:buFont typeface="+mj-lt"/>
              <a:buAutoNum type="arabicPeriod"/>
              <a:defRPr/>
            </a:pPr>
            <a:endParaRPr lang="fr-CH" sz="2800" dirty="0">
              <a:latin typeface="Calibri"/>
              <a:ea typeface="Calibri"/>
              <a:cs typeface="Calibri"/>
            </a:endParaRPr>
          </a:p>
          <a:p>
            <a:pPr marL="514350" indent="-514350">
              <a:buFont typeface="+mj-lt"/>
              <a:buAutoNum type="arabicPeriod"/>
              <a:defRPr/>
            </a:pPr>
            <a:r>
              <a:rPr lang="fr-CH" sz="2800" dirty="0">
                <a:latin typeface="Calibri"/>
                <a:ea typeface="Calibri"/>
                <a:cs typeface="Calibri"/>
              </a:rPr>
              <a:t>Quand et de quelle manière procédez-vous à une évaluation de la peau ?</a:t>
            </a:r>
            <a:endParaRPr dirty="0"/>
          </a:p>
          <a:p>
            <a:pPr marL="514350" indent="-514350">
              <a:buFont typeface="+mj-lt"/>
              <a:buAutoNum type="arabicPeriod"/>
              <a:defRPr/>
            </a:pPr>
            <a:endParaRPr lang="fr-CH" sz="2800" dirty="0"/>
          </a:p>
          <a:p>
            <a:pPr marL="514350" indent="-514350">
              <a:buFont typeface="+mj-lt"/>
              <a:buAutoNum type="arabicPeriod"/>
              <a:defRPr/>
            </a:pPr>
            <a:r>
              <a:rPr lang="fr-CH" sz="2800" dirty="0">
                <a:latin typeface="Calibri"/>
                <a:ea typeface="Calibri"/>
                <a:cs typeface="Calibri"/>
              </a:rPr>
              <a:t>Que faites-vous si vous constatez des altérations de la peau ?</a:t>
            </a:r>
            <a:endParaRPr lang="fr-CH" sz="2800" dirty="0"/>
          </a:p>
        </p:txBody>
      </p:sp>
      <p:sp>
        <p:nvSpPr>
          <p:cNvPr id="7" name="Oval 6"/>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8" name="Graphic 7" descr="Chat with solid fill"/>
          <p:cNvPicPr>
            <a:picLocks noChangeAspect="1"/>
          </p:cNvPicPr>
          <p:nvPr/>
        </p:nvPicPr>
        <p:blipFill>
          <a:blip r:embed="rId3"/>
          <a:stretch/>
        </p:blipFill>
        <p:spPr bwMode="auto">
          <a:xfrm>
            <a:off x="10542619" y="384301"/>
            <a:ext cx="1146695" cy="1146695"/>
          </a:xfrm>
          <a:prstGeom prst="rect">
            <a:avLst/>
          </a:prstGeom>
        </p:spPr>
      </p:pic>
      <p:sp>
        <p:nvSpPr>
          <p:cNvPr id="5" name="ZoneTexte 4"/>
          <p:cNvSpPr txBox="1"/>
          <p:nvPr/>
        </p:nvSpPr>
        <p:spPr bwMode="auto">
          <a:xfrm>
            <a:off x="328040" y="1281531"/>
            <a:ext cx="11361274" cy="523220"/>
          </a:xfrm>
          <a:prstGeom prst="rect">
            <a:avLst/>
          </a:prstGeom>
          <a:noFill/>
        </p:spPr>
        <p:txBody>
          <a:bodyPr wrap="square">
            <a:spAutoFit/>
          </a:bodyPr>
          <a:lstStyle/>
          <a:p>
            <a:pPr>
              <a:defRPr/>
            </a:pPr>
            <a:r>
              <a:rPr lang="fr-FR" sz="2800" b="1"/>
              <a:t>Examen des zones cutanées chez les résident·e·s à risque</a:t>
            </a:r>
            <a:endParaRPr/>
          </a:p>
        </p:txBody>
      </p:sp>
      <p:sp>
        <p:nvSpPr>
          <p:cNvPr id="4" name="Textfeld 3">
            <a:extLst>
              <a:ext uri="{FF2B5EF4-FFF2-40B4-BE49-F238E27FC236}">
                <a16:creationId xmlns:a16="http://schemas.microsoft.com/office/drawing/2014/main" id="{D935B5F7-7865-8221-B41F-0B85C468EE0A}"/>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sz="4500"/>
              <a:t>Exercice 2</a:t>
            </a:r>
            <a:endParaRPr lang="fr-CH"/>
          </a:p>
        </p:txBody>
      </p:sp>
      <p:sp>
        <p:nvSpPr>
          <p:cNvPr id="3" name="Inhaltsplatzhalter 2"/>
          <p:cNvSpPr>
            <a:spLocks noGrp="1"/>
          </p:cNvSpPr>
          <p:nvPr>
            <p:ph idx="1"/>
          </p:nvPr>
        </p:nvSpPr>
        <p:spPr bwMode="auto">
          <a:xfrm>
            <a:off x="328040" y="1282414"/>
            <a:ext cx="9695405" cy="658982"/>
          </a:xfrm>
        </p:spPr>
        <p:txBody>
          <a:bodyPr/>
          <a:lstStyle/>
          <a:p>
            <a:pPr>
              <a:defRPr/>
            </a:pPr>
            <a:r>
              <a:rPr lang="fr-CH" sz="2800" b="1">
                <a:latin typeface="Calibri"/>
                <a:ea typeface="Calibri"/>
                <a:cs typeface="Calibri"/>
              </a:rPr>
              <a:t>Quelle image illustre une escarre de catégorie 2 ?</a:t>
            </a:r>
            <a:endParaRPr lang="fr-CH" sz="2800">
              <a:latin typeface="Calibri"/>
              <a:ea typeface="Calibri"/>
              <a:cs typeface="Calibri"/>
            </a:endParaRPr>
          </a:p>
        </p:txBody>
      </p:sp>
      <p:grpSp>
        <p:nvGrpSpPr>
          <p:cNvPr id="10" name="Gruppieren 9"/>
          <p:cNvGrpSpPr/>
          <p:nvPr/>
        </p:nvGrpSpPr>
        <p:grpSpPr bwMode="auto">
          <a:xfrm>
            <a:off x="409575" y="2094800"/>
            <a:ext cx="3600000" cy="3737462"/>
            <a:chOff x="409575" y="1557337"/>
            <a:chExt cx="3600000" cy="4852987"/>
          </a:xfrm>
        </p:grpSpPr>
        <p:sp>
          <p:nvSpPr>
            <p:cNvPr id="11" name="Rechteck 10"/>
            <p:cNvSpPr/>
            <p:nvPr/>
          </p:nvSpPr>
          <p:spPr bwMode="auto">
            <a:xfrm>
              <a:off x="409575" y="1557337"/>
              <a:ext cx="3600000" cy="642884"/>
            </a:xfrm>
            <a:prstGeom prst="rect">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251999" tIns="108000" rIns="108000" bIns="108000" rtlCol="0" anchor="t" anchorCtr="0">
              <a:spAutoFit/>
            </a:bodyPr>
            <a:lstStyle/>
            <a:p>
              <a:pPr marL="0" marR="0" lvl="0" indent="0" algn="l" defTabSz="914400">
                <a:lnSpc>
                  <a:spcPct val="100000"/>
                </a:lnSpc>
                <a:spcBef>
                  <a:spcPts val="0"/>
                </a:spcBef>
                <a:spcAft>
                  <a:spcPts val="0"/>
                </a:spcAft>
                <a:buClrTx/>
                <a:buSzTx/>
                <a:buFontTx/>
                <a:buNone/>
                <a:defRPr/>
              </a:pPr>
              <a:r>
                <a:rPr lang="fr-CH" b="1">
                  <a:solidFill>
                    <a:srgbClr val="000000"/>
                  </a:solidFill>
                  <a:latin typeface="Calibri"/>
                  <a:ea typeface="Roboto"/>
                  <a:cs typeface="Calibri"/>
                </a:rPr>
                <a:t>Image 1</a:t>
              </a:r>
              <a:endParaRPr lang="fr-CH" b="1" u="none" strike="noStrike" cap="none" spc="0">
                <a:ln>
                  <a:noFill/>
                </a:ln>
                <a:solidFill>
                  <a:srgbClr val="000000"/>
                </a:solidFill>
                <a:latin typeface="Calibri"/>
                <a:ea typeface="Roboto"/>
                <a:cs typeface="Calibri"/>
              </a:endParaRPr>
            </a:p>
          </p:txBody>
        </p:sp>
        <p:sp>
          <p:nvSpPr>
            <p:cNvPr id="12" name="Rechteck 11"/>
            <p:cNvSpPr/>
            <p:nvPr/>
          </p:nvSpPr>
          <p:spPr bwMode="auto">
            <a:xfrm>
              <a:off x="409575" y="2307597"/>
              <a:ext cx="3600000" cy="4102728"/>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a:spcAft>
                  <a:spcPts val="300"/>
                </a:spcAft>
                <a:defRPr/>
              </a:pPr>
              <a:endParaRPr lang="fr-CH" sz="1600">
                <a:solidFill>
                  <a:schemeClr val="tx1"/>
                </a:solidFill>
                <a:latin typeface="Calibri"/>
                <a:ea typeface="Roboto"/>
              </a:endParaRPr>
            </a:p>
          </p:txBody>
        </p:sp>
      </p:grpSp>
      <p:grpSp>
        <p:nvGrpSpPr>
          <p:cNvPr id="13" name="Gruppieren 12"/>
          <p:cNvGrpSpPr/>
          <p:nvPr/>
        </p:nvGrpSpPr>
        <p:grpSpPr bwMode="auto">
          <a:xfrm>
            <a:off x="4295999" y="2094798"/>
            <a:ext cx="3600000" cy="3737463"/>
            <a:chOff x="4296000" y="1557337"/>
            <a:chExt cx="3600000" cy="4852988"/>
          </a:xfrm>
        </p:grpSpPr>
        <p:sp>
          <p:nvSpPr>
            <p:cNvPr id="14" name="Rechteck 13"/>
            <p:cNvSpPr/>
            <p:nvPr/>
          </p:nvSpPr>
          <p:spPr bwMode="auto">
            <a:xfrm>
              <a:off x="4296000" y="1557337"/>
              <a:ext cx="3600000" cy="642882"/>
            </a:xfrm>
            <a:prstGeom prst="rect">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wrap="square" lIns="251999" tIns="108000" rIns="108000" bIns="108000" rtlCol="0" anchor="t" anchorCtr="0">
              <a:spAutoFit/>
            </a:bodyPr>
            <a:lstStyle/>
            <a:p>
              <a:pPr lvl="0">
                <a:defRPr/>
              </a:pPr>
              <a:r>
                <a:rPr lang="fr-CH" b="1">
                  <a:solidFill>
                    <a:srgbClr val="000000"/>
                  </a:solidFill>
                  <a:latin typeface="Calibri"/>
                  <a:ea typeface="Roboto"/>
                  <a:cs typeface="Calibri"/>
                </a:rPr>
                <a:t>Image 2</a:t>
              </a:r>
              <a:endParaRPr lang="fr-CH"/>
            </a:p>
          </p:txBody>
        </p:sp>
        <p:sp>
          <p:nvSpPr>
            <p:cNvPr id="15" name="Rechteck 14"/>
            <p:cNvSpPr/>
            <p:nvPr/>
          </p:nvSpPr>
          <p:spPr bwMode="auto">
            <a:xfrm>
              <a:off x="4296000" y="2307597"/>
              <a:ext cx="3600000" cy="4102728"/>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a:spcAft>
                  <a:spcPts val="300"/>
                </a:spcAft>
                <a:defRPr/>
              </a:pPr>
              <a:endParaRPr lang="fr-CH" sz="1600">
                <a:solidFill>
                  <a:schemeClr val="tx1"/>
                </a:solidFill>
                <a:latin typeface="Calibri"/>
                <a:ea typeface="Roboto"/>
              </a:endParaRPr>
            </a:p>
          </p:txBody>
        </p:sp>
      </p:grpSp>
      <p:grpSp>
        <p:nvGrpSpPr>
          <p:cNvPr id="16" name="Gruppieren 15"/>
          <p:cNvGrpSpPr/>
          <p:nvPr/>
        </p:nvGrpSpPr>
        <p:grpSpPr bwMode="auto">
          <a:xfrm>
            <a:off x="8182424" y="2094798"/>
            <a:ext cx="3600000" cy="3737463"/>
            <a:chOff x="8182424" y="1557337"/>
            <a:chExt cx="3600000" cy="4852988"/>
          </a:xfrm>
        </p:grpSpPr>
        <p:sp>
          <p:nvSpPr>
            <p:cNvPr id="17" name="Rechteck 16"/>
            <p:cNvSpPr/>
            <p:nvPr/>
          </p:nvSpPr>
          <p:spPr bwMode="auto">
            <a:xfrm>
              <a:off x="8182424" y="1557337"/>
              <a:ext cx="3600000" cy="642882"/>
            </a:xfrm>
            <a:prstGeom prst="rect">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wrap="square" lIns="251999" tIns="108000" rIns="108000" bIns="108000" rtlCol="0" anchor="t" anchorCtr="0">
              <a:spAutoFit/>
            </a:bodyPr>
            <a:lstStyle/>
            <a:p>
              <a:pPr lvl="0">
                <a:defRPr/>
              </a:pPr>
              <a:r>
                <a:rPr lang="fr-CH" b="1">
                  <a:solidFill>
                    <a:srgbClr val="000000"/>
                  </a:solidFill>
                  <a:latin typeface="Calibri"/>
                  <a:ea typeface="Roboto"/>
                  <a:cs typeface="Calibri"/>
                </a:rPr>
                <a:t>Image 3</a:t>
              </a:r>
              <a:endParaRPr lang="fr-CH"/>
            </a:p>
          </p:txBody>
        </p:sp>
        <p:sp>
          <p:nvSpPr>
            <p:cNvPr id="18" name="Rechteck 17"/>
            <p:cNvSpPr/>
            <p:nvPr/>
          </p:nvSpPr>
          <p:spPr bwMode="auto">
            <a:xfrm>
              <a:off x="8182424" y="2307597"/>
              <a:ext cx="3600000" cy="4102728"/>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wrap="square" lIns="108000" tIns="108000" rIns="108000" bIns="108000" rtlCol="0" anchor="t" anchorCtr="0">
              <a:noAutofit/>
            </a:bodyPr>
            <a:lstStyle/>
            <a:p>
              <a:pPr marL="285750" indent="-285750">
                <a:spcAft>
                  <a:spcPts val="300"/>
                </a:spcAft>
                <a:buFont typeface="Symbol"/>
                <a:buChar char="-"/>
                <a:defRPr/>
              </a:pPr>
              <a:endParaRPr lang="fr-CH" sz="1600">
                <a:solidFill>
                  <a:schemeClr val="tx1"/>
                </a:solidFill>
                <a:latin typeface="Calibri"/>
                <a:ea typeface="Roboto"/>
              </a:endParaRPr>
            </a:p>
          </p:txBody>
        </p:sp>
      </p:grpSp>
      <p:sp>
        <p:nvSpPr>
          <p:cNvPr id="7" name="Oval 6"/>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8" name="Graphic 7" descr="Chat with solid fill"/>
          <p:cNvPicPr>
            <a:picLocks noChangeAspect="1"/>
          </p:cNvPicPr>
          <p:nvPr/>
        </p:nvPicPr>
        <p:blipFill>
          <a:blip r:embed="rId3"/>
          <a:stretch/>
        </p:blipFill>
        <p:spPr bwMode="auto">
          <a:xfrm>
            <a:off x="10542619" y="384301"/>
            <a:ext cx="1146695" cy="1146695"/>
          </a:xfrm>
          <a:prstGeom prst="rect">
            <a:avLst/>
          </a:prstGeom>
        </p:spPr>
      </p:pic>
      <p:sp>
        <p:nvSpPr>
          <p:cNvPr id="4" name="TextBox 8"/>
          <p:cNvSpPr txBox="1"/>
          <p:nvPr/>
        </p:nvSpPr>
        <p:spPr bwMode="auto">
          <a:xfrm>
            <a:off x="6756675" y="6512069"/>
            <a:ext cx="4793157" cy="246221"/>
          </a:xfrm>
          <a:prstGeom prst="rect">
            <a:avLst/>
          </a:prstGeom>
          <a:noFill/>
        </p:spPr>
        <p:txBody>
          <a:bodyPr wrap="square" rtlCol="0">
            <a:spAutoFit/>
          </a:bodyPr>
          <a:lstStyle/>
          <a:p>
            <a:pPr>
              <a:defRPr/>
            </a:pPr>
            <a:r>
              <a:rPr lang="fr-CH" sz="1000"/>
              <a:t>(Source des images : Hôpital cantonal de Baden, images non publiées, 2025)</a:t>
            </a:r>
            <a:endParaRPr/>
          </a:p>
        </p:txBody>
      </p:sp>
      <p:pic>
        <p:nvPicPr>
          <p:cNvPr id="5" name="Picture 4" descr="P1030049"/>
          <p:cNvPicPr>
            <a:picLocks noChangeAspect="1" noChangeArrowheads="1"/>
          </p:cNvPicPr>
          <p:nvPr/>
        </p:nvPicPr>
        <p:blipFill>
          <a:blip r:embed="rId4"/>
          <a:stretch/>
        </p:blipFill>
        <p:spPr bwMode="auto">
          <a:xfrm>
            <a:off x="4414067" y="3033156"/>
            <a:ext cx="3363865" cy="2369257"/>
          </a:xfrm>
          <a:prstGeom prst="rect">
            <a:avLst/>
          </a:prstGeom>
          <a:noFill/>
          <a:ln>
            <a:noFill/>
          </a:ln>
        </p:spPr>
      </p:pic>
      <p:pic>
        <p:nvPicPr>
          <p:cNvPr id="24" name="Grafik 23"/>
          <p:cNvPicPr>
            <a:picLocks noChangeAspect="1"/>
          </p:cNvPicPr>
          <p:nvPr/>
        </p:nvPicPr>
        <p:blipFill>
          <a:blip r:embed="rId5"/>
          <a:stretch/>
        </p:blipFill>
        <p:spPr bwMode="auto">
          <a:xfrm>
            <a:off x="8325449" y="3015456"/>
            <a:ext cx="3363865" cy="2386957"/>
          </a:xfrm>
          <a:prstGeom prst="rect">
            <a:avLst/>
          </a:prstGeom>
        </p:spPr>
      </p:pic>
      <p:pic>
        <p:nvPicPr>
          <p:cNvPr id="9" name="Picture 8" descr="A close up of a foot&#10;&#10;AI-generated content may be incorrect."/>
          <p:cNvPicPr>
            <a:picLocks noChangeAspect="1"/>
          </p:cNvPicPr>
          <p:nvPr/>
        </p:nvPicPr>
        <p:blipFill>
          <a:blip r:embed="rId6"/>
          <a:stretch/>
        </p:blipFill>
        <p:spPr bwMode="auto">
          <a:xfrm>
            <a:off x="502686" y="3033156"/>
            <a:ext cx="3417380" cy="2369257"/>
          </a:xfrm>
          <a:prstGeom prst="rect">
            <a:avLst/>
          </a:prstGeom>
        </p:spPr>
      </p:pic>
      <p:sp>
        <p:nvSpPr>
          <p:cNvPr id="19" name="Textfeld 18">
            <a:extLst>
              <a:ext uri="{FF2B5EF4-FFF2-40B4-BE49-F238E27FC236}">
                <a16:creationId xmlns:a16="http://schemas.microsoft.com/office/drawing/2014/main" id="{7990A50C-F83D-6B86-3314-5A979B0C2418}"/>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 name="Titel 3"/>
          <p:cNvSpPr txBox="1"/>
          <p:nvPr/>
        </p:nvSpPr>
        <p:spPr bwMode="auto">
          <a:xfrm>
            <a:off x="412019" y="1283214"/>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2800"/>
              <a:t>Qu'est-ce qui indique une escarre de catégorie 1 ?</a:t>
            </a:r>
            <a:r>
              <a:rPr lang="fr-CH" sz="1400"/>
              <a:t> (réponses multiples)</a:t>
            </a:r>
            <a:endParaRPr lang="fr-CH" sz="2800"/>
          </a:p>
        </p:txBody>
      </p:sp>
      <p:grpSp>
        <p:nvGrpSpPr>
          <p:cNvPr id="21" name="Gruppieren 20"/>
          <p:cNvGrpSpPr/>
          <p:nvPr/>
        </p:nvGrpSpPr>
        <p:grpSpPr bwMode="auto">
          <a:xfrm>
            <a:off x="398957" y="1883850"/>
            <a:ext cx="11373382" cy="1080000"/>
            <a:chOff x="398957" y="1890783"/>
            <a:chExt cx="11373382" cy="1080000"/>
          </a:xfrm>
        </p:grpSpPr>
        <p:grpSp>
          <p:nvGrpSpPr>
            <p:cNvPr id="3" name="Gruppieren 2"/>
            <p:cNvGrpSpPr/>
            <p:nvPr/>
          </p:nvGrpSpPr>
          <p:grpSpPr bwMode="auto">
            <a:xfrm>
              <a:off x="398957" y="1890783"/>
              <a:ext cx="11373382" cy="1080000"/>
              <a:chOff x="398957" y="1890783"/>
              <a:chExt cx="11373382" cy="1080000"/>
            </a:xfrm>
          </p:grpSpPr>
          <p:sp>
            <p:nvSpPr>
              <p:cNvPr id="22" name="Inhaltsplatzhalter 2"/>
              <p:cNvSpPr txBox="1"/>
              <p:nvPr/>
            </p:nvSpPr>
            <p:spPr bwMode="auto">
              <a:xfrm>
                <a:off x="828339" y="1890783"/>
                <a:ext cx="10944000" cy="1080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a:latin typeface="Calibri"/>
                    <a:ea typeface="Calibri"/>
                    <a:cs typeface="Calibri"/>
                  </a:rPr>
                  <a:t>La peau est localement rouge au niveau du talon droit et une phlyctène s'est formée.</a:t>
                </a:r>
                <a:endParaRPr/>
              </a:p>
            </p:txBody>
          </p:sp>
          <p:sp>
            <p:nvSpPr>
              <p:cNvPr id="34" name="Ellipse 9"/>
              <p:cNvSpPr>
                <a:spLocks noChangeAspect="1"/>
              </p:cNvSpPr>
              <p:nvPr/>
            </p:nvSpPr>
            <p:spPr bwMode="auto">
              <a:xfrm>
                <a:off x="398957" y="1980783"/>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a:ln>
                    <a:noFill/>
                  </a:ln>
                  <a:solidFill>
                    <a:srgbClr val="000000"/>
                  </a:solidFill>
                  <a:latin typeface="Calibri"/>
                  <a:ea typeface="Calibri"/>
                  <a:cs typeface="Calibri"/>
                </a:endParaRPr>
              </a:p>
            </p:txBody>
          </p:sp>
        </p:grpSp>
        <p:sp>
          <p:nvSpPr>
            <p:cNvPr id="13" name="Textfeld 12"/>
            <p:cNvSpPr txBox="1"/>
            <p:nvPr/>
          </p:nvSpPr>
          <p:spPr bwMode="auto">
            <a:xfrm>
              <a:off x="564652" y="2123007"/>
              <a:ext cx="534366" cy="615553"/>
            </a:xfrm>
            <a:prstGeom prst="rect">
              <a:avLst/>
            </a:prstGeom>
            <a:noFill/>
          </p:spPr>
          <p:txBody>
            <a:bodyPr wrap="square" lIns="0" tIns="0" rIns="0" bIns="0" rtlCol="0" anchor="ctr">
              <a:spAutoFit/>
            </a:bodyPr>
            <a:lstStyle/>
            <a:p>
              <a:pPr algn="ctr">
                <a:defRPr/>
              </a:pPr>
              <a:r>
                <a:rPr lang="fr-CH" sz="4000">
                  <a:latin typeface="Calibri"/>
                  <a:ea typeface="Calibri"/>
                  <a:cs typeface="Calibri"/>
                </a:rPr>
                <a:t>A</a:t>
              </a:r>
              <a:endParaRPr lang="fr-CH"/>
            </a:p>
          </p:txBody>
        </p:sp>
      </p:grpSp>
      <p:grpSp>
        <p:nvGrpSpPr>
          <p:cNvPr id="23" name="Gruppieren 22"/>
          <p:cNvGrpSpPr/>
          <p:nvPr/>
        </p:nvGrpSpPr>
        <p:grpSpPr bwMode="auto">
          <a:xfrm>
            <a:off x="398957" y="3060152"/>
            <a:ext cx="11373382" cy="1080000"/>
            <a:chOff x="398957" y="2033659"/>
            <a:chExt cx="11373382" cy="1080000"/>
          </a:xfrm>
        </p:grpSpPr>
        <p:grpSp>
          <p:nvGrpSpPr>
            <p:cNvPr id="24" name="Gruppieren 23"/>
            <p:cNvGrpSpPr/>
            <p:nvPr/>
          </p:nvGrpSpPr>
          <p:grpSpPr bwMode="auto">
            <a:xfrm>
              <a:off x="398957" y="2033659"/>
              <a:ext cx="11373382" cy="1080000"/>
              <a:chOff x="398957" y="2033659"/>
              <a:chExt cx="11373382" cy="1080000"/>
            </a:xfrm>
          </p:grpSpPr>
          <p:sp>
            <p:nvSpPr>
              <p:cNvPr id="26" name="Inhaltsplatzhalter 2"/>
              <p:cNvSpPr txBox="1"/>
              <p:nvPr/>
            </p:nvSpPr>
            <p:spPr bwMode="auto">
              <a:xfrm>
                <a:off x="828339" y="2033659"/>
                <a:ext cx="10944000" cy="1080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a:latin typeface="Calibri"/>
                    <a:ea typeface="Calibri"/>
                    <a:cs typeface="Calibri"/>
                  </a:rPr>
                  <a:t>La peau est intacte avec un érythème et le talon droit </a:t>
                </a:r>
                <a:r>
                  <a:rPr lang="fr-CH" sz="2400">
                    <a:ea typeface="Calibri"/>
                    <a:cs typeface="Calibri"/>
                  </a:rPr>
                  <a:t>est douloureux </a:t>
                </a:r>
                <a:r>
                  <a:rPr lang="fr-CH" sz="2400">
                    <a:latin typeface="Calibri"/>
                    <a:ea typeface="Calibri"/>
                    <a:cs typeface="Calibri"/>
                  </a:rPr>
                  <a:t>en appui.</a:t>
                </a:r>
                <a:endParaRPr/>
              </a:p>
            </p:txBody>
          </p:sp>
          <p:sp>
            <p:nvSpPr>
              <p:cNvPr id="27" name="Ellipse 9"/>
              <p:cNvSpPr>
                <a:spLocks noChangeAspect="1"/>
              </p:cNvSpPr>
              <p:nvPr/>
            </p:nvSpPr>
            <p:spPr bwMode="auto">
              <a:xfrm>
                <a:off x="398957" y="2123660"/>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a:ln>
                    <a:noFill/>
                  </a:ln>
                  <a:solidFill>
                    <a:srgbClr val="000000"/>
                  </a:solidFill>
                  <a:latin typeface="Calibri"/>
                  <a:ea typeface="Calibri"/>
                  <a:cs typeface="Calibri"/>
                </a:endParaRPr>
              </a:p>
            </p:txBody>
          </p:sp>
        </p:grpSp>
        <p:sp>
          <p:nvSpPr>
            <p:cNvPr id="25" name="Textfeld 24"/>
            <p:cNvSpPr txBox="1"/>
            <p:nvPr/>
          </p:nvSpPr>
          <p:spPr bwMode="auto">
            <a:xfrm>
              <a:off x="581774" y="2265884"/>
              <a:ext cx="534366" cy="615553"/>
            </a:xfrm>
            <a:prstGeom prst="rect">
              <a:avLst/>
            </a:prstGeom>
            <a:noFill/>
          </p:spPr>
          <p:txBody>
            <a:bodyPr wrap="square" lIns="0" tIns="0" rIns="0" bIns="0" rtlCol="0" anchor="ctr">
              <a:spAutoFit/>
            </a:bodyPr>
            <a:lstStyle/>
            <a:p>
              <a:pPr algn="ctr">
                <a:defRPr/>
              </a:pPr>
              <a:r>
                <a:rPr lang="fr-CH" sz="4000">
                  <a:latin typeface="Calibri"/>
                  <a:ea typeface="Calibri"/>
                  <a:cs typeface="Calibri"/>
                </a:rPr>
                <a:t>B</a:t>
              </a:r>
              <a:endParaRPr lang="fr-CH"/>
            </a:p>
          </p:txBody>
        </p:sp>
      </p:grpSp>
      <p:grpSp>
        <p:nvGrpSpPr>
          <p:cNvPr id="28" name="Gruppieren 27"/>
          <p:cNvGrpSpPr/>
          <p:nvPr/>
        </p:nvGrpSpPr>
        <p:grpSpPr bwMode="auto">
          <a:xfrm>
            <a:off x="398957" y="4236454"/>
            <a:ext cx="11373382" cy="1080000"/>
            <a:chOff x="398957" y="1782531"/>
            <a:chExt cx="11373382" cy="1080000"/>
          </a:xfrm>
        </p:grpSpPr>
        <p:grpSp>
          <p:nvGrpSpPr>
            <p:cNvPr id="29" name="Gruppieren 28"/>
            <p:cNvGrpSpPr/>
            <p:nvPr/>
          </p:nvGrpSpPr>
          <p:grpSpPr bwMode="auto">
            <a:xfrm>
              <a:off x="398957" y="1782531"/>
              <a:ext cx="11373382" cy="1080000"/>
              <a:chOff x="398957" y="1782531"/>
              <a:chExt cx="11373382" cy="1080000"/>
            </a:xfrm>
          </p:grpSpPr>
          <p:sp>
            <p:nvSpPr>
              <p:cNvPr id="31" name="Inhaltsplatzhalter 2"/>
              <p:cNvSpPr txBox="1"/>
              <p:nvPr/>
            </p:nvSpPr>
            <p:spPr bwMode="auto">
              <a:xfrm>
                <a:off x="828339" y="1782531"/>
                <a:ext cx="10944000" cy="1080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a:latin typeface="Calibri"/>
                    <a:ea typeface="Calibri"/>
                    <a:cs typeface="Calibri"/>
                  </a:rPr>
                  <a:t>Lorsque vous appuyez une minute avec le doigt sur la zone rougie et que vous relâchez la pression, vous ne voyez plus de rougeur à cet endroit.</a:t>
                </a:r>
                <a:endParaRPr lang="fr-CH" sz="2400"/>
              </a:p>
            </p:txBody>
          </p:sp>
          <p:sp>
            <p:nvSpPr>
              <p:cNvPr id="32" name="Ellipse 9"/>
              <p:cNvSpPr>
                <a:spLocks noChangeAspect="1"/>
              </p:cNvSpPr>
              <p:nvPr/>
            </p:nvSpPr>
            <p:spPr bwMode="auto">
              <a:xfrm>
                <a:off x="398957" y="1872531"/>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a:ln>
                    <a:noFill/>
                  </a:ln>
                  <a:solidFill>
                    <a:srgbClr val="000000"/>
                  </a:solidFill>
                  <a:latin typeface="Calibri"/>
                  <a:ea typeface="Calibri"/>
                  <a:cs typeface="Calibri"/>
                </a:endParaRPr>
              </a:p>
            </p:txBody>
          </p:sp>
        </p:grpSp>
        <p:sp>
          <p:nvSpPr>
            <p:cNvPr id="30" name="Textfeld 29"/>
            <p:cNvSpPr txBox="1"/>
            <p:nvPr/>
          </p:nvSpPr>
          <p:spPr bwMode="auto">
            <a:xfrm>
              <a:off x="564652" y="2014755"/>
              <a:ext cx="534366" cy="615553"/>
            </a:xfrm>
            <a:prstGeom prst="rect">
              <a:avLst/>
            </a:prstGeom>
            <a:noFill/>
            <a:ln>
              <a:noFill/>
            </a:ln>
          </p:spPr>
          <p:txBody>
            <a:bodyPr wrap="square" lIns="0" tIns="0" rIns="0" bIns="0" rtlCol="0" anchor="ctr">
              <a:spAutoFit/>
            </a:bodyPr>
            <a:lstStyle/>
            <a:p>
              <a:pPr algn="ctr">
                <a:defRPr/>
              </a:pPr>
              <a:r>
                <a:rPr lang="fr-CH" sz="4000">
                  <a:latin typeface="Calibri"/>
                  <a:ea typeface="Calibri"/>
                  <a:cs typeface="Calibri"/>
                </a:rPr>
                <a:t>C</a:t>
              </a:r>
              <a:endParaRPr lang="fr-CH"/>
            </a:p>
          </p:txBody>
        </p:sp>
      </p:grpSp>
      <p:grpSp>
        <p:nvGrpSpPr>
          <p:cNvPr id="33" name="Gruppieren 32"/>
          <p:cNvGrpSpPr/>
          <p:nvPr/>
        </p:nvGrpSpPr>
        <p:grpSpPr bwMode="auto">
          <a:xfrm>
            <a:off x="398957" y="5412757"/>
            <a:ext cx="11373382" cy="1080000"/>
            <a:chOff x="398957" y="1782531"/>
            <a:chExt cx="11373382" cy="1080000"/>
          </a:xfrm>
        </p:grpSpPr>
        <p:grpSp>
          <p:nvGrpSpPr>
            <p:cNvPr id="35" name="Gruppieren 34"/>
            <p:cNvGrpSpPr/>
            <p:nvPr/>
          </p:nvGrpSpPr>
          <p:grpSpPr bwMode="auto">
            <a:xfrm>
              <a:off x="398957" y="1782531"/>
              <a:ext cx="11373382" cy="1080000"/>
              <a:chOff x="398957" y="1782531"/>
              <a:chExt cx="11373382" cy="1080000"/>
            </a:xfrm>
          </p:grpSpPr>
          <p:sp>
            <p:nvSpPr>
              <p:cNvPr id="39" name="Inhaltsplatzhalter 2"/>
              <p:cNvSpPr txBox="1"/>
              <p:nvPr/>
            </p:nvSpPr>
            <p:spPr bwMode="auto">
              <a:xfrm>
                <a:off x="828339" y="1782531"/>
                <a:ext cx="10944000" cy="1080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a:latin typeface="Calibri"/>
                    <a:ea typeface="Calibri"/>
                    <a:cs typeface="Calibri"/>
                  </a:rPr>
                  <a:t>Lorsque vous appuyez une minute avec le doigt sur la zone rougie et que vous relâchez la pression, la rougeur persiste.</a:t>
                </a:r>
                <a:endParaRPr lang="fr-CH" sz="2400"/>
              </a:p>
            </p:txBody>
          </p:sp>
          <p:sp>
            <p:nvSpPr>
              <p:cNvPr id="40" name="Ellipse 9"/>
              <p:cNvSpPr>
                <a:spLocks noChangeAspect="1"/>
              </p:cNvSpPr>
              <p:nvPr/>
            </p:nvSpPr>
            <p:spPr bwMode="auto">
              <a:xfrm>
                <a:off x="398957" y="1872531"/>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a:ln>
                    <a:noFill/>
                  </a:ln>
                  <a:solidFill>
                    <a:srgbClr val="000000"/>
                  </a:solidFill>
                  <a:latin typeface="Calibri"/>
                  <a:ea typeface="Calibri"/>
                  <a:cs typeface="Calibri"/>
                </a:endParaRPr>
              </a:p>
            </p:txBody>
          </p:sp>
        </p:grpSp>
        <p:sp>
          <p:nvSpPr>
            <p:cNvPr id="38" name="Textfeld 37"/>
            <p:cNvSpPr txBox="1"/>
            <p:nvPr/>
          </p:nvSpPr>
          <p:spPr bwMode="auto">
            <a:xfrm>
              <a:off x="564652" y="2014755"/>
              <a:ext cx="534366" cy="615553"/>
            </a:xfrm>
            <a:prstGeom prst="rect">
              <a:avLst/>
            </a:prstGeom>
            <a:noFill/>
          </p:spPr>
          <p:txBody>
            <a:bodyPr wrap="square" lIns="0" tIns="0" rIns="0" bIns="0" rtlCol="0" anchor="ctr">
              <a:spAutoFit/>
            </a:bodyPr>
            <a:lstStyle/>
            <a:p>
              <a:pPr algn="ctr">
                <a:defRPr/>
              </a:pPr>
              <a:r>
                <a:rPr lang="fr-CH" sz="4000">
                  <a:latin typeface="Calibri"/>
                  <a:ea typeface="Calibri"/>
                  <a:cs typeface="Calibri"/>
                </a:rPr>
                <a:t>D</a:t>
              </a:r>
              <a:endParaRPr lang="fr-CH"/>
            </a:p>
          </p:txBody>
        </p:sp>
      </p:grpSp>
      <p:sp>
        <p:nvSpPr>
          <p:cNvPr id="43" name="Titel 1"/>
          <p:cNvSpPr>
            <a:spLocks noGrp="1"/>
          </p:cNvSpPr>
          <p:nvPr>
            <p:ph type="title"/>
          </p:nvPr>
        </p:nvSpPr>
        <p:spPr bwMode="auto">
          <a:xfrm>
            <a:off x="328040" y="287723"/>
            <a:ext cx="11370406" cy="828000"/>
          </a:xfrm>
        </p:spPr>
        <p:txBody>
          <a:bodyPr/>
          <a:lstStyle/>
          <a:p>
            <a:pPr>
              <a:defRPr/>
            </a:pPr>
            <a:r>
              <a:rPr lang="fr-CH" sz="4500"/>
              <a:t>Exercice 3</a:t>
            </a:r>
            <a:endParaRPr lang="fr-CH"/>
          </a:p>
        </p:txBody>
      </p:sp>
      <p:sp>
        <p:nvSpPr>
          <p:cNvPr id="2" name="Oval 1"/>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6" name="Graphic 5" descr="Chat with solid fill"/>
          <p:cNvPicPr>
            <a:picLocks noChangeAspect="1"/>
          </p:cNvPicPr>
          <p:nvPr/>
        </p:nvPicPr>
        <p:blipFill>
          <a:blip r:embed="rId3"/>
          <a:stretch/>
        </p:blipFill>
        <p:spPr bwMode="auto">
          <a:xfrm>
            <a:off x="10542619" y="384301"/>
            <a:ext cx="1146695" cy="1146695"/>
          </a:xfrm>
          <a:prstGeom prst="rect">
            <a:avLst/>
          </a:prstGeom>
        </p:spPr>
      </p:pic>
      <p:sp>
        <p:nvSpPr>
          <p:cNvPr id="5" name="Textfeld 4">
            <a:extLst>
              <a:ext uri="{FF2B5EF4-FFF2-40B4-BE49-F238E27FC236}">
                <a16:creationId xmlns:a16="http://schemas.microsoft.com/office/drawing/2014/main" id="{4A713E49-6ED6-D53F-DCA8-2499EBB11EBF}"/>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sz="4500"/>
              <a:t>Exercice 4</a:t>
            </a:r>
            <a:endParaRPr lang="fr-CH"/>
          </a:p>
        </p:txBody>
      </p:sp>
      <p:sp>
        <p:nvSpPr>
          <p:cNvPr id="8" name="Rechteck 3"/>
          <p:cNvSpPr/>
          <p:nvPr/>
        </p:nvSpPr>
        <p:spPr bwMode="auto">
          <a:xfrm>
            <a:off x="409572" y="2903711"/>
            <a:ext cx="11370404" cy="3420000"/>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lIns="144000" tIns="144000" rIns="144000" bIns="144000" rtlCol="0" anchor="ctr" anchorCtr="0">
            <a:spAutoFit/>
          </a:bodyPr>
          <a:lstStyle/>
          <a:p>
            <a:pPr marL="0" marR="0" lvl="0" indent="0" algn="l" defTabSz="914400">
              <a:lnSpc>
                <a:spcPct val="109000"/>
              </a:lnSpc>
              <a:spcBef>
                <a:spcPts val="0"/>
              </a:spcBef>
              <a:spcAft>
                <a:spcPts val="0"/>
              </a:spcAft>
              <a:buClrTx/>
              <a:buSzTx/>
              <a:buFont typeface="Wingdings"/>
              <a:buChar char="q"/>
              <a:defRPr/>
            </a:pPr>
            <a:r>
              <a:rPr lang="fr-CH" sz="2400" b="0" i="0" u="none" strike="noStrike" cap="none" spc="-10">
                <a:ln>
                  <a:noFill/>
                </a:ln>
                <a:solidFill>
                  <a:srgbClr val="000000"/>
                </a:solidFill>
                <a:latin typeface="Calibri"/>
                <a:ea typeface="Calibri"/>
                <a:cs typeface="Calibri"/>
              </a:rPr>
              <a:t> Atteinte partielle de la peau avec lit de plaie rouge/rosé</a:t>
            </a:r>
            <a:endParaRPr lang="fr-CH" sz="2400"/>
          </a:p>
          <a:p>
            <a:pPr marL="0" marR="0" lvl="0" indent="0" algn="l" defTabSz="914400">
              <a:lnSpc>
                <a:spcPct val="109000"/>
              </a:lnSpc>
              <a:spcBef>
                <a:spcPts val="0"/>
              </a:spcBef>
              <a:spcAft>
                <a:spcPts val="0"/>
              </a:spcAft>
              <a:buClrTx/>
              <a:buSzTx/>
              <a:buFont typeface="Wingdings"/>
              <a:buChar char="q"/>
              <a:defRPr/>
            </a:pPr>
            <a:r>
              <a:rPr lang="fr-CH" sz="2400" b="0" i="0" u="none" strike="noStrike" cap="none" spc="-10">
                <a:ln>
                  <a:noFill/>
                </a:ln>
                <a:solidFill>
                  <a:srgbClr val="000000"/>
                </a:solidFill>
                <a:latin typeface="Calibri"/>
                <a:ea typeface="Calibri"/>
                <a:cs typeface="Calibri"/>
              </a:rPr>
              <a:t> </a:t>
            </a:r>
            <a:r>
              <a:rPr lang="fr-FR" sz="2400" spc="-10">
                <a:solidFill>
                  <a:srgbClr val="000000"/>
                </a:solidFill>
                <a:latin typeface="Calibri"/>
                <a:ea typeface="Calibri"/>
                <a:cs typeface="Calibri"/>
              </a:rPr>
              <a:t>É</a:t>
            </a:r>
            <a:r>
              <a:rPr lang="fr-FR" sz="2400" b="0" i="0" u="none" strike="noStrike" cap="none" spc="-10">
                <a:ln>
                  <a:noFill/>
                </a:ln>
                <a:solidFill>
                  <a:srgbClr val="000000"/>
                </a:solidFill>
                <a:latin typeface="Calibri"/>
                <a:ea typeface="Calibri"/>
                <a:cs typeface="Calibri"/>
              </a:rPr>
              <a:t>rythème persistant localisé qui ne blanchit pas à la pression</a:t>
            </a:r>
            <a:endParaRPr/>
          </a:p>
          <a:p>
            <a:pPr marL="0" marR="0" lvl="0" indent="0" algn="l" defTabSz="914400">
              <a:lnSpc>
                <a:spcPct val="109000"/>
              </a:lnSpc>
              <a:spcBef>
                <a:spcPts val="0"/>
              </a:spcBef>
              <a:spcAft>
                <a:spcPts val="0"/>
              </a:spcAft>
              <a:buClrTx/>
              <a:buSzTx/>
              <a:buFont typeface="Wingdings"/>
              <a:buChar char="q"/>
              <a:defRPr/>
            </a:pPr>
            <a:r>
              <a:rPr lang="fr-FR" sz="2400" spc="-10">
                <a:solidFill>
                  <a:srgbClr val="000000"/>
                </a:solidFill>
                <a:latin typeface="Calibri"/>
                <a:ea typeface="Calibri"/>
                <a:cs typeface="Calibri"/>
              </a:rPr>
              <a:t> </a:t>
            </a:r>
            <a:r>
              <a:rPr lang="fr-CH" sz="2400" b="0" i="0" u="none" strike="noStrike" cap="none" spc="-10">
                <a:ln>
                  <a:noFill/>
                </a:ln>
                <a:solidFill>
                  <a:srgbClr val="000000"/>
                </a:solidFill>
                <a:latin typeface="Calibri"/>
                <a:ea typeface="Calibri"/>
                <a:cs typeface="Calibri"/>
              </a:rPr>
              <a:t>Présomption d'une lésion tissulaire profonde</a:t>
            </a:r>
            <a:endParaRPr lang="fr-CH" sz="2400"/>
          </a:p>
          <a:p>
            <a:pPr marL="0" marR="0" lvl="0" indent="0" algn="l" defTabSz="914400">
              <a:lnSpc>
                <a:spcPct val="109000"/>
              </a:lnSpc>
              <a:spcBef>
                <a:spcPts val="0"/>
              </a:spcBef>
              <a:spcAft>
                <a:spcPts val="0"/>
              </a:spcAft>
              <a:buClrTx/>
              <a:buSzTx/>
              <a:buFont typeface="Wingdings"/>
              <a:buChar char="q"/>
              <a:defRPr/>
            </a:pPr>
            <a:r>
              <a:rPr lang="fr-CH" sz="2400" b="0" i="0" u="none" strike="noStrike" cap="none" spc="-10">
                <a:ln>
                  <a:noFill/>
                </a:ln>
                <a:solidFill>
                  <a:srgbClr val="000000"/>
                </a:solidFill>
                <a:latin typeface="Calibri"/>
                <a:ea typeface="Calibri"/>
                <a:cs typeface="Calibri"/>
              </a:rPr>
              <a:t> Phlyctène fermée/ouverte</a:t>
            </a:r>
            <a:endParaRPr lang="fr-CH" sz="2400"/>
          </a:p>
          <a:p>
            <a:pPr marL="0" marR="0" lvl="0" indent="0" algn="l" defTabSz="914400">
              <a:lnSpc>
                <a:spcPct val="109000"/>
              </a:lnSpc>
              <a:spcBef>
                <a:spcPts val="0"/>
              </a:spcBef>
              <a:spcAft>
                <a:spcPts val="0"/>
              </a:spcAft>
              <a:buClrTx/>
              <a:buSzTx/>
              <a:buFont typeface="Wingdings"/>
              <a:buChar char="q"/>
              <a:defRPr/>
            </a:pPr>
            <a:r>
              <a:rPr lang="fr-CH" sz="2400" b="0" i="0" u="none" strike="noStrike" cap="none" spc="-10">
                <a:ln>
                  <a:noFill/>
                </a:ln>
                <a:solidFill>
                  <a:srgbClr val="000000"/>
                </a:solidFill>
                <a:latin typeface="Calibri"/>
                <a:ea typeface="Calibri"/>
                <a:cs typeface="Calibri"/>
              </a:rPr>
              <a:t> Perte tissulaire complète</a:t>
            </a:r>
            <a:endParaRPr lang="fr-CH" sz="2400"/>
          </a:p>
          <a:p>
            <a:pPr marL="0" marR="0" lvl="0" indent="0" algn="l" defTabSz="914400">
              <a:lnSpc>
                <a:spcPct val="109000"/>
              </a:lnSpc>
              <a:spcBef>
                <a:spcPts val="0"/>
              </a:spcBef>
              <a:spcAft>
                <a:spcPts val="0"/>
              </a:spcAft>
              <a:buClrTx/>
              <a:buSzTx/>
              <a:buFont typeface="Wingdings"/>
              <a:buChar char="q"/>
              <a:defRPr/>
            </a:pPr>
            <a:r>
              <a:rPr lang="fr-CH" sz="2400" b="0" i="0" u="none" strike="noStrike" cap="none" spc="-10">
                <a:ln>
                  <a:noFill/>
                </a:ln>
                <a:solidFill>
                  <a:srgbClr val="000000"/>
                </a:solidFill>
                <a:latin typeface="Calibri"/>
                <a:ea typeface="Calibri"/>
                <a:cs typeface="Calibri"/>
              </a:rPr>
              <a:t> Atteinte partielle de la peau</a:t>
            </a:r>
            <a:endParaRPr lang="fr-CH" sz="2400"/>
          </a:p>
          <a:p>
            <a:pPr marL="0" marR="0" lvl="0" indent="0" algn="l" defTabSz="914400">
              <a:lnSpc>
                <a:spcPct val="109000"/>
              </a:lnSpc>
              <a:spcBef>
                <a:spcPts val="0"/>
              </a:spcBef>
              <a:spcAft>
                <a:spcPts val="0"/>
              </a:spcAft>
              <a:buClrTx/>
              <a:buSzTx/>
              <a:buFont typeface="Wingdings"/>
              <a:buChar char="q"/>
              <a:defRPr/>
            </a:pPr>
            <a:r>
              <a:rPr lang="fr-CH" sz="2400" b="0" i="0" u="none" strike="noStrike" cap="none" spc="-10">
                <a:ln>
                  <a:noFill/>
                </a:ln>
                <a:solidFill>
                  <a:srgbClr val="000000"/>
                </a:solidFill>
                <a:latin typeface="Calibri"/>
                <a:ea typeface="Calibri"/>
                <a:cs typeface="Calibri"/>
              </a:rPr>
              <a:t> Présence de fibrine (jaune, beige, gris, vert ou brun)</a:t>
            </a:r>
            <a:endParaRPr lang="fr-CH" sz="2400"/>
          </a:p>
        </p:txBody>
      </p:sp>
      <p:sp>
        <p:nvSpPr>
          <p:cNvPr id="9" name="Eine Ecke des Rechtecks abrunden 5"/>
          <p:cNvSpPr/>
          <p:nvPr/>
        </p:nvSpPr>
        <p:spPr bwMode="auto">
          <a:xfrm>
            <a:off x="409572" y="1896518"/>
            <a:ext cx="11370404" cy="1051059"/>
          </a:xfrm>
          <a:prstGeom prst="round1Rect">
            <a:avLst>
              <a:gd name="adj" fmla="val 16667"/>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spcAft>
                <a:spcPts val="600"/>
              </a:spcAft>
              <a:defRPr/>
            </a:pPr>
            <a:r>
              <a:rPr lang="fr-CH" sz="2800" b="1">
                <a:latin typeface="Calibri"/>
                <a:ea typeface="Roboto"/>
                <a:cs typeface="Calibri"/>
              </a:rPr>
              <a:t>Qu'est-ce qui indique une escarre de catégorie 2 ? </a:t>
            </a:r>
            <a:r>
              <a:rPr lang="fr-CH" sz="1200" b="1">
                <a:latin typeface="Calibri"/>
                <a:ea typeface="Roboto"/>
                <a:cs typeface="Calibri"/>
              </a:rPr>
              <a:t>(réponses multiples) </a:t>
            </a:r>
            <a:endParaRPr lang="fr-CH" sz="2800"/>
          </a:p>
        </p:txBody>
      </p:sp>
      <p:sp>
        <p:nvSpPr>
          <p:cNvPr id="22" name="Oval 21"/>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23" name="Graphic 22" descr="Chat with solid fill"/>
          <p:cNvPicPr>
            <a:picLocks noChangeAspect="1"/>
          </p:cNvPicPr>
          <p:nvPr/>
        </p:nvPicPr>
        <p:blipFill>
          <a:blip r:embed="rId3"/>
          <a:stretch/>
        </p:blipFill>
        <p:spPr bwMode="auto">
          <a:xfrm>
            <a:off x="10542619" y="384301"/>
            <a:ext cx="1146695" cy="1146695"/>
          </a:xfrm>
          <a:prstGeom prst="rect">
            <a:avLst/>
          </a:prstGeom>
        </p:spPr>
      </p:pic>
      <p:sp>
        <p:nvSpPr>
          <p:cNvPr id="4" name="Textfeld 3">
            <a:extLst>
              <a:ext uri="{FF2B5EF4-FFF2-40B4-BE49-F238E27FC236}">
                <a16:creationId xmlns:a16="http://schemas.microsoft.com/office/drawing/2014/main" id="{99A98876-65F1-BA4C-8B1C-09BB28089DEB}"/>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 name="Titel 3"/>
          <p:cNvSpPr txBox="1"/>
          <p:nvPr/>
        </p:nvSpPr>
        <p:spPr bwMode="auto">
          <a:xfrm>
            <a:off x="412019" y="1283211"/>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2800"/>
              <a:t>De quelle catégorie d'escarre s'agit-il ?</a:t>
            </a:r>
            <a:endParaRPr/>
          </a:p>
        </p:txBody>
      </p:sp>
      <p:grpSp>
        <p:nvGrpSpPr>
          <p:cNvPr id="21" name="Gruppieren 20"/>
          <p:cNvGrpSpPr/>
          <p:nvPr/>
        </p:nvGrpSpPr>
        <p:grpSpPr bwMode="auto">
          <a:xfrm>
            <a:off x="398957" y="1885681"/>
            <a:ext cx="5841507" cy="736903"/>
            <a:chOff x="398957" y="1884543"/>
            <a:chExt cx="6002063" cy="900000"/>
          </a:xfrm>
        </p:grpSpPr>
        <p:grpSp>
          <p:nvGrpSpPr>
            <p:cNvPr id="3" name="Gruppieren 2"/>
            <p:cNvGrpSpPr/>
            <p:nvPr/>
          </p:nvGrpSpPr>
          <p:grpSpPr bwMode="auto">
            <a:xfrm>
              <a:off x="398957" y="1884543"/>
              <a:ext cx="6002063" cy="900000"/>
              <a:chOff x="398957" y="1884543"/>
              <a:chExt cx="6002063" cy="900000"/>
            </a:xfrm>
          </p:grpSpPr>
          <p:sp>
            <p:nvSpPr>
              <p:cNvPr id="22" name="Inhaltsplatzhalter 2"/>
              <p:cNvSpPr txBox="1"/>
              <p:nvPr/>
            </p:nvSpPr>
            <p:spPr bwMode="auto">
              <a:xfrm>
                <a:off x="828340" y="1887019"/>
                <a:ext cx="5572679"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a:latin typeface="Calibri"/>
                    <a:ea typeface="Calibri"/>
                    <a:cs typeface="Calibri"/>
                  </a:rPr>
                  <a:t>Catégorie 1</a:t>
                </a:r>
                <a:endParaRPr lang="fr-CH"/>
              </a:p>
            </p:txBody>
          </p:sp>
          <p:sp>
            <p:nvSpPr>
              <p:cNvPr id="34" name="Ellipse 9"/>
              <p:cNvSpPr>
                <a:spLocks noChangeAspect="1"/>
              </p:cNvSpPr>
              <p:nvPr/>
            </p:nvSpPr>
            <p:spPr bwMode="auto">
              <a:xfrm>
                <a:off x="398957" y="1884543"/>
                <a:ext cx="900000" cy="900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2400" u="none" strike="noStrike" cap="none" spc="-10">
                  <a:ln>
                    <a:noFill/>
                  </a:ln>
                  <a:solidFill>
                    <a:srgbClr val="000000"/>
                  </a:solidFill>
                  <a:latin typeface="Calibri"/>
                  <a:ea typeface="Calibri"/>
                  <a:cs typeface="Calibri"/>
                </a:endParaRPr>
              </a:p>
            </p:txBody>
          </p:sp>
        </p:grpSp>
        <p:sp>
          <p:nvSpPr>
            <p:cNvPr id="13" name="Textfeld 12"/>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fr-CH" sz="2400">
                  <a:latin typeface="Calibri"/>
                  <a:ea typeface="Calibri"/>
                  <a:cs typeface="Calibri"/>
                </a:rPr>
                <a:t>A</a:t>
              </a:r>
              <a:endParaRPr lang="fr-CH"/>
            </a:p>
          </p:txBody>
        </p:sp>
      </p:grpSp>
      <p:grpSp>
        <p:nvGrpSpPr>
          <p:cNvPr id="23" name="Gruppieren 22"/>
          <p:cNvGrpSpPr/>
          <p:nvPr/>
        </p:nvGrpSpPr>
        <p:grpSpPr bwMode="auto">
          <a:xfrm>
            <a:off x="392977" y="2806167"/>
            <a:ext cx="5853467" cy="736903"/>
            <a:chOff x="398957" y="1884543"/>
            <a:chExt cx="6014351" cy="900000"/>
          </a:xfrm>
        </p:grpSpPr>
        <p:grpSp>
          <p:nvGrpSpPr>
            <p:cNvPr id="24" name="Gruppieren 23"/>
            <p:cNvGrpSpPr/>
            <p:nvPr/>
          </p:nvGrpSpPr>
          <p:grpSpPr bwMode="auto">
            <a:xfrm>
              <a:off x="398957" y="1884543"/>
              <a:ext cx="6014351" cy="900000"/>
              <a:chOff x="398957" y="1884543"/>
              <a:chExt cx="6014351" cy="900000"/>
            </a:xfrm>
          </p:grpSpPr>
          <p:sp>
            <p:nvSpPr>
              <p:cNvPr id="26" name="Inhaltsplatzhalter 2"/>
              <p:cNvSpPr txBox="1"/>
              <p:nvPr/>
            </p:nvSpPr>
            <p:spPr bwMode="auto">
              <a:xfrm>
                <a:off x="828339" y="1887019"/>
                <a:ext cx="5584969"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a:latin typeface="Calibri"/>
                    <a:ea typeface="Calibri"/>
                    <a:cs typeface="Calibri"/>
                  </a:rPr>
                  <a:t>Catégorie 2</a:t>
                </a:r>
                <a:endParaRPr lang="fr-CH"/>
              </a:p>
            </p:txBody>
          </p:sp>
          <p:sp>
            <p:nvSpPr>
              <p:cNvPr id="27"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2400" u="none" strike="noStrike" cap="none" spc="-10">
                  <a:ln>
                    <a:noFill/>
                  </a:ln>
                  <a:solidFill>
                    <a:srgbClr val="000000"/>
                  </a:solidFill>
                  <a:latin typeface="Calibri"/>
                  <a:ea typeface="Calibri"/>
                  <a:cs typeface="Calibri"/>
                </a:endParaRPr>
              </a:p>
            </p:txBody>
          </p:sp>
        </p:grpSp>
        <p:sp>
          <p:nvSpPr>
            <p:cNvPr id="25" name="Textfeld 24"/>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fr-CH" sz="2400">
                  <a:latin typeface="Calibri"/>
                  <a:ea typeface="Calibri"/>
                  <a:cs typeface="Calibri"/>
                </a:rPr>
                <a:t>B</a:t>
              </a:r>
              <a:endParaRPr lang="fr-CH"/>
            </a:p>
          </p:txBody>
        </p:sp>
      </p:grpSp>
      <p:grpSp>
        <p:nvGrpSpPr>
          <p:cNvPr id="28" name="Gruppieren 27"/>
          <p:cNvGrpSpPr/>
          <p:nvPr/>
        </p:nvGrpSpPr>
        <p:grpSpPr bwMode="auto">
          <a:xfrm>
            <a:off x="398957" y="3726653"/>
            <a:ext cx="5841507" cy="736903"/>
            <a:chOff x="398957" y="1884543"/>
            <a:chExt cx="6002063" cy="900000"/>
          </a:xfrm>
        </p:grpSpPr>
        <p:grpSp>
          <p:nvGrpSpPr>
            <p:cNvPr id="29" name="Gruppieren 28"/>
            <p:cNvGrpSpPr/>
            <p:nvPr/>
          </p:nvGrpSpPr>
          <p:grpSpPr bwMode="auto">
            <a:xfrm>
              <a:off x="398957" y="1884543"/>
              <a:ext cx="6002063" cy="900000"/>
              <a:chOff x="398957" y="1884543"/>
              <a:chExt cx="6002063" cy="900000"/>
            </a:xfrm>
          </p:grpSpPr>
          <p:sp>
            <p:nvSpPr>
              <p:cNvPr id="31" name="Inhaltsplatzhalter 2"/>
              <p:cNvSpPr txBox="1"/>
              <p:nvPr/>
            </p:nvSpPr>
            <p:spPr bwMode="auto">
              <a:xfrm>
                <a:off x="828340" y="1887019"/>
                <a:ext cx="5572679"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a:latin typeface="Calibri"/>
                    <a:ea typeface="Calibri"/>
                    <a:cs typeface="Calibri"/>
                  </a:rPr>
                  <a:t>Catégorie 3</a:t>
                </a:r>
                <a:endParaRPr lang="fr-CH"/>
              </a:p>
            </p:txBody>
          </p:sp>
          <p:sp>
            <p:nvSpPr>
              <p:cNvPr id="32"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2400" u="none" strike="noStrike" cap="none" spc="-10">
                  <a:ln>
                    <a:noFill/>
                  </a:ln>
                  <a:solidFill>
                    <a:srgbClr val="000000"/>
                  </a:solidFill>
                  <a:latin typeface="Calibri"/>
                  <a:ea typeface="Calibri"/>
                  <a:cs typeface="Calibri"/>
                </a:endParaRPr>
              </a:p>
            </p:txBody>
          </p:sp>
        </p:grpSp>
        <p:sp>
          <p:nvSpPr>
            <p:cNvPr id="30" name="Textfeld 29"/>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fr-CH" sz="2400">
                  <a:latin typeface="Calibri"/>
                  <a:ea typeface="Calibri"/>
                  <a:cs typeface="Calibri"/>
                </a:rPr>
                <a:t>C</a:t>
              </a:r>
              <a:endParaRPr lang="fr-CH"/>
            </a:p>
          </p:txBody>
        </p:sp>
      </p:grpSp>
      <p:grpSp>
        <p:nvGrpSpPr>
          <p:cNvPr id="33" name="Gruppieren 32"/>
          <p:cNvGrpSpPr/>
          <p:nvPr/>
        </p:nvGrpSpPr>
        <p:grpSpPr bwMode="auto">
          <a:xfrm>
            <a:off x="392977" y="4647139"/>
            <a:ext cx="5853467" cy="736903"/>
            <a:chOff x="398957" y="1884543"/>
            <a:chExt cx="6014351" cy="900000"/>
          </a:xfrm>
        </p:grpSpPr>
        <p:grpSp>
          <p:nvGrpSpPr>
            <p:cNvPr id="35" name="Gruppieren 34"/>
            <p:cNvGrpSpPr/>
            <p:nvPr/>
          </p:nvGrpSpPr>
          <p:grpSpPr bwMode="auto">
            <a:xfrm>
              <a:off x="398957" y="1884543"/>
              <a:ext cx="6014351" cy="900000"/>
              <a:chOff x="398957" y="1884543"/>
              <a:chExt cx="6014351" cy="900000"/>
            </a:xfrm>
          </p:grpSpPr>
          <p:sp>
            <p:nvSpPr>
              <p:cNvPr id="39" name="Inhaltsplatzhalter 2"/>
              <p:cNvSpPr txBox="1"/>
              <p:nvPr/>
            </p:nvSpPr>
            <p:spPr bwMode="auto">
              <a:xfrm>
                <a:off x="828339" y="1887019"/>
                <a:ext cx="5584969"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a:latin typeface="Calibri"/>
                    <a:ea typeface="Calibri"/>
                    <a:cs typeface="Calibri"/>
                  </a:rPr>
                  <a:t>Catégorie 4</a:t>
                </a:r>
                <a:endParaRPr lang="fr-CH"/>
              </a:p>
            </p:txBody>
          </p:sp>
          <p:sp>
            <p:nvSpPr>
              <p:cNvPr id="40"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2400" u="none" strike="noStrike" cap="none" spc="-10">
                  <a:ln>
                    <a:noFill/>
                  </a:ln>
                  <a:solidFill>
                    <a:srgbClr val="000000"/>
                  </a:solidFill>
                  <a:latin typeface="Calibri"/>
                  <a:ea typeface="Calibri"/>
                  <a:cs typeface="Calibri"/>
                </a:endParaRPr>
              </a:p>
            </p:txBody>
          </p:sp>
        </p:grpSp>
        <p:sp>
          <p:nvSpPr>
            <p:cNvPr id="38" name="Textfeld 37"/>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fr-CH" sz="2400">
                  <a:latin typeface="Calibri"/>
                  <a:ea typeface="Calibri"/>
                  <a:cs typeface="Calibri"/>
                </a:rPr>
                <a:t>D</a:t>
              </a:r>
              <a:endParaRPr lang="fr-CH"/>
            </a:p>
          </p:txBody>
        </p:sp>
      </p:grpSp>
      <p:sp>
        <p:nvSpPr>
          <p:cNvPr id="43" name="Titel 1"/>
          <p:cNvSpPr>
            <a:spLocks noGrp="1"/>
          </p:cNvSpPr>
          <p:nvPr>
            <p:ph type="title"/>
          </p:nvPr>
        </p:nvSpPr>
        <p:spPr bwMode="auto">
          <a:xfrm>
            <a:off x="328040" y="287723"/>
            <a:ext cx="11370406" cy="828000"/>
          </a:xfrm>
        </p:spPr>
        <p:txBody>
          <a:bodyPr/>
          <a:lstStyle/>
          <a:p>
            <a:pPr>
              <a:defRPr/>
            </a:pPr>
            <a:r>
              <a:rPr lang="fr-CH" sz="4500"/>
              <a:t>Exercice 5</a:t>
            </a:r>
            <a:endParaRPr lang="fr-CH"/>
          </a:p>
        </p:txBody>
      </p:sp>
      <p:grpSp>
        <p:nvGrpSpPr>
          <p:cNvPr id="12" name="Gruppieren 11"/>
          <p:cNvGrpSpPr/>
          <p:nvPr/>
        </p:nvGrpSpPr>
        <p:grpSpPr bwMode="auto">
          <a:xfrm>
            <a:off x="392977" y="5567626"/>
            <a:ext cx="5853467" cy="736903"/>
            <a:chOff x="398957" y="1884543"/>
            <a:chExt cx="6014351" cy="900000"/>
          </a:xfrm>
        </p:grpSpPr>
        <p:grpSp>
          <p:nvGrpSpPr>
            <p:cNvPr id="15" name="Gruppieren 14"/>
            <p:cNvGrpSpPr/>
            <p:nvPr/>
          </p:nvGrpSpPr>
          <p:grpSpPr bwMode="auto">
            <a:xfrm>
              <a:off x="398957" y="1884543"/>
              <a:ext cx="6014351" cy="900000"/>
              <a:chOff x="398957" y="1884543"/>
              <a:chExt cx="6014351" cy="900000"/>
            </a:xfrm>
          </p:grpSpPr>
          <p:sp>
            <p:nvSpPr>
              <p:cNvPr id="17" name="Inhaltsplatzhalter 2"/>
              <p:cNvSpPr txBox="1"/>
              <p:nvPr/>
            </p:nvSpPr>
            <p:spPr bwMode="auto">
              <a:xfrm>
                <a:off x="828340" y="1887019"/>
                <a:ext cx="5584968" cy="8950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400">
                    <a:latin typeface="Calibri"/>
                    <a:ea typeface="Calibri"/>
                    <a:cs typeface="Calibri"/>
                  </a:rPr>
                  <a:t>Inclassable</a:t>
                </a:r>
                <a:endParaRPr lang="fr-CH"/>
              </a:p>
            </p:txBody>
          </p:sp>
          <p:sp>
            <p:nvSpPr>
              <p:cNvPr id="18"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2400" u="none" strike="noStrike" cap="none" spc="-10">
                  <a:ln>
                    <a:noFill/>
                  </a:ln>
                  <a:solidFill>
                    <a:srgbClr val="000000"/>
                  </a:solidFill>
                  <a:latin typeface="Calibri"/>
                  <a:ea typeface="Calibri"/>
                  <a:cs typeface="Calibri"/>
                </a:endParaRPr>
              </a:p>
            </p:txBody>
          </p:sp>
        </p:grpSp>
        <p:sp>
          <p:nvSpPr>
            <p:cNvPr id="16" name="Textfeld 15"/>
            <p:cNvSpPr txBox="1"/>
            <p:nvPr/>
          </p:nvSpPr>
          <p:spPr bwMode="auto">
            <a:xfrm>
              <a:off x="564652" y="2109005"/>
              <a:ext cx="534366" cy="451075"/>
            </a:xfrm>
            <a:prstGeom prst="rect">
              <a:avLst/>
            </a:prstGeom>
            <a:noFill/>
          </p:spPr>
          <p:txBody>
            <a:bodyPr wrap="square" lIns="0" tIns="0" rIns="0" bIns="0" rtlCol="0" anchor="ctr">
              <a:spAutoFit/>
            </a:bodyPr>
            <a:lstStyle/>
            <a:p>
              <a:pPr algn="ctr">
                <a:defRPr/>
              </a:pPr>
              <a:r>
                <a:rPr lang="fr-CH" sz="2400">
                  <a:latin typeface="Calibri"/>
                  <a:ea typeface="Calibri"/>
                  <a:cs typeface="Calibri"/>
                </a:rPr>
                <a:t>E</a:t>
              </a:r>
              <a:endParaRPr lang="fr-CH"/>
            </a:p>
          </p:txBody>
        </p:sp>
      </p:grpSp>
      <p:sp>
        <p:nvSpPr>
          <p:cNvPr id="2" name="Oval 1"/>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6" name="Graphic 5" descr="Chat with solid fill"/>
          <p:cNvPicPr>
            <a:picLocks noChangeAspect="1"/>
          </p:cNvPicPr>
          <p:nvPr/>
        </p:nvPicPr>
        <p:blipFill>
          <a:blip r:embed="rId3"/>
          <a:stretch/>
        </p:blipFill>
        <p:spPr bwMode="auto">
          <a:xfrm>
            <a:off x="10542619" y="384301"/>
            <a:ext cx="1146695" cy="1146695"/>
          </a:xfrm>
          <a:prstGeom prst="rect">
            <a:avLst/>
          </a:prstGeom>
        </p:spPr>
      </p:pic>
      <p:pic>
        <p:nvPicPr>
          <p:cNvPr id="7" name="Grafik 6"/>
          <p:cNvPicPr>
            <a:picLocks noChangeAspect="1"/>
          </p:cNvPicPr>
          <p:nvPr/>
        </p:nvPicPr>
        <p:blipFill>
          <a:blip r:embed="rId4"/>
          <a:stretch/>
        </p:blipFill>
        <p:spPr bwMode="auto">
          <a:xfrm>
            <a:off x="6554946" y="1843641"/>
            <a:ext cx="5143500" cy="4448014"/>
          </a:xfrm>
          <a:prstGeom prst="rect">
            <a:avLst/>
          </a:prstGeom>
        </p:spPr>
      </p:pic>
      <p:sp>
        <p:nvSpPr>
          <p:cNvPr id="36" name="TextBox 8"/>
          <p:cNvSpPr txBox="1"/>
          <p:nvPr/>
        </p:nvSpPr>
        <p:spPr bwMode="auto">
          <a:xfrm>
            <a:off x="6636481" y="6451719"/>
            <a:ext cx="4735712" cy="276999"/>
          </a:xfrm>
          <a:prstGeom prst="rect">
            <a:avLst/>
          </a:prstGeom>
          <a:noFill/>
        </p:spPr>
        <p:txBody>
          <a:bodyPr wrap="square" rtlCol="0">
            <a:spAutoFit/>
          </a:bodyPr>
          <a:lstStyle/>
          <a:p>
            <a:pPr>
              <a:defRPr/>
            </a:pPr>
            <a:r>
              <a:rPr lang="fr-CH" sz="1200"/>
              <a:t>Source de l'image : Hôpital cantonal de Baden, image non-publiée, 2025</a:t>
            </a:r>
            <a:endParaRPr/>
          </a:p>
        </p:txBody>
      </p:sp>
      <p:sp>
        <p:nvSpPr>
          <p:cNvPr id="5" name="Textfeld 4">
            <a:extLst>
              <a:ext uri="{FF2B5EF4-FFF2-40B4-BE49-F238E27FC236}">
                <a16:creationId xmlns:a16="http://schemas.microsoft.com/office/drawing/2014/main" id="{5F160BAF-41CF-2C39-8FE9-A4A134CB8C0F}"/>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sz="4500"/>
              <a:t>Exercice 6</a:t>
            </a:r>
            <a:endParaRPr lang="fr-CH"/>
          </a:p>
        </p:txBody>
      </p:sp>
      <p:sp>
        <p:nvSpPr>
          <p:cNvPr id="3" name="Rechteck 3"/>
          <p:cNvSpPr/>
          <p:nvPr/>
        </p:nvSpPr>
        <p:spPr bwMode="auto">
          <a:xfrm>
            <a:off x="409572" y="2852847"/>
            <a:ext cx="11370404" cy="3060000"/>
          </a:xfrm>
          <a:prstGeom prst="rect">
            <a:avLst/>
          </a:prstGeom>
          <a:solidFill>
            <a:schemeClr val="bg1"/>
          </a:solidFill>
          <a:ln w="12700">
            <a:noFill/>
          </a:ln>
        </p:spPr>
        <p:style>
          <a:lnRef idx="0">
            <a:srgbClr val="000000"/>
          </a:lnRef>
          <a:fillRef idx="0">
            <a:srgbClr val="000000"/>
          </a:fillRef>
          <a:effectRef idx="0">
            <a:srgbClr val="000000"/>
          </a:effectRef>
          <a:fontRef idx="minor">
            <a:schemeClr val="lt1"/>
          </a:fontRef>
        </p:style>
        <p:txBody>
          <a:bodyPr lIns="144000" tIns="144000" rIns="144000" bIns="144000" rtlCol="0" anchor="ctr" anchorCtr="0">
            <a:spAutoFit/>
          </a:bodyPr>
          <a:lstStyle/>
          <a:p>
            <a:pPr marL="401638" marR="0" lvl="0" indent="-401638" algn="l" defTabSz="914400">
              <a:lnSpc>
                <a:spcPct val="109000"/>
              </a:lnSpc>
              <a:spcBef>
                <a:spcPts val="0"/>
              </a:spcBef>
              <a:spcAft>
                <a:spcPts val="0"/>
              </a:spcAft>
              <a:buClrTx/>
              <a:buSzTx/>
              <a:buFont typeface="Wingdings"/>
              <a:buChar char="q"/>
              <a:defRPr/>
            </a:pPr>
            <a:r>
              <a:rPr lang="fr-CH" sz="2400" b="0" i="0" u="none" strike="noStrike" cap="none" spc="-10">
                <a:ln>
                  <a:noFill/>
                </a:ln>
                <a:solidFill>
                  <a:srgbClr val="000000"/>
                </a:solidFill>
                <a:latin typeface="Calibri"/>
                <a:ea typeface="Calibri"/>
                <a:cs typeface="Calibri"/>
              </a:rPr>
              <a:t>Lors d'une perte tissulaire ou cutanée complète dont la profondeur est inconnue. Zone localisée de couleur pourpre ou brun-rouge avec une peau décolorée intacte ou une phlyctène remplie de sang.</a:t>
            </a:r>
            <a:endParaRPr/>
          </a:p>
          <a:p>
            <a:pPr marL="401638" marR="0" lvl="0" indent="-401638" algn="l" defTabSz="914400">
              <a:lnSpc>
                <a:spcPct val="109000"/>
              </a:lnSpc>
              <a:spcBef>
                <a:spcPts val="0"/>
              </a:spcBef>
              <a:spcAft>
                <a:spcPts val="0"/>
              </a:spcAft>
              <a:buClrTx/>
              <a:buSzTx/>
              <a:buFont typeface="Wingdings"/>
              <a:buChar char="q"/>
              <a:defRPr/>
            </a:pPr>
            <a:endParaRPr lang="fr-CH" sz="2400" b="0" i="0" u="none" strike="noStrike" cap="none" spc="-10">
              <a:ln>
                <a:noFill/>
              </a:ln>
              <a:solidFill>
                <a:srgbClr val="000000"/>
              </a:solidFill>
              <a:latin typeface="Calibri"/>
              <a:ea typeface="Calibri"/>
              <a:cs typeface="Calibri"/>
            </a:endParaRPr>
          </a:p>
          <a:p>
            <a:pPr marL="401638" marR="0" lvl="0" indent="-401638" algn="l" defTabSz="914400">
              <a:lnSpc>
                <a:spcPct val="109000"/>
              </a:lnSpc>
              <a:spcBef>
                <a:spcPts val="0"/>
              </a:spcBef>
              <a:spcAft>
                <a:spcPts val="0"/>
              </a:spcAft>
              <a:buClrTx/>
              <a:buSzTx/>
              <a:buFont typeface="Wingdings"/>
              <a:buChar char="q"/>
              <a:defRPr/>
            </a:pPr>
            <a:r>
              <a:rPr lang="fr-CH" sz="2400" b="0" i="0" u="none" strike="noStrike" cap="none" spc="-10">
                <a:ln>
                  <a:noFill/>
                </a:ln>
                <a:solidFill>
                  <a:srgbClr val="000000"/>
                </a:solidFill>
                <a:latin typeface="Calibri"/>
                <a:ea typeface="Calibri"/>
                <a:cs typeface="Calibri"/>
              </a:rPr>
              <a:t>Lors d'une perte tissulaire complète avec fibrine ou nécrose. Les os, les tendons et les muscles sont visibles. La profondeur de la plaie est mesurable. </a:t>
            </a:r>
            <a:endParaRPr lang="fr-CH"/>
          </a:p>
        </p:txBody>
      </p:sp>
      <p:sp>
        <p:nvSpPr>
          <p:cNvPr id="4" name="Eine Ecke des Rechtecks abrunden 5"/>
          <p:cNvSpPr/>
          <p:nvPr/>
        </p:nvSpPr>
        <p:spPr bwMode="auto">
          <a:xfrm>
            <a:off x="409572" y="1822950"/>
            <a:ext cx="11370404" cy="1051059"/>
          </a:xfrm>
          <a:prstGeom prst="round1Rect">
            <a:avLst>
              <a:gd name="adj" fmla="val 16667"/>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spcAft>
                <a:spcPts val="600"/>
              </a:spcAft>
              <a:defRPr/>
            </a:pPr>
            <a:r>
              <a:rPr lang="fr-CH" sz="2800" b="1">
                <a:latin typeface="Calibri"/>
                <a:ea typeface="Roboto"/>
                <a:cs typeface="Calibri"/>
              </a:rPr>
              <a:t>Quand une escarre est-elle inclassable ?</a:t>
            </a:r>
            <a:endParaRPr lang="fr-CH" sz="1200" b="1">
              <a:latin typeface="Calibri"/>
              <a:ea typeface="Roboto"/>
              <a:cs typeface="Calibri"/>
            </a:endParaRPr>
          </a:p>
        </p:txBody>
      </p:sp>
      <p:sp>
        <p:nvSpPr>
          <p:cNvPr id="5" name="Oval 4"/>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a:solidFill>
                <a:schemeClr val="bg1"/>
              </a:solidFill>
              <a:latin typeface="Calibri"/>
              <a:ea typeface="Roboto"/>
            </a:endParaRPr>
          </a:p>
        </p:txBody>
      </p:sp>
      <p:pic>
        <p:nvPicPr>
          <p:cNvPr id="6" name="Graphic 5" descr="Chat with solid fill"/>
          <p:cNvPicPr>
            <a:picLocks noChangeAspect="1"/>
          </p:cNvPicPr>
          <p:nvPr/>
        </p:nvPicPr>
        <p:blipFill>
          <a:blip r:embed="rId3"/>
          <a:stretch/>
        </p:blipFill>
        <p:spPr bwMode="auto">
          <a:xfrm>
            <a:off x="10542619" y="384301"/>
            <a:ext cx="1146695" cy="1146695"/>
          </a:xfrm>
          <a:prstGeom prst="rect">
            <a:avLst/>
          </a:prstGeom>
        </p:spPr>
      </p:pic>
      <p:sp>
        <p:nvSpPr>
          <p:cNvPr id="8" name="Textfeld 7">
            <a:extLst>
              <a:ext uri="{FF2B5EF4-FFF2-40B4-BE49-F238E27FC236}">
                <a16:creationId xmlns:a16="http://schemas.microsoft.com/office/drawing/2014/main" id="{65466F9D-5202-97EE-3837-B5244D172883}"/>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fr-CH" sz="8000" b="1" dirty="0">
                <a:solidFill>
                  <a:schemeClr val="bg1"/>
                </a:solidFill>
                <a:latin typeface="Calibri"/>
                <a:cs typeface="Calibri"/>
              </a:rPr>
              <a:t>Avez-vous des questions ?</a:t>
            </a:r>
            <a:endParaRPr lang="fr-CH" dirty="0"/>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a:solidFill>
                <a:schemeClr val="tx1"/>
              </a:solidFill>
              <a:latin typeface="Calibri"/>
            </a:endParaRPr>
          </a:p>
        </p:txBody>
      </p:sp>
      <p:pic>
        <p:nvPicPr>
          <p:cNvPr id="6" name="Grafik 5" descr="Gedankenblase mit einfarbiger Füllung"/>
          <p:cNvPicPr>
            <a:picLocks noChangeAspect="1"/>
          </p:cNvPicPr>
          <p:nvPr/>
        </p:nvPicPr>
        <p:blipFill>
          <a:blip r:embed="rId3"/>
          <a:stretch/>
        </p:blipFill>
        <p:spPr bwMode="auto">
          <a:xfrm>
            <a:off x="1001920" y="2408759"/>
            <a:ext cx="1576721" cy="1576721"/>
          </a:xfrm>
          <a:prstGeom prst="rect">
            <a:avLst/>
          </a:prstGeom>
        </p:spPr>
      </p:pic>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a:solidFill>
                  <a:schemeClr val="bg1"/>
                </a:solidFill>
                <a:ea typeface="Roboto"/>
              </a:rPr>
              <a:t>30</a:t>
            </a:fld>
            <a:endParaRPr lang="fr-CH" sz="800" dirty="0">
              <a:solidFill>
                <a:schemeClr val="bg1"/>
              </a:solidFill>
              <a:ea typeface="Roboto"/>
            </a:endParaRPr>
          </a:p>
        </p:txBody>
      </p:sp>
      <p:sp>
        <p:nvSpPr>
          <p:cNvPr id="2" name="Textfeld 1">
            <a:extLst>
              <a:ext uri="{FF2B5EF4-FFF2-40B4-BE49-F238E27FC236}">
                <a16:creationId xmlns:a16="http://schemas.microsoft.com/office/drawing/2014/main" id="{0982747E-3D1B-A7B9-3722-639AC91BD36A}"/>
              </a:ext>
            </a:extLst>
          </p:cNvPr>
          <p:cNvSpPr txBox="1"/>
          <p:nvPr/>
        </p:nvSpPr>
        <p:spPr bwMode="auto">
          <a:xfrm>
            <a:off x="468000" y="6588000"/>
            <a:ext cx="3671999" cy="215444"/>
          </a:xfrm>
          <a:prstGeom prst="rect">
            <a:avLst/>
          </a:prstGeom>
          <a:noFill/>
        </p:spPr>
        <p:txBody>
          <a:bodyPr wrap="square" rtlCol="0">
            <a:spAutoFit/>
          </a:bodyPr>
          <a:lstStyle/>
          <a:p>
            <a:r>
              <a:rPr lang="de-CH" sz="800" dirty="0" err="1">
                <a:solidFill>
                  <a:schemeClr val="bg1"/>
                </a:solidFill>
              </a:rPr>
              <a:t>www.artiset.ch</a:t>
            </a:r>
            <a:r>
              <a:rPr lang="de-CH" sz="800" dirty="0">
                <a:solidFill>
                  <a:schemeClr val="bg1"/>
                </a:solidFill>
              </a:rPr>
              <a:t>/</a:t>
            </a:r>
            <a:r>
              <a:rPr lang="de-CH" sz="800" dirty="0" err="1">
                <a:solidFill>
                  <a:schemeClr val="bg1"/>
                </a:solidFill>
              </a:rPr>
              <a:t>qualite</a:t>
            </a:r>
            <a:r>
              <a:rPr lang="de-CH" sz="800" dirty="0">
                <a:solidFill>
                  <a:schemeClr val="bg1"/>
                </a:solidFill>
              </a:rPr>
              <a:t>-des-</a:t>
            </a:r>
            <a:r>
              <a:rPr lang="de-CH" sz="800" dirty="0" err="1">
                <a:solidFill>
                  <a:schemeClr val="bg1"/>
                </a:solidFill>
              </a:rPr>
              <a:t>soins</a:t>
            </a:r>
            <a:r>
              <a:rPr lang="de-CH" sz="800" dirty="0">
                <a:solidFill>
                  <a:schemeClr val="bg1"/>
                </a:solidFill>
              </a:rPr>
              <a:t> </a:t>
            </a:r>
            <a:r>
              <a:rPr lang="fr-CH" sz="800" dirty="0">
                <a:solidFill>
                  <a:schemeClr val="bg1"/>
                </a:solidFill>
              </a:rPr>
              <a:t>– CC BY-NC-SA </a:t>
            </a:r>
            <a:r>
              <a:rPr lang="fr-CH" sz="800" dirty="0" err="1">
                <a:solidFill>
                  <a:schemeClr val="bg1"/>
                </a:solidFill>
              </a:rPr>
              <a:t>senesuisse</a:t>
            </a:r>
            <a:r>
              <a:rPr lang="fr-CH" sz="800" dirty="0">
                <a:solidFill>
                  <a:schemeClr val="bg1"/>
                </a:solidFill>
              </a:rPr>
              <a:t> et CURAVIVA</a:t>
            </a:r>
            <a:endParaRPr lang="de-CH" sz="800"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bwMode="auto">
        <a:xfrm>
          <a:off x="0" y="0"/>
          <a:ext cx="0" cy="0"/>
          <a:chOff x="0" y="0"/>
          <a:chExt cx="0" cy="0"/>
        </a:xfrm>
      </p:grpSpPr>
      <p:sp>
        <p:nvSpPr>
          <p:cNvPr id="2053534334" name="Untertitel 6"/>
          <p:cNvSpPr txBox="1"/>
          <p:nvPr/>
        </p:nvSpPr>
        <p:spPr bwMode="auto">
          <a:xfrm>
            <a:off x="4070350" y="371475"/>
            <a:ext cx="8121650" cy="5651499"/>
          </a:xfrm>
          <a:prstGeom prst="rect">
            <a:avLst/>
          </a:prstGeom>
        </p:spPr>
        <p:txBody>
          <a:bodyPr vert="horz" lIns="0" tIns="0" rIns="0" bIns="0" rtlCol="0" anchor="ctr">
            <a:noAutofit/>
          </a:bodyPr>
          <a:lstStyle>
            <a:lvl1pPr marL="0" indent="0" algn="l" defTabSz="914400">
              <a:lnSpc>
                <a:spcPct val="109000"/>
              </a:lnSpc>
              <a:spcBef>
                <a:spcPts val="0"/>
              </a:spcBef>
              <a:buFont typeface="+mj-lt"/>
              <a:buNone/>
              <a:defRPr sz="2100" b="0" i="0" spc="-9">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9">
                <a:solidFill>
                  <a:schemeClr val="tx1"/>
                </a:solidFill>
                <a:latin typeface="Calibri Light"/>
                <a:ea typeface="Roboto"/>
                <a:cs typeface="Calibri Light"/>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a:spcAft>
                <a:spcPts val="2399"/>
              </a:spcAft>
              <a:defRPr/>
            </a:pPr>
            <a:r>
              <a:rPr lang="fr-CH" sz="6000" b="1">
                <a:solidFill>
                  <a:schemeClr val="bg1"/>
                </a:solidFill>
                <a:latin typeface="Calibri"/>
                <a:cs typeface="Calibri"/>
              </a:rPr>
              <a:t>quality@senesuisse.ch</a:t>
            </a:r>
            <a:endParaRPr lang="fr-CH"/>
          </a:p>
        </p:txBody>
      </p:sp>
      <p:sp>
        <p:nvSpPr>
          <p:cNvPr id="1973788422" name="Oval 3"/>
          <p:cNvSpPr/>
          <p:nvPr/>
        </p:nvSpPr>
        <p:spPr bwMode="auto">
          <a:xfrm>
            <a:off x="409574" y="1816412"/>
            <a:ext cx="2761412" cy="2761411"/>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a:solidFill>
                <a:schemeClr val="tx1"/>
              </a:solidFill>
              <a:latin typeface="Calibri"/>
            </a:endParaRPr>
          </a:p>
        </p:txBody>
      </p:sp>
      <p:sp>
        <p:nvSpPr>
          <p:cNvPr id="597129252" name="Textfeld 4"/>
          <p:cNvSpPr txBox="1"/>
          <p:nvPr/>
        </p:nvSpPr>
        <p:spPr bwMode="auto">
          <a:xfrm rot="21204709">
            <a:off x="320977" y="2550787"/>
            <a:ext cx="2938604" cy="1292661"/>
          </a:xfrm>
          <a:prstGeom prst="rect">
            <a:avLst/>
          </a:prstGeom>
          <a:noFill/>
        </p:spPr>
        <p:txBody>
          <a:bodyPr wrap="square" lIns="0" tIns="0" rIns="0" bIns="0" anchor="ctr" anchorCtr="0">
            <a:spAutoFit/>
          </a:bodyPr>
          <a:lstStyle/>
          <a:p>
            <a:pPr algn="ctr">
              <a:defRPr/>
            </a:pPr>
            <a:r>
              <a:rPr lang="fr-CH" sz="2800">
                <a:latin typeface="Calibri"/>
                <a:ea typeface="Roboto"/>
              </a:rPr>
              <a:t>Des questions ? </a:t>
            </a:r>
            <a:br>
              <a:rPr lang="fr-CH" sz="2800">
                <a:latin typeface="Calibri"/>
                <a:ea typeface="Roboto"/>
              </a:rPr>
            </a:br>
            <a:r>
              <a:rPr lang="fr-CH" sz="2800">
                <a:latin typeface="Calibri"/>
                <a:ea typeface="Roboto"/>
              </a:rPr>
              <a:t>Des remarques ? </a:t>
            </a:r>
            <a:br>
              <a:rPr lang="fr-CH" sz="2800">
                <a:latin typeface="Calibri"/>
                <a:ea typeface="Roboto"/>
              </a:rPr>
            </a:br>
            <a:r>
              <a:rPr lang="fr-CH" sz="2800">
                <a:latin typeface="Calibri"/>
                <a:ea typeface="Roboto"/>
              </a:rPr>
              <a:t>Des suggestions ?</a:t>
            </a:r>
            <a:endParaRPr lang="fr-CH"/>
          </a:p>
        </p:txBody>
      </p:sp>
      <p:sp>
        <p:nvSpPr>
          <p:cNvPr id="3" name="Textfeld 2">
            <a:extLst>
              <a:ext uri="{FF2B5EF4-FFF2-40B4-BE49-F238E27FC236}">
                <a16:creationId xmlns:a16="http://schemas.microsoft.com/office/drawing/2014/main" id="{7BEBAC93-8FC7-BD1D-E824-0B435BCC3E6B}"/>
              </a:ext>
            </a:extLst>
          </p:cNvPr>
          <p:cNvSpPr txBox="1"/>
          <p:nvPr/>
        </p:nvSpPr>
        <p:spPr bwMode="auto">
          <a:xfrm>
            <a:off x="468000" y="6588000"/>
            <a:ext cx="3671999" cy="215444"/>
          </a:xfrm>
          <a:prstGeom prst="rect">
            <a:avLst/>
          </a:prstGeom>
          <a:noFill/>
        </p:spPr>
        <p:txBody>
          <a:bodyPr wrap="square" rtlCol="0">
            <a:spAutoFit/>
          </a:bodyPr>
          <a:lstStyle/>
          <a:p>
            <a:r>
              <a:rPr lang="de-CH" sz="800" dirty="0" err="1">
                <a:solidFill>
                  <a:schemeClr val="bg1"/>
                </a:solidFill>
              </a:rPr>
              <a:t>www.artiset.ch</a:t>
            </a:r>
            <a:r>
              <a:rPr lang="de-CH" sz="800" dirty="0">
                <a:solidFill>
                  <a:schemeClr val="bg1"/>
                </a:solidFill>
              </a:rPr>
              <a:t>/</a:t>
            </a:r>
            <a:r>
              <a:rPr lang="de-CH" sz="800" dirty="0" err="1">
                <a:solidFill>
                  <a:schemeClr val="bg1"/>
                </a:solidFill>
              </a:rPr>
              <a:t>qualite</a:t>
            </a:r>
            <a:r>
              <a:rPr lang="de-CH" sz="800" dirty="0">
                <a:solidFill>
                  <a:schemeClr val="bg1"/>
                </a:solidFill>
              </a:rPr>
              <a:t>-des-</a:t>
            </a:r>
            <a:r>
              <a:rPr lang="de-CH" sz="800" dirty="0" err="1">
                <a:solidFill>
                  <a:schemeClr val="bg1"/>
                </a:solidFill>
              </a:rPr>
              <a:t>soins</a:t>
            </a:r>
            <a:r>
              <a:rPr lang="de-CH" sz="800" dirty="0">
                <a:solidFill>
                  <a:schemeClr val="bg1"/>
                </a:solidFill>
              </a:rPr>
              <a:t> </a:t>
            </a:r>
            <a:r>
              <a:rPr lang="fr-CH" sz="800" dirty="0">
                <a:solidFill>
                  <a:schemeClr val="bg1"/>
                </a:solidFill>
              </a:rPr>
              <a:t>– CC BY-NC-SA </a:t>
            </a:r>
            <a:r>
              <a:rPr lang="fr-CH" sz="800" dirty="0" err="1">
                <a:solidFill>
                  <a:schemeClr val="bg1"/>
                </a:solidFill>
              </a:rPr>
              <a:t>senesuisse</a:t>
            </a:r>
            <a:r>
              <a:rPr lang="fr-CH" sz="800" dirty="0">
                <a:solidFill>
                  <a:schemeClr val="bg1"/>
                </a:solidFill>
              </a:rPr>
              <a:t> et CURAVIVA</a:t>
            </a:r>
            <a:endParaRPr lang="de-CH" sz="800" dirty="0">
              <a:solidFill>
                <a:schemeClr val="bg1"/>
              </a:solidFill>
            </a:endParaRPr>
          </a:p>
        </p:txBody>
      </p:sp>
      <p:sp>
        <p:nvSpPr>
          <p:cNvPr id="2" name="Fußzeilenplatzhalter 1">
            <a:extLst>
              <a:ext uri="{FF2B5EF4-FFF2-40B4-BE49-F238E27FC236}">
                <a16:creationId xmlns:a16="http://schemas.microsoft.com/office/drawing/2014/main" id="{D9AE94B6-BE48-B291-F20E-A5E4FCE26B65}"/>
              </a:ext>
            </a:extLst>
          </p:cNvPr>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a:solidFill>
                  <a:schemeClr val="bg1"/>
                </a:solidFill>
                <a:ea typeface="Roboto"/>
              </a:rPr>
              <a:t>31</a:t>
            </a:fld>
            <a:endParaRPr lang="fr-CH" sz="800" dirty="0">
              <a:solidFill>
                <a:schemeClr val="bg1"/>
              </a:solidFill>
              <a:ea typeface="Robot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fr-CH" sz="8000" b="1">
                <a:solidFill>
                  <a:schemeClr val="bg1"/>
                </a:solidFill>
                <a:latin typeface="Calibri"/>
                <a:cs typeface="Calibri"/>
              </a:rPr>
              <a:t>Nous vous remercions chaleureusement</a:t>
            </a:r>
            <a:endParaRPr lang="fr-CH"/>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a:solidFill>
                <a:schemeClr val="tx1"/>
              </a:solidFill>
              <a:latin typeface="Calibri"/>
            </a:endParaRPr>
          </a:p>
        </p:txBody>
      </p:sp>
      <p:pic>
        <p:nvPicPr>
          <p:cNvPr id="3" name="Grafik 2" descr="Bogen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955963" y="2412228"/>
            <a:ext cx="1662545" cy="1662545"/>
          </a:xfrm>
          <a:prstGeom prst="rect">
            <a:avLst/>
          </a:prstGeom>
        </p:spPr>
      </p:pic>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a:solidFill>
                  <a:schemeClr val="bg1"/>
                </a:solidFill>
                <a:ea typeface="Roboto"/>
              </a:rPr>
              <a:t>32</a:t>
            </a:fld>
            <a:endParaRPr lang="fr-CH" sz="800">
              <a:solidFill>
                <a:schemeClr val="bg1"/>
              </a:solidFill>
              <a:ea typeface="Roboto"/>
            </a:endParaRPr>
          </a:p>
        </p:txBody>
      </p:sp>
      <p:sp>
        <p:nvSpPr>
          <p:cNvPr id="2" name="Textfeld 1">
            <a:extLst>
              <a:ext uri="{FF2B5EF4-FFF2-40B4-BE49-F238E27FC236}">
                <a16:creationId xmlns:a16="http://schemas.microsoft.com/office/drawing/2014/main" id="{4D68E7FE-24BC-9E0B-AC53-94F9672D861E}"/>
              </a:ext>
            </a:extLst>
          </p:cNvPr>
          <p:cNvSpPr txBox="1"/>
          <p:nvPr/>
        </p:nvSpPr>
        <p:spPr bwMode="auto">
          <a:xfrm>
            <a:off x="468000" y="6588000"/>
            <a:ext cx="3671999" cy="215444"/>
          </a:xfrm>
          <a:prstGeom prst="rect">
            <a:avLst/>
          </a:prstGeom>
          <a:noFill/>
        </p:spPr>
        <p:txBody>
          <a:bodyPr wrap="square" rtlCol="0">
            <a:spAutoFit/>
          </a:bodyPr>
          <a:lstStyle/>
          <a:p>
            <a:r>
              <a:rPr lang="de-CH" sz="800" dirty="0" err="1">
                <a:solidFill>
                  <a:schemeClr val="bg1"/>
                </a:solidFill>
              </a:rPr>
              <a:t>www.artiset.ch</a:t>
            </a:r>
            <a:r>
              <a:rPr lang="de-CH" sz="800" dirty="0">
                <a:solidFill>
                  <a:schemeClr val="bg1"/>
                </a:solidFill>
              </a:rPr>
              <a:t>/</a:t>
            </a:r>
            <a:r>
              <a:rPr lang="de-CH" sz="800" dirty="0" err="1">
                <a:solidFill>
                  <a:schemeClr val="bg1"/>
                </a:solidFill>
              </a:rPr>
              <a:t>qualite</a:t>
            </a:r>
            <a:r>
              <a:rPr lang="de-CH" sz="800" dirty="0">
                <a:solidFill>
                  <a:schemeClr val="bg1"/>
                </a:solidFill>
              </a:rPr>
              <a:t>-des-</a:t>
            </a:r>
            <a:r>
              <a:rPr lang="de-CH" sz="800" dirty="0" err="1">
                <a:solidFill>
                  <a:schemeClr val="bg1"/>
                </a:solidFill>
              </a:rPr>
              <a:t>soins</a:t>
            </a:r>
            <a:r>
              <a:rPr lang="de-CH" sz="800" dirty="0">
                <a:solidFill>
                  <a:schemeClr val="bg1"/>
                </a:solidFill>
              </a:rPr>
              <a:t> </a:t>
            </a:r>
            <a:r>
              <a:rPr lang="fr-CH" sz="800" dirty="0">
                <a:solidFill>
                  <a:schemeClr val="bg1"/>
                </a:solidFill>
              </a:rPr>
              <a:t>– CC BY-NC-SA </a:t>
            </a:r>
            <a:r>
              <a:rPr lang="fr-CH" sz="800" dirty="0" err="1">
                <a:solidFill>
                  <a:schemeClr val="bg1"/>
                </a:solidFill>
              </a:rPr>
              <a:t>senesuisse</a:t>
            </a:r>
            <a:r>
              <a:rPr lang="fr-CH" sz="800" dirty="0">
                <a:solidFill>
                  <a:schemeClr val="bg1"/>
                </a:solidFill>
              </a:rPr>
              <a:t> et CURAVIVA</a:t>
            </a:r>
            <a:endParaRPr lang="de-CH" sz="800" dirty="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sz="4500"/>
              <a:t>Sources</a:t>
            </a:r>
            <a:endParaRPr lang="fr-CH"/>
          </a:p>
        </p:txBody>
      </p:sp>
      <p:sp>
        <p:nvSpPr>
          <p:cNvPr id="4" name="Textfeld 3"/>
          <p:cNvSpPr txBox="1"/>
          <p:nvPr/>
        </p:nvSpPr>
        <p:spPr bwMode="auto">
          <a:xfrm>
            <a:off x="547688" y="1284716"/>
            <a:ext cx="11096625" cy="4431983"/>
          </a:xfrm>
          <a:prstGeom prst="rect">
            <a:avLst/>
          </a:prstGeom>
          <a:noFill/>
        </p:spPr>
        <p:txBody>
          <a:bodyPr wrap="square" lIns="0" tIns="0" rIns="0" bIns="0" rtlCol="0">
            <a:spAutoFit/>
          </a:bodyPr>
          <a:lstStyle/>
          <a:p>
            <a:pPr marL="432000" indent="-457200">
              <a:defRPr/>
            </a:pPr>
            <a:r>
              <a:rPr lang="fr-CH" dirty="0">
                <a:ea typeface="Calibri"/>
                <a:cs typeface="Calibri"/>
              </a:rPr>
              <a:t>ARTISET, CURAVIVA, </a:t>
            </a:r>
            <a:r>
              <a:rPr lang="fr-CH" dirty="0" err="1">
                <a:ea typeface="Calibri"/>
                <a:cs typeface="Calibri"/>
              </a:rPr>
              <a:t>senesuisse</a:t>
            </a:r>
            <a:r>
              <a:rPr lang="fr-CH" dirty="0">
                <a:ea typeface="Calibri"/>
                <a:cs typeface="Calibri"/>
              </a:rPr>
              <a:t>. Fiche d'information : Indicateur de qualité médical « Escarre » pour les soins stationnaires de longue durée. ARTISET, CURAVIVA, </a:t>
            </a:r>
            <a:r>
              <a:rPr lang="fr-CH" dirty="0" err="1">
                <a:ea typeface="Calibri"/>
                <a:cs typeface="Calibri"/>
              </a:rPr>
              <a:t>senesuisse</a:t>
            </a:r>
            <a:r>
              <a:rPr lang="fr-CH" dirty="0">
                <a:ea typeface="Calibri"/>
                <a:cs typeface="Calibri"/>
              </a:rPr>
              <a:t> ; 2025.</a:t>
            </a:r>
            <a:br>
              <a:rPr lang="fr-CH" dirty="0">
                <a:ea typeface="Calibri"/>
                <a:cs typeface="Calibri"/>
              </a:rPr>
            </a:br>
            <a:r>
              <a:rPr lang="fr-CH" dirty="0">
                <a:ea typeface="Calibri"/>
                <a:cs typeface="Calibri"/>
              </a:rPr>
              <a:t>En ligne : </a:t>
            </a:r>
            <a:r>
              <a:rPr lang="fr-CH" u="sng" dirty="0">
                <a:ea typeface="Calibri"/>
                <a:cs typeface="Calibri"/>
                <a:hlinkClick r:id="rId3" tooltip="http://www.artiset.ch/qualite-des-soins"/>
              </a:rPr>
              <a:t>http://www.artiset.ch/qualite-des-soins</a:t>
            </a:r>
            <a:endParaRPr lang="fr-CH" dirty="0"/>
          </a:p>
          <a:p>
            <a:pPr marL="432000" indent="-457200">
              <a:defRPr/>
            </a:pPr>
            <a:r>
              <a:rPr lang="fr-CH" dirty="0"/>
              <a:t>Courvoisier DS, Righi L, Bene N, Rae AC, Chopard P. Variation in pressure </a:t>
            </a:r>
            <a:r>
              <a:rPr lang="fr-CH" dirty="0" err="1"/>
              <a:t>ulcer</a:t>
            </a:r>
            <a:r>
              <a:rPr lang="fr-CH" dirty="0"/>
              <a:t> </a:t>
            </a:r>
            <a:r>
              <a:rPr lang="fr-CH" dirty="0" err="1"/>
              <a:t>prevalence</a:t>
            </a:r>
            <a:r>
              <a:rPr lang="fr-CH" dirty="0"/>
              <a:t> and </a:t>
            </a:r>
            <a:r>
              <a:rPr lang="fr-CH" dirty="0" err="1"/>
              <a:t>prevention</a:t>
            </a:r>
            <a:r>
              <a:rPr lang="fr-CH" dirty="0"/>
              <a:t> in </a:t>
            </a:r>
            <a:br>
              <a:rPr lang="fr-CH" dirty="0"/>
            </a:br>
            <a:r>
              <a:rPr lang="fr-CH" dirty="0"/>
              <a:t>nursing homes: A </a:t>
            </a:r>
            <a:r>
              <a:rPr lang="fr-CH" dirty="0" err="1"/>
              <a:t>multicenter</a:t>
            </a:r>
            <a:r>
              <a:rPr lang="fr-CH" dirty="0"/>
              <a:t> </a:t>
            </a:r>
            <a:r>
              <a:rPr lang="fr-CH" dirty="0" err="1"/>
              <a:t>study</a:t>
            </a:r>
            <a:r>
              <a:rPr lang="fr-CH" dirty="0"/>
              <a:t>. </a:t>
            </a:r>
            <a:r>
              <a:rPr lang="fr-CH" dirty="0" err="1"/>
              <a:t>Appl</a:t>
            </a:r>
            <a:r>
              <a:rPr lang="fr-CH" dirty="0"/>
              <a:t> </a:t>
            </a:r>
            <a:r>
              <a:rPr lang="fr-CH" dirty="0" err="1"/>
              <a:t>Nurs</a:t>
            </a:r>
            <a:r>
              <a:rPr lang="fr-CH" dirty="0"/>
              <a:t> </a:t>
            </a:r>
            <a:r>
              <a:rPr lang="fr-CH" dirty="0" err="1"/>
              <a:t>Res</a:t>
            </a:r>
            <a:r>
              <a:rPr lang="fr-CH" dirty="0"/>
              <a:t>. 2018;42:45-50</a:t>
            </a:r>
            <a:r>
              <a:rPr lang="fr-CH" dirty="0">
                <a:ea typeface="Calibri"/>
                <a:cs typeface="Calibri"/>
              </a:rPr>
              <a:t>.</a:t>
            </a:r>
            <a:endParaRPr lang="fr-CH" dirty="0"/>
          </a:p>
          <a:p>
            <a:pPr marL="432000" indent="-457200">
              <a:defRPr/>
            </a:pPr>
            <a:r>
              <a:rPr lang="fr-CH" dirty="0" err="1"/>
              <a:t>European</a:t>
            </a:r>
            <a:r>
              <a:rPr lang="fr-CH" dirty="0"/>
              <a:t> Pressure </a:t>
            </a:r>
            <a:r>
              <a:rPr lang="fr-CH" dirty="0" err="1"/>
              <a:t>Ulcer</a:t>
            </a:r>
            <a:r>
              <a:rPr lang="fr-CH" dirty="0"/>
              <a:t> Advisory Panel (EPUAP), National Pressure </a:t>
            </a:r>
            <a:r>
              <a:rPr lang="fr-CH" dirty="0" err="1"/>
              <a:t>Injury</a:t>
            </a:r>
            <a:r>
              <a:rPr lang="fr-CH" dirty="0"/>
              <a:t> Advisory Panel (NPIAP), Pan Pacific </a:t>
            </a:r>
            <a:br>
              <a:rPr lang="fr-CH" dirty="0"/>
            </a:br>
            <a:r>
              <a:rPr lang="fr-CH" dirty="0"/>
              <a:t>Pressure </a:t>
            </a:r>
            <a:r>
              <a:rPr lang="fr-CH" dirty="0" err="1"/>
              <a:t>Injury</a:t>
            </a:r>
            <a:r>
              <a:rPr lang="fr-CH" dirty="0"/>
              <a:t> Alliance (PPPIA). Prevention and </a:t>
            </a:r>
            <a:r>
              <a:rPr lang="fr-CH" dirty="0" err="1"/>
              <a:t>treatment</a:t>
            </a:r>
            <a:r>
              <a:rPr lang="fr-CH" dirty="0"/>
              <a:t> of pressure </a:t>
            </a:r>
            <a:r>
              <a:rPr lang="fr-CH" dirty="0" err="1"/>
              <a:t>ulcers</a:t>
            </a:r>
            <a:r>
              <a:rPr lang="fr-CH" dirty="0"/>
              <a:t>/Injuries: Quick </a:t>
            </a:r>
            <a:r>
              <a:rPr lang="fr-CH" dirty="0" err="1"/>
              <a:t>reference</a:t>
            </a:r>
            <a:r>
              <a:rPr lang="fr-CH" dirty="0"/>
              <a:t> guide. </a:t>
            </a:r>
            <a:br>
              <a:rPr lang="fr-CH" dirty="0"/>
            </a:br>
            <a:r>
              <a:rPr lang="fr-CH" dirty="0"/>
              <a:t>2019.</a:t>
            </a:r>
            <a:endParaRPr dirty="0"/>
          </a:p>
          <a:p>
            <a:pPr marL="432000" indent="-457200">
              <a:defRPr/>
            </a:pPr>
            <a:r>
              <a:rPr lang="fr-CH" dirty="0"/>
              <a:t>Morris JN, Fries BE, Mehr DR, </a:t>
            </a:r>
            <a:r>
              <a:rPr lang="fr-CH" dirty="0" err="1"/>
              <a:t>Hawes</a:t>
            </a:r>
            <a:r>
              <a:rPr lang="fr-CH" dirty="0"/>
              <a:t> C, Phillips C, Mor V, et al. The MDS Cognitive Performance </a:t>
            </a:r>
            <a:r>
              <a:rPr lang="fr-CH" dirty="0" err="1"/>
              <a:t>Scale</a:t>
            </a:r>
            <a:r>
              <a:rPr lang="fr-CH" dirty="0"/>
              <a:t>. J </a:t>
            </a:r>
            <a:r>
              <a:rPr lang="fr-CH" dirty="0" err="1"/>
              <a:t>Gerontol</a:t>
            </a:r>
            <a:r>
              <a:rPr lang="fr-CH" dirty="0"/>
              <a:t>. </a:t>
            </a:r>
            <a:br>
              <a:rPr lang="fr-CH" dirty="0"/>
            </a:br>
            <a:r>
              <a:rPr lang="fr-CH" dirty="0"/>
              <a:t>1994;49. </a:t>
            </a:r>
            <a:endParaRPr lang="fr-CH" dirty="0">
              <a:ea typeface="Calibri"/>
              <a:cs typeface="Calibri"/>
            </a:endParaRPr>
          </a:p>
          <a:p>
            <a:pPr marL="432000" indent="-457200">
              <a:defRPr/>
            </a:pPr>
            <a:r>
              <a:rPr lang="fr-CH" dirty="0" err="1"/>
              <a:t>Sugathapala</a:t>
            </a:r>
            <a:r>
              <a:rPr lang="fr-CH" dirty="0"/>
              <a:t> R, Latimer S, </a:t>
            </a:r>
            <a:r>
              <a:rPr lang="fr-CH" dirty="0" err="1"/>
              <a:t>Balasuriya</a:t>
            </a:r>
            <a:r>
              <a:rPr lang="fr-CH" dirty="0"/>
              <a:t> A, </a:t>
            </a:r>
            <a:r>
              <a:rPr lang="fr-CH" dirty="0" err="1"/>
              <a:t>Chaboyer</a:t>
            </a:r>
            <a:r>
              <a:rPr lang="fr-CH" dirty="0"/>
              <a:t> W, </a:t>
            </a:r>
            <a:r>
              <a:rPr lang="fr-CH" dirty="0" err="1"/>
              <a:t>Thalib</a:t>
            </a:r>
            <a:r>
              <a:rPr lang="fr-CH" dirty="0"/>
              <a:t> L, Gillespie BM. </a:t>
            </a:r>
            <a:r>
              <a:rPr lang="fr-CH" dirty="0" err="1"/>
              <a:t>Prevalence</a:t>
            </a:r>
            <a:r>
              <a:rPr lang="fr-CH" dirty="0"/>
              <a:t> and incidence of pressure </a:t>
            </a:r>
            <a:br>
              <a:rPr lang="fr-CH" dirty="0"/>
            </a:br>
            <a:r>
              <a:rPr lang="fr-CH" dirty="0"/>
              <a:t>injuries </a:t>
            </a:r>
            <a:r>
              <a:rPr lang="fr-CH" dirty="0" err="1"/>
              <a:t>among</a:t>
            </a:r>
            <a:r>
              <a:rPr lang="fr-CH" dirty="0"/>
              <a:t> </a:t>
            </a:r>
            <a:r>
              <a:rPr lang="fr-CH" dirty="0" err="1"/>
              <a:t>older</a:t>
            </a:r>
            <a:r>
              <a:rPr lang="fr-CH" dirty="0"/>
              <a:t> people living in nursing homes: A </a:t>
            </a:r>
            <a:r>
              <a:rPr lang="fr-CH" dirty="0" err="1"/>
              <a:t>systematic</a:t>
            </a:r>
            <a:r>
              <a:rPr lang="fr-CH" dirty="0"/>
              <a:t> </a:t>
            </a:r>
            <a:r>
              <a:rPr lang="fr-CH" dirty="0" err="1"/>
              <a:t>review</a:t>
            </a:r>
            <a:r>
              <a:rPr lang="fr-CH" dirty="0"/>
              <a:t> and </a:t>
            </a:r>
            <a:r>
              <a:rPr lang="fr-CH" dirty="0" err="1"/>
              <a:t>meta-analysis</a:t>
            </a:r>
            <a:r>
              <a:rPr lang="fr-CH" dirty="0"/>
              <a:t>. Int J </a:t>
            </a:r>
            <a:r>
              <a:rPr lang="fr-CH" dirty="0" err="1"/>
              <a:t>Nurs</a:t>
            </a:r>
            <a:r>
              <a:rPr lang="fr-CH" dirty="0"/>
              <a:t> </a:t>
            </a:r>
            <a:r>
              <a:rPr lang="fr-CH" dirty="0" err="1"/>
              <a:t>Stud</a:t>
            </a:r>
            <a:r>
              <a:rPr lang="fr-CH" dirty="0"/>
              <a:t>. </a:t>
            </a:r>
            <a:br>
              <a:rPr lang="fr-CH" dirty="0"/>
            </a:br>
            <a:r>
              <a:rPr lang="fr-CH" dirty="0"/>
              <a:t>2023;148:104605.</a:t>
            </a:r>
            <a:endParaRPr dirty="0"/>
          </a:p>
          <a:p>
            <a:pPr marL="432000" indent="-457200">
              <a:defRPr/>
            </a:pPr>
            <a:r>
              <a:rPr lang="de-DE" dirty="0">
                <a:ea typeface="Calibri"/>
                <a:cs typeface="Calibri"/>
              </a:rPr>
              <a:t>Zúñiga F, </a:t>
            </a:r>
            <a:r>
              <a:rPr lang="de-DE" dirty="0" err="1">
                <a:ea typeface="Calibri"/>
                <a:cs typeface="Calibri"/>
              </a:rPr>
              <a:t>Ausserhofer</a:t>
            </a:r>
            <a:r>
              <a:rPr lang="de-DE" dirty="0">
                <a:ea typeface="Calibri"/>
                <a:cs typeface="Calibri"/>
              </a:rPr>
              <a:t> D, </a:t>
            </a:r>
            <a:r>
              <a:rPr lang="de-DE" dirty="0" err="1">
                <a:ea typeface="Calibri"/>
                <a:cs typeface="Calibri"/>
              </a:rPr>
              <a:t>Serdaly</a:t>
            </a:r>
            <a:r>
              <a:rPr lang="de-DE" dirty="0">
                <a:ea typeface="Calibri"/>
                <a:cs typeface="Calibri"/>
              </a:rPr>
              <a:t> C, </a:t>
            </a:r>
            <a:r>
              <a:rPr lang="de-DE" dirty="0" err="1">
                <a:ea typeface="Calibri"/>
                <a:cs typeface="Calibri"/>
              </a:rPr>
              <a:t>Bassal</a:t>
            </a:r>
            <a:r>
              <a:rPr lang="de-DE" dirty="0">
                <a:ea typeface="Calibri"/>
                <a:cs typeface="Calibri"/>
              </a:rPr>
              <a:t> C, De Geest S, Schwendimann R. Schlussbericht zur Befragung des Pflege- und Betreuungspersonals in Alters- und Pflegeinstitutionen der Schweiz. Universität Basel; 2013.</a:t>
            </a:r>
            <a:br>
              <a:rPr lang="de-DE" dirty="0">
                <a:ea typeface="Calibri"/>
                <a:cs typeface="Calibri"/>
              </a:rPr>
            </a:br>
            <a:r>
              <a:rPr lang="de-DE" dirty="0">
                <a:ea typeface="Calibri"/>
                <a:cs typeface="Calibri"/>
              </a:rPr>
              <a:t>T</a:t>
            </a:r>
            <a:r>
              <a:rPr lang="fr-CH" dirty="0" err="1">
                <a:ea typeface="Calibri"/>
                <a:cs typeface="Calibri"/>
              </a:rPr>
              <a:t>éléchargeable</a:t>
            </a:r>
            <a:r>
              <a:rPr lang="fr-CH" dirty="0">
                <a:ea typeface="Calibri"/>
                <a:cs typeface="Calibri"/>
              </a:rPr>
              <a:t> sur : </a:t>
            </a:r>
            <a:r>
              <a:rPr lang="fr-CH" u="sng" dirty="0">
                <a:ea typeface="Calibri"/>
                <a:cs typeface="Calibri"/>
                <a:hlinkClick r:id="rId4" tooltip="https://shurp.unibas.ch/shurp-votraege-publikationen/"/>
              </a:rPr>
              <a:t>https://shurp.unibas.ch/shurp-votraege-publikationen/</a:t>
            </a:r>
            <a:endParaRPr lang="fr-CH" dirty="0">
              <a:ea typeface="Calibri"/>
              <a:cs typeface="Calibri"/>
            </a:endParaRPr>
          </a:p>
        </p:txBody>
      </p:sp>
      <p:sp>
        <p:nvSpPr>
          <p:cNvPr id="5" name="Textfeld 4">
            <a:extLst>
              <a:ext uri="{FF2B5EF4-FFF2-40B4-BE49-F238E27FC236}">
                <a16:creationId xmlns:a16="http://schemas.microsoft.com/office/drawing/2014/main" id="{30A0BC57-49FB-8402-5927-9D4A3D07F5DD}"/>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CH" sz="4500"/>
              <a:t>Images et graphiques</a:t>
            </a:r>
            <a:endParaRPr lang="fr-CH"/>
          </a:p>
        </p:txBody>
      </p:sp>
      <p:sp>
        <p:nvSpPr>
          <p:cNvPr id="4" name="Textfeld 3"/>
          <p:cNvSpPr txBox="1"/>
          <p:nvPr/>
        </p:nvSpPr>
        <p:spPr bwMode="auto">
          <a:xfrm>
            <a:off x="464930" y="1074509"/>
            <a:ext cx="11096625" cy="2215991"/>
          </a:xfrm>
          <a:prstGeom prst="rect">
            <a:avLst/>
          </a:prstGeom>
          <a:noFill/>
        </p:spPr>
        <p:txBody>
          <a:bodyPr wrap="square" lIns="0" tIns="0" rIns="0" bIns="0" rtlCol="0">
            <a:spAutoFit/>
          </a:bodyPr>
          <a:lstStyle/>
          <a:p>
            <a:pPr marL="457200" indent="-457200">
              <a:defRPr/>
            </a:pPr>
            <a:r>
              <a:rPr lang="fr-CH" dirty="0" err="1"/>
              <a:t>European</a:t>
            </a:r>
            <a:r>
              <a:rPr lang="fr-CH" dirty="0"/>
              <a:t> Pressure </a:t>
            </a:r>
            <a:r>
              <a:rPr lang="fr-CH" dirty="0" err="1"/>
              <a:t>Ulcer</a:t>
            </a:r>
            <a:r>
              <a:rPr lang="fr-CH" dirty="0"/>
              <a:t> Advisory Panel (EPUAP), National Pressure </a:t>
            </a:r>
            <a:r>
              <a:rPr lang="fr-CH" dirty="0" err="1"/>
              <a:t>Injury</a:t>
            </a:r>
            <a:r>
              <a:rPr lang="fr-CH" dirty="0"/>
              <a:t> Advisory Panel (NPIAP), Pan Pacific </a:t>
            </a:r>
            <a:br>
              <a:rPr lang="fr-CH" dirty="0"/>
            </a:br>
            <a:r>
              <a:rPr lang="fr-CH" dirty="0"/>
              <a:t>Pressure </a:t>
            </a:r>
            <a:r>
              <a:rPr lang="fr-CH" dirty="0" err="1"/>
              <a:t>Injury</a:t>
            </a:r>
            <a:r>
              <a:rPr lang="fr-CH" dirty="0"/>
              <a:t> Alliance (PPPIA). Prevention and </a:t>
            </a:r>
            <a:r>
              <a:rPr lang="fr-CH" dirty="0" err="1"/>
              <a:t>treatment</a:t>
            </a:r>
            <a:r>
              <a:rPr lang="fr-CH" dirty="0"/>
              <a:t> of pressure </a:t>
            </a:r>
            <a:r>
              <a:rPr lang="fr-CH" dirty="0" err="1"/>
              <a:t>ulcers</a:t>
            </a:r>
            <a:r>
              <a:rPr lang="fr-CH" dirty="0"/>
              <a:t>/Injuries: Quick </a:t>
            </a:r>
            <a:r>
              <a:rPr lang="fr-CH" dirty="0" err="1"/>
              <a:t>reference</a:t>
            </a:r>
            <a:r>
              <a:rPr lang="fr-CH" dirty="0"/>
              <a:t> guide. </a:t>
            </a:r>
            <a:br>
              <a:rPr lang="fr-CH" dirty="0"/>
            </a:br>
            <a:r>
              <a:rPr lang="fr-CH" dirty="0"/>
              <a:t>2019. T</a:t>
            </a:r>
            <a:r>
              <a:rPr lang="fr-CH" dirty="0">
                <a:latin typeface="Calibri"/>
                <a:ea typeface="Calibri"/>
                <a:cs typeface="Calibri"/>
              </a:rPr>
              <a:t>éléchargeable sur : </a:t>
            </a:r>
            <a:r>
              <a:rPr lang="fr-CH" u="sng" dirty="0">
                <a:latin typeface="Calibri"/>
                <a:ea typeface="Calibri"/>
                <a:cs typeface="Calibri"/>
                <a:hlinkClick r:id="rId3" tooltip="https://internationalguideline.com/"/>
              </a:rPr>
              <a:t>https://internationalguideline.com</a:t>
            </a:r>
            <a:endParaRPr lang="fr-CH" dirty="0">
              <a:latin typeface="Calibri"/>
              <a:ea typeface="Calibri"/>
              <a:cs typeface="Calibri"/>
            </a:endParaRPr>
          </a:p>
          <a:p>
            <a:pPr marL="457200" indent="-457200">
              <a:defRPr/>
            </a:pPr>
            <a:r>
              <a:rPr lang="fr-FR" dirty="0" err="1"/>
              <a:t>Lamers</a:t>
            </a:r>
            <a:r>
              <a:rPr lang="fr-FR" dirty="0"/>
              <a:t>, J. (o. J.). Infographies sur les catégories d’escarres 1 à 4, inclassables, lésions profondes présumées. Quedlinburg : Initiative Plaies Chroniques e. V. (ICW) ; sans date.</a:t>
            </a:r>
            <a:endParaRPr lang="fr-CH" dirty="0">
              <a:latin typeface="Calibri"/>
              <a:ea typeface="Calibri"/>
              <a:cs typeface="Calibri"/>
            </a:endParaRPr>
          </a:p>
          <a:p>
            <a:pPr marL="457200" indent="-457200">
              <a:defRPr/>
            </a:pPr>
            <a:r>
              <a:rPr lang="fr-CH" dirty="0">
                <a:latin typeface="Calibri"/>
                <a:ea typeface="Calibri"/>
                <a:cs typeface="Calibri"/>
              </a:rPr>
              <a:t>Hôpital cantonal de Baden. Images cliniques : Escarres de catégories 1 à 4, inclassables, lésion profonde présumée. Images non-publiées. Baden : Hôpital cantonal de Baden ; 2025.</a:t>
            </a:r>
            <a:endParaRPr lang="fr-CH" dirty="0"/>
          </a:p>
          <a:p>
            <a:pPr indent="-457200">
              <a:defRPr/>
            </a:pPr>
            <a:endParaRPr lang="fr-CH" dirty="0">
              <a:latin typeface="Calibri"/>
              <a:cs typeface="Calibri"/>
            </a:endParaRPr>
          </a:p>
        </p:txBody>
      </p:sp>
      <p:sp>
        <p:nvSpPr>
          <p:cNvPr id="5" name="Textfeld 4">
            <a:extLst>
              <a:ext uri="{FF2B5EF4-FFF2-40B4-BE49-F238E27FC236}">
                <a16:creationId xmlns:a16="http://schemas.microsoft.com/office/drawing/2014/main" id="{F7DA516A-D616-7EE2-A42C-45B47DFDD350}"/>
              </a:ext>
            </a:extLst>
          </p:cNvPr>
          <p:cNvSpPr txBox="1"/>
          <p:nvPr/>
        </p:nvSpPr>
        <p:spPr bwMode="auto">
          <a:xfrm>
            <a:off x="468000" y="6588000"/>
            <a:ext cx="3671999" cy="215444"/>
          </a:xfrm>
          <a:prstGeom prst="rect">
            <a:avLst/>
          </a:prstGeom>
          <a:noFill/>
        </p:spPr>
        <p:txBody>
          <a:bodyPr wrap="squar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endParaRPr lang="de-CH" sz="800" dirty="0"/>
          </a:p>
        </p:txBody>
      </p:sp>
    </p:spTree>
  </p:cSld>
  <p:clrMapOvr>
    <a:masterClrMapping/>
  </p:clrMapOvr>
</p:sld>
</file>

<file path=ppt/theme/theme1.xml><?xml version="1.0" encoding="utf-8"?>
<a:theme xmlns:a="http://schemas.openxmlformats.org/drawingml/2006/main" name="NIP">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2.xml><?xml version="1.0" encoding="utf-8"?>
<a:theme xmlns:a="http://schemas.openxmlformats.org/drawingml/2006/main" name="Bilder MQI">
  <a:themeElements>
    <a:clrScheme name="Custom 1">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77276AF4D3CF4479AEDC2ACC80768DD" ma:contentTypeVersion="14" ma:contentTypeDescription="Ein neues Dokument erstellen." ma:contentTypeScope="" ma:versionID="535ee4dd3e61ab49b1e975f7c008f0d4">
  <xsd:schema xmlns:xsd="http://www.w3.org/2001/XMLSchema" xmlns:xs="http://www.w3.org/2001/XMLSchema" xmlns:p="http://schemas.microsoft.com/office/2006/metadata/properties" xmlns:ns2="4d1319b1-fb4b-42b5-b9b1-7f9fc3ab77bd" xmlns:ns3="7e31401a-ab3d-43ec-9628-7de2b7e6d800" targetNamespace="http://schemas.microsoft.com/office/2006/metadata/properties" ma:root="true" ma:fieldsID="37fcd0575502b50777901c649f27762e" ns2:_="" ns3:_="">
    <xsd:import namespace="4d1319b1-fb4b-42b5-b9b1-7f9fc3ab77bd"/>
    <xsd:import namespace="7e31401a-ab3d-43ec-9628-7de2b7e6d80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1319b1-fb4b-42b5-b9b1-7f9fc3ab77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markierungen" ma:readOnly="false" ma:fieldId="{5cf76f15-5ced-4ddc-b409-7134ff3c332f}" ma:taxonomyMulti="true" ma:sspId="47e52ee3-066a-4bcb-89c7-a5b3b0d6911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e31401a-ab3d-43ec-9628-7de2b7e6d80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bbe56ea-8f55-4bfe-9dcf-f680d4652976}" ma:internalName="TaxCatchAll" ma:showField="CatchAllData" ma:web="7e31401a-ab3d-43ec-9628-7de2b7e6d800">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d1319b1-fb4b-42b5-b9b1-7f9fc3ab77bd">
      <Terms xmlns="http://schemas.microsoft.com/office/infopath/2007/PartnerControls"/>
    </lcf76f155ced4ddcb4097134ff3c332f>
    <TaxCatchAll xmlns="7e31401a-ab3d-43ec-9628-7de2b7e6d80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C7CB18-6DE9-4EE1-B539-ECDB1013A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1319b1-fb4b-42b5-b9b1-7f9fc3ab77bd"/>
    <ds:schemaRef ds:uri="7e31401a-ab3d-43ec-9628-7de2b7e6d8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638775E-1D48-4D11-A90F-BC928D2F6EE3}">
  <ds:schemaRefs>
    <ds:schemaRef ds:uri="http://schemas.microsoft.com/office/2006/metadata/properties"/>
    <ds:schemaRef ds:uri="http://schemas.microsoft.com/office/infopath/2007/PartnerControls"/>
    <ds:schemaRef ds:uri="a779a40f-1f11-4037-a612-dd68ecf8f605"/>
    <ds:schemaRef ds:uri="6517266a-3a76-4783-90ed-315f1b8326a4"/>
    <ds:schemaRef ds:uri="4d1319b1-fb4b-42b5-b9b1-7f9fc3ab77bd"/>
    <ds:schemaRef ds:uri="7e31401a-ab3d-43ec-9628-7de2b7e6d800"/>
  </ds:schemaRefs>
</ds:datastoreItem>
</file>

<file path=customXml/itemProps3.xml><?xml version="1.0" encoding="utf-8"?>
<ds:datastoreItem xmlns:ds="http://schemas.openxmlformats.org/officeDocument/2006/customXml" ds:itemID="{16BDA7B4-A472-497D-8D2E-5C6B8E2EF6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NIP</Template>
  <TotalTime>2</TotalTime>
  <Words>3252</Words>
  <Application>Microsoft Macintosh PowerPoint</Application>
  <PresentationFormat>Widescreen</PresentationFormat>
  <Paragraphs>325</Paragraphs>
  <Slides>34</Slides>
  <Notes>34</Notes>
  <HiddenSlides>1</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34</vt:i4>
      </vt:variant>
    </vt:vector>
  </HeadingPairs>
  <TitlesOfParts>
    <vt:vector size="46" baseType="lpstr">
      <vt:lpstr>Aptos</vt:lpstr>
      <vt:lpstr>Arial</vt:lpstr>
      <vt:lpstr>Calibri</vt:lpstr>
      <vt:lpstr>Calibri Light</vt:lpstr>
      <vt:lpstr>Frutiger 45 Light</vt:lpstr>
      <vt:lpstr>Helvetica</vt:lpstr>
      <vt:lpstr>Roboto</vt:lpstr>
      <vt:lpstr>Segoe UI</vt:lpstr>
      <vt:lpstr>Symbol</vt:lpstr>
      <vt:lpstr>Wingdings</vt:lpstr>
      <vt:lpstr>NIP</vt:lpstr>
      <vt:lpstr>Bilder MQI</vt:lpstr>
      <vt:lpstr>PowerPoint Presentation</vt:lpstr>
      <vt:lpstr>Informations sur l’utilisation de cette présentation PowerPoint</vt:lpstr>
      <vt:lpstr>PowerPoint Presentation</vt:lpstr>
      <vt:lpstr>Les six indicateurs de qualité médicaux (IQM) existants  (avec transmission annuelle obligatoire des données à la Confédération)</vt:lpstr>
      <vt:lpstr>Les trois nouveaux IQM (pour un usage interne, sans transmission de données à la Confédération, en phase de test pour une éventuelle utilisation comme IQM nationaux)</vt:lpstr>
      <vt:lpstr>Agenda</vt:lpstr>
      <vt:lpstr>PowerPoint Presentation</vt:lpstr>
      <vt:lpstr>Qu'est-ce qu'une escarre ? </vt:lpstr>
      <vt:lpstr>Apparition d'une escarre</vt:lpstr>
      <vt:lpstr>Catégories 1-2-3-4 ou inclassables</vt:lpstr>
      <vt:lpstr>PowerPoint Presentation</vt:lpstr>
      <vt:lpstr>Les escarres dans notre EMS</vt:lpstr>
      <vt:lpstr>Les escarres dans notre EMS</vt:lpstr>
      <vt:lpstr>Les escarres dans notre EMS</vt:lpstr>
      <vt:lpstr>Prévalence des escarres en EMS</vt:lpstr>
      <vt:lpstr>Pourquoi relever les escarres en tant qu'IQM ?</vt:lpstr>
      <vt:lpstr>Quel est notre objectif ?</vt:lpstr>
      <vt:lpstr>PowerPoint Presentation</vt:lpstr>
      <vt:lpstr>Comment saisir l'IQM ?</vt:lpstr>
      <vt:lpstr>À quoi faire attention lors de la saisie ? </vt:lpstr>
      <vt:lpstr>L'ajustement au risque</vt:lpstr>
      <vt:lpstr>PowerPoint Presentation</vt:lpstr>
      <vt:lpstr>PowerPoint Presentation</vt:lpstr>
      <vt:lpstr>Exercice 1</vt:lpstr>
      <vt:lpstr>Exercice 2</vt:lpstr>
      <vt:lpstr>Exercice 3</vt:lpstr>
      <vt:lpstr>Exercice 4</vt:lpstr>
      <vt:lpstr>Exercice 5</vt:lpstr>
      <vt:lpstr>Exercice 6</vt:lpstr>
      <vt:lpstr>PowerPoint Presentation</vt:lpstr>
      <vt:lpstr>PowerPoint Presentation</vt:lpstr>
      <vt:lpstr>PowerPoint Presentation</vt:lpstr>
      <vt:lpstr>Sources</vt:lpstr>
      <vt:lpstr>Images et graphiques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Vorlage NIP-Q-UPGRADE</dc:title>
  <dc:subject/>
  <dc:creator>Sarah von Känel</dc:creator>
  <cp:keywords>, docId:28C5D9F2B4DC0DBCE69164E3C6999375</cp:keywords>
  <dc:description/>
  <cp:lastModifiedBy>Raphaela Rothenberger</cp:lastModifiedBy>
  <cp:revision>190</cp:revision>
  <dcterms:created xsi:type="dcterms:W3CDTF">2025-07-15T21:53:59Z</dcterms:created>
  <dcterms:modified xsi:type="dcterms:W3CDTF">2025-12-12T11:19:52Z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0x010100D77276AF4D3CF4479AEDC2ACC80768DD</vt:lpwstr>
  </property>
  <property fmtid="{D5CDD505-2E9C-101B-9397-08002B2CF9AE}" pid="3" name="MSIP_Label_fc45530b-05ad-4898-a276-2c98523d71a0_Enabled">
    <vt:lpwstr>true</vt:lpwstr>
  </property>
  <property fmtid="{D5CDD505-2E9C-101B-9397-08002B2CF9AE}" pid="4" name="MSIP_Label_fc45530b-05ad-4898-a276-2c98523d71a0_SetDate">
    <vt:lpwstr>2025-09-30T13:53:23Z</vt:lpwstr>
  </property>
  <property fmtid="{D5CDD505-2E9C-101B-9397-08002B2CF9AE}" pid="5" name="MSIP_Label_fc45530b-05ad-4898-a276-2c98523d71a0_Method">
    <vt:lpwstr>Standard</vt:lpwstr>
  </property>
  <property fmtid="{D5CDD505-2E9C-101B-9397-08002B2CF9AE}" pid="6" name="MSIP_Label_fc45530b-05ad-4898-a276-2c98523d71a0_Name">
    <vt:lpwstr>defa4170-0d19-0005-0004-bc88714345d2</vt:lpwstr>
  </property>
  <property fmtid="{D5CDD505-2E9C-101B-9397-08002B2CF9AE}" pid="7" name="MSIP_Label_fc45530b-05ad-4898-a276-2c98523d71a0_SiteId">
    <vt:lpwstr>645d5943-7ac4-4c60-ba54-6e12423839e9</vt:lpwstr>
  </property>
  <property fmtid="{D5CDD505-2E9C-101B-9397-08002B2CF9AE}" pid="8" name="MSIP_Label_fc45530b-05ad-4898-a276-2c98523d71a0_ActionId">
    <vt:lpwstr>eeed0b35-1abb-41a5-a561-a98e0e80ffab</vt:lpwstr>
  </property>
  <property fmtid="{D5CDD505-2E9C-101B-9397-08002B2CF9AE}" pid="9" name="MSIP_Label_fc45530b-05ad-4898-a276-2c98523d71a0_ContentBits">
    <vt:lpwstr>0</vt:lpwstr>
  </property>
  <property fmtid="{D5CDD505-2E9C-101B-9397-08002B2CF9AE}" pid="10" name="MSIP_Label_fc45530b-05ad-4898-a276-2c98523d71a0_Tag">
    <vt:lpwstr>10, 3, 0, 1</vt:lpwstr>
  </property>
  <property fmtid="{D5CDD505-2E9C-101B-9397-08002B2CF9AE}" pid="11" name="MediaServiceImageTags">
    <vt:lpwstr/>
  </property>
</Properties>
</file>