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1" r:id="rId5"/>
    <p:sldMasterId id="2147483676" r:id="rId6"/>
    <p:sldMasterId id="2147483699" r:id="rId7"/>
    <p:sldMasterId id="2147483704" r:id="rId8"/>
    <p:sldMasterId id="2147483724" r:id="rId9"/>
  </p:sldMasterIdLst>
  <p:notesMasterIdLst>
    <p:notesMasterId r:id="rId48"/>
  </p:notesMasterIdLst>
  <p:sldIdLst>
    <p:sldId id="256" r:id="rId10"/>
    <p:sldId id="309" r:id="rId11"/>
    <p:sldId id="310" r:id="rId12"/>
    <p:sldId id="296" r:id="rId13"/>
    <p:sldId id="297" r:id="rId14"/>
    <p:sldId id="260" r:id="rId15"/>
    <p:sldId id="261" r:id="rId16"/>
    <p:sldId id="262" r:id="rId17"/>
    <p:sldId id="263" r:id="rId18"/>
    <p:sldId id="313" r:id="rId19"/>
    <p:sldId id="314" r:id="rId20"/>
    <p:sldId id="266" r:id="rId21"/>
    <p:sldId id="267" r:id="rId22"/>
    <p:sldId id="268" r:id="rId23"/>
    <p:sldId id="269" r:id="rId24"/>
    <p:sldId id="270" r:id="rId25"/>
    <p:sldId id="271" r:id="rId26"/>
    <p:sldId id="306" r:id="rId27"/>
    <p:sldId id="273" r:id="rId28"/>
    <p:sldId id="274" r:id="rId29"/>
    <p:sldId id="307" r:id="rId30"/>
    <p:sldId id="276" r:id="rId31"/>
    <p:sldId id="277" r:id="rId32"/>
    <p:sldId id="298" r:id="rId33"/>
    <p:sldId id="300" r:id="rId34"/>
    <p:sldId id="301" r:id="rId35"/>
    <p:sldId id="302" r:id="rId36"/>
    <p:sldId id="303" r:id="rId37"/>
    <p:sldId id="282" r:id="rId38"/>
    <p:sldId id="283" r:id="rId39"/>
    <p:sldId id="284" r:id="rId40"/>
    <p:sldId id="285" r:id="rId41"/>
    <p:sldId id="286" r:id="rId42"/>
    <p:sldId id="287" r:id="rId43"/>
    <p:sldId id="288" r:id="rId44"/>
    <p:sldId id="289" r:id="rId45"/>
    <p:sldId id="290" r:id="rId46"/>
    <p:sldId id="305" r:id="rId47"/>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824">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lie Möckli" initials="NM" lastIdx="4" clrIdx="0"/>
  <p:cmAuthor id="2" name="Franziska Zuniga" initials="FZ" lastIdx="20" clrIdx="1"/>
  <p:cmAuthor id="3" name="Lisa Kästner" initials="LK" lastIdx="3" clrIdx="2"/>
  <p:cmAuthor id="4" name="Brodard Alexandra" initials="AB" lastIdx="15" clrIdx="3">
    <p:extLst>
      <p:ext uri="{19B8F6BF-5375-455C-9EA6-DF929625EA0E}">
        <p15:presenceInfo xmlns:p15="http://schemas.microsoft.com/office/powerpoint/2012/main" userId="S::a.brodard@ecolelasource.ch::4a4b7f03-7d49-4ad3-bb4b-35cd0b02f5a5" providerId="AD"/>
      </p:ext>
    </p:extLst>
  </p:cmAuthor>
  <p:cmAuthor id="5" name="Wellens Nathalie" initials="NW" lastIdx="18" clrIdx="4">
    <p:extLst>
      <p:ext uri="{19B8F6BF-5375-455C-9EA6-DF929625EA0E}">
        <p15:presenceInfo xmlns:p15="http://schemas.microsoft.com/office/powerpoint/2012/main" userId="S::n.wellens@ecolelasource.ch::d9d9f117-54c6-4413-af92-8bf8d7f63b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E4AEA4-8DFA-4A89-87EB-49C32662AFE0}">
  <a:tblStyle styleId="{21E4AEA4-8DFA-4A89-87EB-49C32662AFE0}" styleName="Mittlere Formatvorlage 2 - Akzent 2">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fill>
          <a:solidFill>
            <a:schemeClr val="accent2">
              <a:tint val="40000"/>
            </a:schemeClr>
          </a:solidFill>
        </a:fill>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a:solidFill>
                <a:schemeClr val="lt1"/>
              </a:solidFill>
            </a:ln>
          </a:top>
        </a:tcBdr>
        <a:fill>
          <a:solidFill>
            <a:schemeClr val="accent2"/>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2"/>
          </a:solidFill>
        </a:fill>
      </a:tcStyle>
    </a:firstRow>
    <a:neCell>
      <a:tcStyle>
        <a:tcBdr/>
      </a:tcStyle>
    </a:neCell>
    <a:nwCell>
      <a:tcStyle>
        <a:tcBdr/>
      </a:tcStyle>
    </a:nwCell>
  </a:tblStyle>
  <a:tblStyle styleId="{5940675A-B579-460E-94D1-54222C63F5DA}" styleName="No Style, Table Grid">
    <a:wholeTbl>
      <a:tcTxStyle>
        <a:fontRef idx="minor">
          <a:srgbClr val="000000"/>
        </a:fontRef>
        <a:schemeClr val="tx1"/>
      </a:tcTxStyle>
      <a:tcStyle>
        <a:tcBdr>
          <a:left>
            <a:ln w="12700">
              <a:solidFill>
                <a:schemeClr val="tx1"/>
              </a:solidFill>
            </a:ln>
          </a:left>
          <a:right>
            <a:ln w="12700">
              <a:solidFill>
                <a:schemeClr val="tx1"/>
              </a:solidFill>
            </a:ln>
          </a:right>
          <a:top>
            <a:ln w="12700">
              <a:solidFill>
                <a:schemeClr val="tx1"/>
              </a:solidFill>
            </a:ln>
          </a:top>
          <a:bottom>
            <a:ln w="12700">
              <a:solidFill>
                <a:schemeClr val="tx1"/>
              </a:solidFill>
            </a:ln>
          </a:bottom>
          <a:insideH>
            <a:ln w="12700">
              <a:solidFill>
                <a:schemeClr val="tx1"/>
              </a:solidFill>
            </a:ln>
          </a:insideH>
          <a:insideV>
            <a:ln w="12700">
              <a:solidFill>
                <a:schemeClr val="tx1"/>
              </a:solidFill>
            </a:ln>
          </a:insideV>
        </a:tcBdr>
        <a:fill>
          <a:no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E8B1032C-EA38-4F05-BA0D-38AFFFC7BED3}" styleName="Helle Formatvorlage 3 - Akzent 6">
    <a:wholeTbl>
      <a:tcTxStyle>
        <a:fontRef idx="minor">
          <a:srgbClr val="000000"/>
        </a:fontRef>
        <a:schemeClr val="tx1"/>
      </a:tcTxStyle>
      <a:tcStyle>
        <a:tcBdr>
          <a:left>
            <a:ln w="12700">
              <a:solidFill>
                <a:schemeClr val="accent6"/>
              </a:solidFill>
            </a:ln>
          </a:left>
          <a:right>
            <a:ln w="12700">
              <a:solidFill>
                <a:schemeClr val="accent6"/>
              </a:solidFill>
            </a:ln>
          </a:right>
          <a:top>
            <a:ln w="12700">
              <a:solidFill>
                <a:schemeClr val="accent6"/>
              </a:solidFill>
            </a:ln>
          </a:top>
          <a:bottom>
            <a:ln w="12700">
              <a:solidFill>
                <a:schemeClr val="accent6"/>
              </a:solidFill>
            </a:ln>
          </a:bottom>
          <a:insideH>
            <a:ln w="12700">
              <a:solidFill>
                <a:schemeClr val="accent6"/>
              </a:solidFill>
            </a:ln>
          </a:insideH>
          <a:insideV>
            <a:ln w="12700">
              <a:solidFill>
                <a:schemeClr val="accent6"/>
              </a:solid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band2V>
      <a:tcStyle>
        <a:tcBdr/>
        <a:fill>
          <a:solidFill>
            <a:schemeClr val="accent6">
              <a:alpha val="20000"/>
            </a:schemeClr>
          </a:solidFill>
        </a:fill>
      </a:tcStyle>
    </a:band2V>
    <a:lastCol>
      <a:tcStyle>
        <a:tcBdr/>
      </a:tcStyle>
    </a:lastCol>
    <a:firstCol>
      <a:tcStyle>
        <a:tcBdr/>
      </a:tcStyle>
    </a:firstCol>
    <a:lastRow>
      <a:tcStyle>
        <a:tcBdr>
          <a:top>
            <a:ln w="50800">
              <a:solidFill>
                <a:schemeClr val="accent6"/>
              </a:solidFill>
            </a:ln>
          </a:top>
        </a:tcBdr>
        <a:fill>
          <a:noFill/>
        </a:fill>
      </a:tcStyle>
    </a:lastRow>
    <a:seCell>
      <a:tcStyle>
        <a:tcBdr/>
      </a:tcStyle>
    </a:seCell>
    <a:swCell>
      <a:tcStyle>
        <a:tcBdr/>
      </a:tcStyle>
    </a:swCell>
    <a:firstRow>
      <a:tcStyle>
        <a:tcBdr>
          <a:bottom>
            <a:ln w="25400">
              <a:solidFill>
                <a:schemeClr val="accent6"/>
              </a:solidFill>
            </a:ln>
          </a:bottom>
        </a:tcBdr>
        <a:fill>
          <a:no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680" autoAdjust="0"/>
    <p:restoredTop sz="84626" autoAdjust="0"/>
  </p:normalViewPr>
  <p:slideViewPr>
    <p:cSldViewPr snapToGrid="0">
      <p:cViewPr varScale="1">
        <p:scale>
          <a:sx n="107" d="100"/>
          <a:sy n="107" d="100"/>
        </p:scale>
        <p:origin x="504" y="176"/>
      </p:cViewPr>
      <p:guideLst>
        <p:guide pos="824"/>
        <p:guide orient="horz" pos="2160"/>
      </p:guideLst>
    </p:cSldViewPr>
  </p:slideViewPr>
  <p:outlineViewPr>
    <p:cViewPr>
      <p:scale>
        <a:sx n="33" d="100"/>
        <a:sy n="33" d="100"/>
      </p:scale>
      <p:origin x="0" y="-11635"/>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A3F4E-1736-854E-ACEE-010179473AB8}" type="doc">
      <dgm:prSet loTypeId="urn:microsoft.com/office/officeart/2005/8/layout/vList5#1" loCatId="" qsTypeId="urn:microsoft.com/office/officeart/2005/8/quickstyle/simple1#6" qsCatId="simple" csTypeId="urn:microsoft.com/office/officeart/2005/8/colors/accent2_2" csCatId="accent2" phldr="1"/>
      <dgm:spPr bwMode="auto"/>
      <dgm:t>
        <a:bodyPr/>
        <a:lstStyle/>
        <a:p>
          <a:pPr>
            <a:defRPr/>
          </a:pPr>
          <a:endParaRPr lang="fr-FR"/>
        </a:p>
      </dgm:t>
    </dgm:pt>
    <dgm:pt modelId="{55AC2ACE-A7FB-FC40-AAE3-33FE77F1D44C}">
      <dgm:prSet custT="1"/>
      <dgm:spPr bwMode="auto">
        <a:solidFill>
          <a:schemeClr val="accent2"/>
        </a:solidFill>
      </dgm:spPr>
      <dgm:t>
        <a:bodyPr/>
        <a:lstStyle/>
        <a:p>
          <a:pPr algn="l">
            <a:defRPr/>
          </a:pPr>
          <a:r>
            <a:rPr lang="fr-FR" sz="1600" noProof="0" dirty="0">
              <a:solidFill>
                <a:schemeClr val="tx1"/>
              </a:solidFill>
              <a:latin typeface="+mn-lt"/>
              <a:ea typeface="Calibri"/>
              <a:cs typeface="Calibri"/>
            </a:rPr>
            <a:t>Non, </a:t>
          </a:r>
          <a:r>
            <a:rPr lang="fr-FR" sz="1600" b="1" noProof="0" dirty="0">
              <a:solidFill>
                <a:schemeClr val="tx1"/>
              </a:solidFill>
              <a:latin typeface="+mn-lt"/>
              <a:ea typeface="Calibri"/>
              <a:cs typeface="Calibri"/>
            </a:rPr>
            <a:t>aucun entretien </a:t>
          </a:r>
          <a:r>
            <a:rPr lang="fr-FR" sz="1600" noProof="0" dirty="0">
              <a:solidFill>
                <a:schemeClr val="tx1"/>
              </a:solidFill>
              <a:latin typeface="+mn-lt"/>
              <a:ea typeface="Calibri"/>
              <a:cs typeface="Calibri"/>
            </a:rPr>
            <a:t>sur le degré d'intensité de traitement souhaité n'a été initié </a:t>
          </a:r>
          <a:r>
            <a:rPr lang="fr-FR" sz="1600" b="1" noProof="0" dirty="0">
              <a:solidFill>
                <a:schemeClr val="tx1"/>
              </a:solidFill>
              <a:latin typeface="+mn-lt"/>
              <a:ea typeface="Calibri"/>
              <a:cs typeface="Calibri"/>
            </a:rPr>
            <a:t>OU</a:t>
          </a:r>
          <a:r>
            <a:rPr lang="fr-FR" sz="1600" noProof="0" dirty="0">
              <a:solidFill>
                <a:schemeClr val="tx1"/>
              </a:solidFill>
              <a:latin typeface="+mn-lt"/>
              <a:ea typeface="Calibri"/>
              <a:cs typeface="Calibri"/>
            </a:rPr>
            <a:t> il n'y a </a:t>
          </a:r>
          <a:r>
            <a:rPr lang="fr-FR" sz="1600" b="1" noProof="0" dirty="0">
              <a:solidFill>
                <a:schemeClr val="tx1"/>
              </a:solidFill>
              <a:latin typeface="+mn-lt"/>
              <a:ea typeface="Calibri"/>
              <a:cs typeface="Calibri"/>
            </a:rPr>
            <a:t>pas de </a:t>
          </a:r>
          <a:r>
            <a:rPr lang="fr-CH" sz="1600" b="1" noProof="0" dirty="0">
              <a:solidFill>
                <a:schemeClr val="tx1"/>
              </a:solidFill>
              <a:latin typeface="+mn-lt"/>
              <a:ea typeface="Calibri"/>
              <a:cs typeface="Calibri"/>
            </a:rPr>
            <a:t>documentation</a:t>
          </a:r>
        </a:p>
      </dgm:t>
    </dgm:pt>
    <dgm:pt modelId="{E2CFE96C-00E9-E542-851B-B9129B7DFAE9}" type="parTrans" cxnId="{A8E543FD-93DF-2D40-8D28-DFA8AA98F72C}">
      <dgm:prSet/>
      <dgm:spPr bwMode="auto"/>
      <dgm:t>
        <a:bodyPr/>
        <a:lstStyle/>
        <a:p>
          <a:pPr algn="l">
            <a:defRPr/>
          </a:pPr>
          <a:endParaRPr lang="fr-FR" sz="2000">
            <a:solidFill>
              <a:schemeClr val="tx1"/>
            </a:solidFill>
            <a:latin typeface="+mn-lt"/>
          </a:endParaRPr>
        </a:p>
      </dgm:t>
    </dgm:pt>
    <dgm:pt modelId="{0901015D-0EFE-DD4D-A31D-67C1C07A680D}" type="sibTrans" cxnId="{A8E543FD-93DF-2D40-8D28-DFA8AA98F72C}">
      <dgm:prSet/>
      <dgm:spPr bwMode="auto"/>
      <dgm:t>
        <a:bodyPr/>
        <a:lstStyle/>
        <a:p>
          <a:pPr algn="l">
            <a:defRPr/>
          </a:pPr>
          <a:endParaRPr lang="fr-FR" sz="2000">
            <a:solidFill>
              <a:schemeClr val="tx1"/>
            </a:solidFill>
            <a:latin typeface="+mn-lt"/>
          </a:endParaRPr>
        </a:p>
      </dgm:t>
    </dgm:pt>
    <dgm:pt modelId="{17034E2B-67A3-3242-A1F2-9D1E28C930AF}">
      <dgm:prSet phldrT="[Texte]" custT="1"/>
      <dgm:spPr bwMode="auto">
        <a:solidFill>
          <a:schemeClr val="accent2"/>
        </a:solidFill>
      </dgm:spPr>
      <dgm:t>
        <a:bodyPr/>
        <a:lstStyle/>
        <a:p>
          <a:pPr algn="l">
            <a:buNone/>
            <a:defRPr/>
          </a:pPr>
          <a:r>
            <a:rPr lang="fr-FR" sz="1600" i="0" kern="1200" noProof="0" dirty="0">
              <a:solidFill>
                <a:schemeClr val="tx1"/>
              </a:solidFill>
              <a:latin typeface="+mn-lt"/>
              <a:ea typeface="Calibri"/>
              <a:cs typeface="Calibri"/>
            </a:rPr>
            <a:t>Oui, le degré d'intensité de traitement </a:t>
          </a:r>
          <a:r>
            <a:rPr lang="fr-FR" sz="1600" i="0" kern="1200" noProof="0">
              <a:solidFill>
                <a:schemeClr val="tx1"/>
              </a:solidFill>
              <a:latin typeface="+mn-lt"/>
              <a:ea typeface="Calibri"/>
              <a:cs typeface="Calibri"/>
            </a:rPr>
            <a:t>souhaité est </a:t>
          </a:r>
          <a:r>
            <a:rPr lang="fr-FR" sz="1600" b="1" i="0" kern="1200" noProof="0">
              <a:solidFill>
                <a:schemeClr val="tx1"/>
              </a:solidFill>
              <a:latin typeface="+mn-lt"/>
              <a:ea typeface="Calibri"/>
              <a:cs typeface="Calibri"/>
            </a:rPr>
            <a:t>discuté </a:t>
          </a:r>
          <a:r>
            <a:rPr lang="fr-FR" sz="1600" b="1" i="0" kern="1200" noProof="0" dirty="0">
              <a:solidFill>
                <a:schemeClr val="tx1"/>
              </a:solidFill>
              <a:latin typeface="+mn-lt"/>
              <a:ea typeface="Calibri"/>
              <a:cs typeface="Calibri"/>
            </a:rPr>
            <a:t>ET documenté pour les trois points </a:t>
          </a:r>
          <a:r>
            <a:rPr lang="fr-CH" sz="1600" kern="1200" dirty="0">
              <a:solidFill>
                <a:prstClr val="black"/>
              </a:solidFill>
              <a:latin typeface="Calibri"/>
              <a:ea typeface="Calibri"/>
              <a:cs typeface="Calibri"/>
            </a:rPr>
            <a:t>(réanimation, hospitalisation, médication destinée à prolonger de la vie)</a:t>
          </a:r>
          <a:endParaRPr lang="fr-CH" sz="1600" kern="1200" noProof="0" dirty="0">
            <a:solidFill>
              <a:prstClr val="black"/>
            </a:solidFill>
            <a:latin typeface="Calibri"/>
            <a:ea typeface="Calibri"/>
            <a:cs typeface="Calibri"/>
          </a:endParaRPr>
        </a:p>
      </dgm:t>
    </dgm:pt>
    <dgm:pt modelId="{37C0FF54-DC06-224F-8FD1-0BB6DA4D249A}" type="sibTrans" cxnId="{A883FF5E-C986-2E4B-AE8E-4EFFCC88C43A}">
      <dgm:prSet/>
      <dgm:spPr bwMode="auto"/>
      <dgm:t>
        <a:bodyPr/>
        <a:lstStyle/>
        <a:p>
          <a:pPr algn="l">
            <a:defRPr/>
          </a:pPr>
          <a:endParaRPr lang="fr-FR" sz="2000">
            <a:solidFill>
              <a:schemeClr val="tx1"/>
            </a:solidFill>
            <a:latin typeface="+mn-lt"/>
          </a:endParaRPr>
        </a:p>
      </dgm:t>
    </dgm:pt>
    <dgm:pt modelId="{2FC410A5-3764-8A42-B422-DEC927E9A689}" type="parTrans" cxnId="{A883FF5E-C986-2E4B-AE8E-4EFFCC88C43A}">
      <dgm:prSet/>
      <dgm:spPr bwMode="auto"/>
      <dgm:t>
        <a:bodyPr/>
        <a:lstStyle/>
        <a:p>
          <a:pPr algn="l">
            <a:defRPr/>
          </a:pPr>
          <a:endParaRPr lang="fr-FR" sz="2000">
            <a:solidFill>
              <a:schemeClr val="tx1"/>
            </a:solidFill>
            <a:latin typeface="+mn-lt"/>
          </a:endParaRPr>
        </a:p>
      </dgm:t>
    </dgm:pt>
    <dgm:pt modelId="{65A19FA8-643B-1943-B2F2-DC51DE03CC29}">
      <dgm:prSet custT="1"/>
      <dgm:spPr bwMode="auto">
        <a:solidFill>
          <a:schemeClr val="accent2"/>
        </a:solidFill>
      </dgm:spPr>
      <dgm:t>
        <a:bodyPr/>
        <a:lstStyle/>
        <a:p>
          <a:pPr algn="l">
            <a:defRPr/>
          </a:pPr>
          <a:r>
            <a:rPr lang="fr-FR" sz="1600" noProof="0" dirty="0">
              <a:solidFill>
                <a:schemeClr val="tx1"/>
              </a:solidFill>
              <a:latin typeface="+mn-lt"/>
              <a:ea typeface="Calibri"/>
              <a:cs typeface="Calibri"/>
            </a:rPr>
            <a:t>Non, la personne concernée ou </a:t>
          </a:r>
          <a:r>
            <a:rPr lang="fr-FR" sz="1600" noProof="0" dirty="0" err="1">
              <a:solidFill>
                <a:schemeClr val="tx1"/>
              </a:solidFill>
              <a:latin typeface="+mn-lt"/>
              <a:ea typeface="Calibri"/>
              <a:cs typeface="Calibri"/>
            </a:rPr>
            <a:t>le·la</a:t>
          </a:r>
          <a:r>
            <a:rPr lang="fr-FR" sz="1600" noProof="0" dirty="0">
              <a:solidFill>
                <a:schemeClr val="tx1"/>
              </a:solidFill>
              <a:latin typeface="+mn-lt"/>
              <a:ea typeface="Calibri"/>
              <a:cs typeface="Calibri"/>
            </a:rPr>
            <a:t> représentant·e thérapeutique </a:t>
          </a:r>
          <a:r>
            <a:rPr lang="fr-FR" sz="1600" b="1" noProof="0" dirty="0">
              <a:solidFill>
                <a:schemeClr val="tx1"/>
              </a:solidFill>
              <a:latin typeface="+mn-lt"/>
              <a:ea typeface="Calibri"/>
              <a:cs typeface="Calibri"/>
            </a:rPr>
            <a:t>n'a pas pu/voulu s'exprimer par rapport à tous les trois points ET cela a été documenté en conséquence</a:t>
          </a:r>
          <a:endParaRPr lang="fr-CH" sz="1600" b="1" noProof="0" dirty="0">
            <a:solidFill>
              <a:schemeClr val="tx1"/>
            </a:solidFill>
            <a:latin typeface="+mn-lt"/>
          </a:endParaRPr>
        </a:p>
      </dgm:t>
    </dgm:pt>
    <dgm:pt modelId="{B78F766D-4924-F940-9CA2-F3897EC96974}" type="sibTrans" cxnId="{82C72EEA-55B9-C048-9873-E4DEAD0764E6}">
      <dgm:prSet/>
      <dgm:spPr bwMode="auto"/>
      <dgm:t>
        <a:bodyPr/>
        <a:lstStyle/>
        <a:p>
          <a:pPr algn="l">
            <a:defRPr/>
          </a:pPr>
          <a:endParaRPr lang="fr-FR" sz="2000">
            <a:solidFill>
              <a:schemeClr val="tx1"/>
            </a:solidFill>
            <a:latin typeface="+mn-lt"/>
          </a:endParaRPr>
        </a:p>
      </dgm:t>
    </dgm:pt>
    <dgm:pt modelId="{87A51941-453D-E149-9937-1EF287F01FEF}" type="parTrans" cxnId="{82C72EEA-55B9-C048-9873-E4DEAD0764E6}">
      <dgm:prSet/>
      <dgm:spPr bwMode="auto"/>
      <dgm:t>
        <a:bodyPr/>
        <a:lstStyle/>
        <a:p>
          <a:pPr algn="l">
            <a:defRPr/>
          </a:pPr>
          <a:endParaRPr lang="fr-FR" sz="2000">
            <a:solidFill>
              <a:schemeClr val="tx1"/>
            </a:solidFill>
            <a:latin typeface="+mn-lt"/>
          </a:endParaRPr>
        </a:p>
      </dgm:t>
    </dgm:pt>
    <dgm:pt modelId="{025789EC-ADC6-7245-B2E8-09B61B9B275A}" type="pres">
      <dgm:prSet presAssocID="{8F7A3F4E-1736-854E-ACEE-010179473AB8}" presName="Name0" presStyleCnt="0">
        <dgm:presLayoutVars>
          <dgm:dir/>
          <dgm:animLvl val="lvl"/>
          <dgm:resizeHandles val="exact"/>
        </dgm:presLayoutVars>
      </dgm:prSet>
      <dgm:spPr bwMode="auto"/>
    </dgm:pt>
    <dgm:pt modelId="{65D92205-E6C7-D84C-89C6-F93A74203146}" type="pres">
      <dgm:prSet presAssocID="{55AC2ACE-A7FB-FC40-AAE3-33FE77F1D44C}" presName="linNode" presStyleCnt="0"/>
      <dgm:spPr bwMode="auto"/>
    </dgm:pt>
    <dgm:pt modelId="{34797912-399C-7640-8E2A-0179202D5A60}" type="pres">
      <dgm:prSet presAssocID="{55AC2ACE-A7FB-FC40-AAE3-33FE77F1D44C}" presName="parentText" presStyleLbl="node1" presStyleIdx="0" presStyleCnt="3" custScaleX="277778" custLinFactNeighborX="-27268" custLinFactNeighborY="-19110">
        <dgm:presLayoutVars>
          <dgm:chMax val="1"/>
          <dgm:bulletEnabled val="1"/>
        </dgm:presLayoutVars>
      </dgm:prSet>
      <dgm:spPr bwMode="auto"/>
    </dgm:pt>
    <dgm:pt modelId="{D77B55BD-3A87-BA43-8519-1705A9F904F4}" type="pres">
      <dgm:prSet presAssocID="{0901015D-0EFE-DD4D-A31D-67C1C07A680D}" presName="sp" presStyleCnt="0"/>
      <dgm:spPr bwMode="auto"/>
    </dgm:pt>
    <dgm:pt modelId="{25E00D36-CD94-8245-92DD-1EEECB6B4ED4}" type="pres">
      <dgm:prSet presAssocID="{65A19FA8-643B-1943-B2F2-DC51DE03CC29}" presName="linNode" presStyleCnt="0"/>
      <dgm:spPr bwMode="auto"/>
    </dgm:pt>
    <dgm:pt modelId="{F2BAF57C-2D42-3A4A-99BF-0B1A27BA8258}" type="pres">
      <dgm:prSet presAssocID="{65A19FA8-643B-1943-B2F2-DC51DE03CC29}" presName="parentText" presStyleLbl="node1" presStyleIdx="1" presStyleCnt="3" custScaleX="277778" custScaleY="130076">
        <dgm:presLayoutVars>
          <dgm:chMax val="1"/>
          <dgm:bulletEnabled val="1"/>
        </dgm:presLayoutVars>
      </dgm:prSet>
      <dgm:spPr bwMode="auto"/>
    </dgm:pt>
    <dgm:pt modelId="{A1638B18-AB99-0B49-A9FA-353D91EED636}" type="pres">
      <dgm:prSet presAssocID="{B78F766D-4924-F940-9CA2-F3897EC96974}" presName="sp" presStyleCnt="0"/>
      <dgm:spPr bwMode="auto"/>
    </dgm:pt>
    <dgm:pt modelId="{B950253B-6C7C-D748-95CC-5627878BFF4E}" type="pres">
      <dgm:prSet presAssocID="{17034E2B-67A3-3242-A1F2-9D1E28C930AF}" presName="linNode" presStyleCnt="0"/>
      <dgm:spPr bwMode="auto"/>
    </dgm:pt>
    <dgm:pt modelId="{C4254E25-E062-074F-9FDF-232157B0550F}" type="pres">
      <dgm:prSet presAssocID="{17034E2B-67A3-3242-A1F2-9D1E28C930AF}" presName="parentText" presStyleLbl="node1" presStyleIdx="2" presStyleCnt="3" custScaleX="277778">
        <dgm:presLayoutVars>
          <dgm:chMax val="1"/>
          <dgm:bulletEnabled val="1"/>
        </dgm:presLayoutVars>
      </dgm:prSet>
      <dgm:spPr bwMode="auto"/>
    </dgm:pt>
  </dgm:ptLst>
  <dgm:cxnLst>
    <dgm:cxn modelId="{BA961939-BB0B-AB4F-A609-7E0935E2A4C8}" type="presOf" srcId="{17034E2B-67A3-3242-A1F2-9D1E28C930AF}" destId="{C4254E25-E062-074F-9FDF-232157B0550F}" srcOrd="0" destOrd="0" presId="urn:microsoft.com/office/officeart/2005/8/layout/vList5#1"/>
    <dgm:cxn modelId="{94416C53-7796-7E4C-AD83-7CABF04CD56F}" type="presOf" srcId="{55AC2ACE-A7FB-FC40-AAE3-33FE77F1D44C}" destId="{34797912-399C-7640-8E2A-0179202D5A60}" srcOrd="0" destOrd="0" presId="urn:microsoft.com/office/officeart/2005/8/layout/vList5#1"/>
    <dgm:cxn modelId="{A883FF5E-C986-2E4B-AE8E-4EFFCC88C43A}" srcId="{8F7A3F4E-1736-854E-ACEE-010179473AB8}" destId="{17034E2B-67A3-3242-A1F2-9D1E28C930AF}" srcOrd="2" destOrd="0" parTransId="{2FC410A5-3764-8A42-B422-DEC927E9A689}" sibTransId="{37C0FF54-DC06-224F-8FD1-0BB6DA4D249A}"/>
    <dgm:cxn modelId="{CA2B369E-93FB-DE48-AC90-3793E370BD49}" type="presOf" srcId="{65A19FA8-643B-1943-B2F2-DC51DE03CC29}" destId="{F2BAF57C-2D42-3A4A-99BF-0B1A27BA8258}" srcOrd="0" destOrd="0" presId="urn:microsoft.com/office/officeart/2005/8/layout/vList5#1"/>
    <dgm:cxn modelId="{00412CCE-F053-0946-A703-02ED2973F1D3}" type="presOf" srcId="{8F7A3F4E-1736-854E-ACEE-010179473AB8}" destId="{025789EC-ADC6-7245-B2E8-09B61B9B275A}" srcOrd="0" destOrd="0" presId="urn:microsoft.com/office/officeart/2005/8/layout/vList5#1"/>
    <dgm:cxn modelId="{82C72EEA-55B9-C048-9873-E4DEAD0764E6}" srcId="{8F7A3F4E-1736-854E-ACEE-010179473AB8}" destId="{65A19FA8-643B-1943-B2F2-DC51DE03CC29}" srcOrd="1" destOrd="0" parTransId="{87A51941-453D-E149-9937-1EF287F01FEF}" sibTransId="{B78F766D-4924-F940-9CA2-F3897EC96974}"/>
    <dgm:cxn modelId="{A8E543FD-93DF-2D40-8D28-DFA8AA98F72C}" srcId="{8F7A3F4E-1736-854E-ACEE-010179473AB8}" destId="{55AC2ACE-A7FB-FC40-AAE3-33FE77F1D44C}" srcOrd="0" destOrd="0" parTransId="{E2CFE96C-00E9-E542-851B-B9129B7DFAE9}" sibTransId="{0901015D-0EFE-DD4D-A31D-67C1C07A680D}"/>
    <dgm:cxn modelId="{A2DE0D78-77F1-1045-B36F-51E22BD93AB5}" type="presParOf" srcId="{025789EC-ADC6-7245-B2E8-09B61B9B275A}" destId="{65D92205-E6C7-D84C-89C6-F93A74203146}" srcOrd="0" destOrd="0" presId="urn:microsoft.com/office/officeart/2005/8/layout/vList5#1"/>
    <dgm:cxn modelId="{138A3368-E215-8147-AE7F-FCF90EEB0771}" type="presParOf" srcId="{65D92205-E6C7-D84C-89C6-F93A74203146}" destId="{34797912-399C-7640-8E2A-0179202D5A60}" srcOrd="0" destOrd="0" presId="urn:microsoft.com/office/officeart/2005/8/layout/vList5#1"/>
    <dgm:cxn modelId="{76452FC7-20BF-FC47-A3FB-F54E3F06698C}" type="presParOf" srcId="{025789EC-ADC6-7245-B2E8-09B61B9B275A}" destId="{D77B55BD-3A87-BA43-8519-1705A9F904F4}" srcOrd="1" destOrd="0" presId="urn:microsoft.com/office/officeart/2005/8/layout/vList5#1"/>
    <dgm:cxn modelId="{E8BCB2A3-140C-C24B-B8CC-D1B86F5ED919}" type="presParOf" srcId="{025789EC-ADC6-7245-B2E8-09B61B9B275A}" destId="{25E00D36-CD94-8245-92DD-1EEECB6B4ED4}" srcOrd="2" destOrd="0" presId="urn:microsoft.com/office/officeart/2005/8/layout/vList5#1"/>
    <dgm:cxn modelId="{F8A9165C-9910-7A4F-B02B-DC0F95C98ABE}" type="presParOf" srcId="{25E00D36-CD94-8245-92DD-1EEECB6B4ED4}" destId="{F2BAF57C-2D42-3A4A-99BF-0B1A27BA8258}" srcOrd="0" destOrd="0" presId="urn:microsoft.com/office/officeart/2005/8/layout/vList5#1"/>
    <dgm:cxn modelId="{57D4BDAC-DB87-1849-B076-9371C383E943}" type="presParOf" srcId="{025789EC-ADC6-7245-B2E8-09B61B9B275A}" destId="{A1638B18-AB99-0B49-A9FA-353D91EED636}" srcOrd="3" destOrd="0" presId="urn:microsoft.com/office/officeart/2005/8/layout/vList5#1"/>
    <dgm:cxn modelId="{2D7F74C2-A90E-4B4C-B227-AD09E3E0DAAF}" type="presParOf" srcId="{025789EC-ADC6-7245-B2E8-09B61B9B275A}" destId="{B950253B-6C7C-D748-95CC-5627878BFF4E}" srcOrd="4" destOrd="0" presId="urn:microsoft.com/office/officeart/2005/8/layout/vList5#1"/>
    <dgm:cxn modelId="{3502F90D-EF53-334F-9A0F-04C0004E2EFD}" type="presParOf" srcId="{B950253B-6C7C-D748-95CC-5627878BFF4E}" destId="{C4254E25-E062-074F-9FDF-232157B0550F}" srcOrd="0" destOrd="0" presId="urn:microsoft.com/office/officeart/2005/8/layout/vList5#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7A3F4E-1736-854E-ACEE-010179473AB8}" type="doc">
      <dgm:prSet loTypeId="urn:microsoft.com/office/officeart/2005/8/layout/vList5#2" loCatId="" qsTypeId="urn:microsoft.com/office/officeart/2005/8/quickstyle/simple1#7" qsCatId="simple" csTypeId="urn:microsoft.com/office/officeart/2005/8/colors/accent2_2" csCatId="accent2" phldr="1"/>
      <dgm:spPr bwMode="auto"/>
      <dgm:t>
        <a:bodyPr/>
        <a:lstStyle/>
        <a:p>
          <a:pPr>
            <a:defRPr/>
          </a:pPr>
          <a:endParaRPr lang="fr-FR"/>
        </a:p>
      </dgm:t>
    </dgm:pt>
    <dgm:pt modelId="{55AC2ACE-A7FB-FC40-AAE3-33FE77F1D44C}">
      <dgm:prSet custT="1"/>
      <dgm:spPr bwMode="auto">
        <a:solidFill>
          <a:schemeClr val="accent2"/>
        </a:solidFill>
      </dgm:spPr>
      <dgm:t>
        <a:bodyPr/>
        <a:lstStyle/>
        <a:p>
          <a:pPr algn="l">
            <a:defRPr/>
          </a:pPr>
          <a:r>
            <a:rPr lang="fr-CH" sz="1600" noProof="0" dirty="0">
              <a:solidFill>
                <a:schemeClr val="tx1"/>
              </a:solidFill>
              <a:latin typeface="+mn-lt"/>
              <a:ea typeface="Calibri"/>
              <a:cs typeface="Calibri"/>
            </a:rPr>
            <a:t>Non</a:t>
          </a:r>
          <a:endParaRPr lang="fr-CH" sz="1400" noProof="0" dirty="0">
            <a:solidFill>
              <a:schemeClr val="tx1"/>
            </a:solidFill>
            <a:latin typeface="+mn-lt"/>
          </a:endParaRPr>
        </a:p>
      </dgm:t>
    </dgm:pt>
    <dgm:pt modelId="{E2CFE96C-00E9-E542-851B-B9129B7DFAE9}" type="parTrans" cxnId="{A8E543FD-93DF-2D40-8D28-DFA8AA98F72C}">
      <dgm:prSet/>
      <dgm:spPr bwMode="auto"/>
      <dgm:t>
        <a:bodyPr/>
        <a:lstStyle/>
        <a:p>
          <a:pPr algn="l">
            <a:defRPr/>
          </a:pPr>
          <a:endParaRPr lang="fr-FR" sz="2400">
            <a:solidFill>
              <a:schemeClr val="tx1"/>
            </a:solidFill>
            <a:latin typeface="+mn-lt"/>
            <a:cs typeface="Calibri"/>
          </a:endParaRPr>
        </a:p>
      </dgm:t>
    </dgm:pt>
    <dgm:pt modelId="{0901015D-0EFE-DD4D-A31D-67C1C07A680D}" type="sibTrans" cxnId="{A8E543FD-93DF-2D40-8D28-DFA8AA98F72C}">
      <dgm:prSet/>
      <dgm:spPr bwMode="auto"/>
      <dgm:t>
        <a:bodyPr/>
        <a:lstStyle/>
        <a:p>
          <a:pPr algn="l">
            <a:defRPr/>
          </a:pPr>
          <a:endParaRPr lang="fr-FR" sz="2400">
            <a:solidFill>
              <a:schemeClr val="tx1"/>
            </a:solidFill>
            <a:latin typeface="+mn-lt"/>
            <a:cs typeface="Calibri"/>
          </a:endParaRPr>
        </a:p>
      </dgm:t>
    </dgm:pt>
    <dgm:pt modelId="{65A19FA8-643B-1943-B2F2-DC51DE03CC29}">
      <dgm:prSet custT="1"/>
      <dgm:spPr bwMode="auto">
        <a:solidFill>
          <a:schemeClr val="accent2"/>
        </a:solidFill>
      </dgm:spPr>
      <dgm:t>
        <a:bodyPr/>
        <a:lstStyle/>
        <a:p>
          <a:pPr algn="l">
            <a:defRPr/>
          </a:pPr>
          <a:r>
            <a:rPr lang="fr-CH" sz="1600" noProof="0" dirty="0">
              <a:solidFill>
                <a:schemeClr val="tx1"/>
              </a:solidFill>
              <a:latin typeface="+mn-lt"/>
              <a:ea typeface="Calibri"/>
              <a:cs typeface="Calibri"/>
            </a:rPr>
            <a:t>Oui</a:t>
          </a:r>
          <a:endParaRPr lang="fr-CH" sz="1400" noProof="0" dirty="0">
            <a:solidFill>
              <a:schemeClr val="tx1"/>
            </a:solidFill>
            <a:latin typeface="+mn-lt"/>
          </a:endParaRPr>
        </a:p>
      </dgm:t>
    </dgm:pt>
    <dgm:pt modelId="{B78F766D-4924-F940-9CA2-F3897EC96974}" type="sibTrans" cxnId="{82C72EEA-55B9-C048-9873-E4DEAD0764E6}">
      <dgm:prSet/>
      <dgm:spPr bwMode="auto"/>
      <dgm:t>
        <a:bodyPr/>
        <a:lstStyle/>
        <a:p>
          <a:pPr algn="l">
            <a:defRPr/>
          </a:pPr>
          <a:endParaRPr lang="fr-FR" sz="2400">
            <a:solidFill>
              <a:schemeClr val="tx1"/>
            </a:solidFill>
            <a:latin typeface="+mn-lt"/>
            <a:cs typeface="Calibri"/>
          </a:endParaRPr>
        </a:p>
      </dgm:t>
    </dgm:pt>
    <dgm:pt modelId="{87A51941-453D-E149-9937-1EF287F01FEF}" type="parTrans" cxnId="{82C72EEA-55B9-C048-9873-E4DEAD0764E6}">
      <dgm:prSet/>
      <dgm:spPr bwMode="auto"/>
      <dgm:t>
        <a:bodyPr/>
        <a:lstStyle/>
        <a:p>
          <a:pPr algn="l">
            <a:defRPr/>
          </a:pPr>
          <a:endParaRPr lang="fr-FR" sz="2400">
            <a:solidFill>
              <a:schemeClr val="tx1"/>
            </a:solidFill>
            <a:latin typeface="+mn-lt"/>
            <a:cs typeface="Calibri"/>
          </a:endParaRPr>
        </a:p>
      </dgm:t>
    </dgm:pt>
    <dgm:pt modelId="{025789EC-ADC6-7245-B2E8-09B61B9B275A}" type="pres">
      <dgm:prSet presAssocID="{8F7A3F4E-1736-854E-ACEE-010179473AB8}" presName="Name0" presStyleCnt="0">
        <dgm:presLayoutVars>
          <dgm:dir/>
          <dgm:animLvl val="lvl"/>
          <dgm:resizeHandles val="exact"/>
        </dgm:presLayoutVars>
      </dgm:prSet>
      <dgm:spPr bwMode="auto"/>
    </dgm:pt>
    <dgm:pt modelId="{65D92205-E6C7-D84C-89C6-F93A74203146}" type="pres">
      <dgm:prSet presAssocID="{55AC2ACE-A7FB-FC40-AAE3-33FE77F1D44C}" presName="linNode" presStyleCnt="0"/>
      <dgm:spPr bwMode="auto"/>
    </dgm:pt>
    <dgm:pt modelId="{34797912-399C-7640-8E2A-0179202D5A60}" type="pres">
      <dgm:prSet presAssocID="{55AC2ACE-A7FB-FC40-AAE3-33FE77F1D44C}" presName="parentText" presStyleLbl="node1" presStyleIdx="0" presStyleCnt="2" custScaleX="277778" custLinFactNeighborY="-2847">
        <dgm:presLayoutVars>
          <dgm:chMax val="1"/>
          <dgm:bulletEnabled val="1"/>
        </dgm:presLayoutVars>
      </dgm:prSet>
      <dgm:spPr bwMode="auto"/>
    </dgm:pt>
    <dgm:pt modelId="{D77B55BD-3A87-BA43-8519-1705A9F904F4}" type="pres">
      <dgm:prSet presAssocID="{0901015D-0EFE-DD4D-A31D-67C1C07A680D}" presName="sp" presStyleCnt="0"/>
      <dgm:spPr bwMode="auto"/>
    </dgm:pt>
    <dgm:pt modelId="{25E00D36-CD94-8245-92DD-1EEECB6B4ED4}" type="pres">
      <dgm:prSet presAssocID="{65A19FA8-643B-1943-B2F2-DC51DE03CC29}" presName="linNode" presStyleCnt="0"/>
      <dgm:spPr bwMode="auto"/>
    </dgm:pt>
    <dgm:pt modelId="{F2BAF57C-2D42-3A4A-99BF-0B1A27BA8258}" type="pres">
      <dgm:prSet presAssocID="{65A19FA8-643B-1943-B2F2-DC51DE03CC29}" presName="parentText" presStyleLbl="node1" presStyleIdx="1" presStyleCnt="2" custScaleX="277778" custLinFactNeighborY="-2847">
        <dgm:presLayoutVars>
          <dgm:chMax val="1"/>
          <dgm:bulletEnabled val="1"/>
        </dgm:presLayoutVars>
      </dgm:prSet>
      <dgm:spPr bwMode="auto"/>
    </dgm:pt>
  </dgm:ptLst>
  <dgm:cxnLst>
    <dgm:cxn modelId="{94416C53-7796-7E4C-AD83-7CABF04CD56F}" type="presOf" srcId="{55AC2ACE-A7FB-FC40-AAE3-33FE77F1D44C}" destId="{34797912-399C-7640-8E2A-0179202D5A60}" srcOrd="0" destOrd="0" presId="urn:microsoft.com/office/officeart/2005/8/layout/vList5#2"/>
    <dgm:cxn modelId="{CA2B369E-93FB-DE48-AC90-3793E370BD49}" type="presOf" srcId="{65A19FA8-643B-1943-B2F2-DC51DE03CC29}" destId="{F2BAF57C-2D42-3A4A-99BF-0B1A27BA8258}" srcOrd="0" destOrd="0" presId="urn:microsoft.com/office/officeart/2005/8/layout/vList5#2"/>
    <dgm:cxn modelId="{00412CCE-F053-0946-A703-02ED2973F1D3}" type="presOf" srcId="{8F7A3F4E-1736-854E-ACEE-010179473AB8}" destId="{025789EC-ADC6-7245-B2E8-09B61B9B275A}" srcOrd="0" destOrd="0" presId="urn:microsoft.com/office/officeart/2005/8/layout/vList5#2"/>
    <dgm:cxn modelId="{82C72EEA-55B9-C048-9873-E4DEAD0764E6}" srcId="{8F7A3F4E-1736-854E-ACEE-010179473AB8}" destId="{65A19FA8-643B-1943-B2F2-DC51DE03CC29}" srcOrd="1" destOrd="0" parTransId="{87A51941-453D-E149-9937-1EF287F01FEF}" sibTransId="{B78F766D-4924-F940-9CA2-F3897EC96974}"/>
    <dgm:cxn modelId="{A8E543FD-93DF-2D40-8D28-DFA8AA98F72C}" srcId="{8F7A3F4E-1736-854E-ACEE-010179473AB8}" destId="{55AC2ACE-A7FB-FC40-AAE3-33FE77F1D44C}" srcOrd="0" destOrd="0" parTransId="{E2CFE96C-00E9-E542-851B-B9129B7DFAE9}" sibTransId="{0901015D-0EFE-DD4D-A31D-67C1C07A680D}"/>
    <dgm:cxn modelId="{A2DE0D78-77F1-1045-B36F-51E22BD93AB5}" type="presParOf" srcId="{025789EC-ADC6-7245-B2E8-09B61B9B275A}" destId="{65D92205-E6C7-D84C-89C6-F93A74203146}" srcOrd="0" destOrd="0" presId="urn:microsoft.com/office/officeart/2005/8/layout/vList5#2"/>
    <dgm:cxn modelId="{138A3368-E215-8147-AE7F-FCF90EEB0771}" type="presParOf" srcId="{65D92205-E6C7-D84C-89C6-F93A74203146}" destId="{34797912-399C-7640-8E2A-0179202D5A60}" srcOrd="0" destOrd="0" presId="urn:microsoft.com/office/officeart/2005/8/layout/vList5#2"/>
    <dgm:cxn modelId="{76452FC7-20BF-FC47-A3FB-F54E3F06698C}" type="presParOf" srcId="{025789EC-ADC6-7245-B2E8-09B61B9B275A}" destId="{D77B55BD-3A87-BA43-8519-1705A9F904F4}" srcOrd="1" destOrd="0" presId="urn:microsoft.com/office/officeart/2005/8/layout/vList5#2"/>
    <dgm:cxn modelId="{E8BCB2A3-140C-C24B-B8CC-D1B86F5ED919}" type="presParOf" srcId="{025789EC-ADC6-7245-B2E8-09B61B9B275A}" destId="{25E00D36-CD94-8245-92DD-1EEECB6B4ED4}" srcOrd="2" destOrd="0" presId="urn:microsoft.com/office/officeart/2005/8/layout/vList5#2"/>
    <dgm:cxn modelId="{F8A9165C-9910-7A4F-B02B-DC0F95C98ABE}" type="presParOf" srcId="{25E00D36-CD94-8245-92DD-1EEECB6B4ED4}" destId="{F2BAF57C-2D42-3A4A-99BF-0B1A27BA8258}" srcOrd="0" destOrd="0" presId="urn:microsoft.com/office/officeart/2005/8/layout/vList5#2"/>
  </dgm:cxnLst>
  <dgm:bg>
    <a:noFill/>
  </dgm:bg>
  <dgm:whole>
    <a:ln>
      <a:noFill/>
    </a:ln>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97912-399C-7640-8E2A-0179202D5A60}">
      <dsp:nvSpPr>
        <dsp:cNvPr id="0" name=""/>
        <dsp:cNvSpPr/>
      </dsp:nvSpPr>
      <dsp:spPr bwMode="auto">
        <a:xfrm>
          <a:off x="0" y="0"/>
          <a:ext cx="6114028" cy="730160"/>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defRPr/>
          </a:pPr>
          <a:r>
            <a:rPr lang="fr-FR" sz="1600" kern="1200" noProof="0" dirty="0">
              <a:solidFill>
                <a:schemeClr val="tx1"/>
              </a:solidFill>
              <a:latin typeface="+mn-lt"/>
              <a:ea typeface="Calibri"/>
              <a:cs typeface="Calibri"/>
            </a:rPr>
            <a:t>Non, </a:t>
          </a:r>
          <a:r>
            <a:rPr lang="fr-FR" sz="1600" b="1" kern="1200" noProof="0" dirty="0">
              <a:solidFill>
                <a:schemeClr val="tx1"/>
              </a:solidFill>
              <a:latin typeface="+mn-lt"/>
              <a:ea typeface="Calibri"/>
              <a:cs typeface="Calibri"/>
            </a:rPr>
            <a:t>aucun entretien </a:t>
          </a:r>
          <a:r>
            <a:rPr lang="fr-FR" sz="1600" kern="1200" noProof="0" dirty="0">
              <a:solidFill>
                <a:schemeClr val="tx1"/>
              </a:solidFill>
              <a:latin typeface="+mn-lt"/>
              <a:ea typeface="Calibri"/>
              <a:cs typeface="Calibri"/>
            </a:rPr>
            <a:t>sur le degré d'intensité de traitement souhaité n'a été initié </a:t>
          </a:r>
          <a:r>
            <a:rPr lang="fr-FR" sz="1600" b="1" kern="1200" noProof="0" dirty="0">
              <a:solidFill>
                <a:schemeClr val="tx1"/>
              </a:solidFill>
              <a:latin typeface="+mn-lt"/>
              <a:ea typeface="Calibri"/>
              <a:cs typeface="Calibri"/>
            </a:rPr>
            <a:t>OU</a:t>
          </a:r>
          <a:r>
            <a:rPr lang="fr-FR" sz="1600" kern="1200" noProof="0" dirty="0">
              <a:solidFill>
                <a:schemeClr val="tx1"/>
              </a:solidFill>
              <a:latin typeface="+mn-lt"/>
              <a:ea typeface="Calibri"/>
              <a:cs typeface="Calibri"/>
            </a:rPr>
            <a:t> il n'y a </a:t>
          </a:r>
          <a:r>
            <a:rPr lang="fr-FR" sz="1600" b="1" kern="1200" noProof="0" dirty="0">
              <a:solidFill>
                <a:schemeClr val="tx1"/>
              </a:solidFill>
              <a:latin typeface="+mn-lt"/>
              <a:ea typeface="Calibri"/>
              <a:cs typeface="Calibri"/>
            </a:rPr>
            <a:t>pas de </a:t>
          </a:r>
          <a:r>
            <a:rPr lang="fr-CH" sz="1600" b="1" kern="1200" noProof="0" dirty="0">
              <a:solidFill>
                <a:schemeClr val="tx1"/>
              </a:solidFill>
              <a:latin typeface="+mn-lt"/>
              <a:ea typeface="Calibri"/>
              <a:cs typeface="Calibri"/>
            </a:rPr>
            <a:t>documentation</a:t>
          </a:r>
        </a:p>
      </dsp:txBody>
      <dsp:txXfrm>
        <a:off x="35643" y="35643"/>
        <a:ext cx="6042742" cy="658874"/>
      </dsp:txXfrm>
    </dsp:sp>
    <dsp:sp modelId="{F2BAF57C-2D42-3A4A-99BF-0B1A27BA8258}">
      <dsp:nvSpPr>
        <dsp:cNvPr id="0" name=""/>
        <dsp:cNvSpPr/>
      </dsp:nvSpPr>
      <dsp:spPr bwMode="auto">
        <a:xfrm>
          <a:off x="2985" y="767118"/>
          <a:ext cx="6114028" cy="949763"/>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defRPr/>
          </a:pPr>
          <a:r>
            <a:rPr lang="fr-FR" sz="1600" kern="1200" noProof="0" dirty="0">
              <a:solidFill>
                <a:schemeClr val="tx1"/>
              </a:solidFill>
              <a:latin typeface="+mn-lt"/>
              <a:ea typeface="Calibri"/>
              <a:cs typeface="Calibri"/>
            </a:rPr>
            <a:t>Non, la personne concernée ou </a:t>
          </a:r>
          <a:r>
            <a:rPr lang="fr-FR" sz="1600" kern="1200" noProof="0" dirty="0" err="1">
              <a:solidFill>
                <a:schemeClr val="tx1"/>
              </a:solidFill>
              <a:latin typeface="+mn-lt"/>
              <a:ea typeface="Calibri"/>
              <a:cs typeface="Calibri"/>
            </a:rPr>
            <a:t>le·la</a:t>
          </a:r>
          <a:r>
            <a:rPr lang="fr-FR" sz="1600" kern="1200" noProof="0" dirty="0">
              <a:solidFill>
                <a:schemeClr val="tx1"/>
              </a:solidFill>
              <a:latin typeface="+mn-lt"/>
              <a:ea typeface="Calibri"/>
              <a:cs typeface="Calibri"/>
            </a:rPr>
            <a:t> représentant·e thérapeutique </a:t>
          </a:r>
          <a:r>
            <a:rPr lang="fr-FR" sz="1600" b="1" kern="1200" noProof="0" dirty="0">
              <a:solidFill>
                <a:schemeClr val="tx1"/>
              </a:solidFill>
              <a:latin typeface="+mn-lt"/>
              <a:ea typeface="Calibri"/>
              <a:cs typeface="Calibri"/>
            </a:rPr>
            <a:t>n'a pas pu/voulu s'exprimer par rapport à tous les trois points ET cela a été documenté en conséquence</a:t>
          </a:r>
          <a:endParaRPr lang="fr-CH" sz="1600" b="1" kern="1200" noProof="0" dirty="0">
            <a:solidFill>
              <a:schemeClr val="tx1"/>
            </a:solidFill>
            <a:latin typeface="+mn-lt"/>
          </a:endParaRPr>
        </a:p>
      </dsp:txBody>
      <dsp:txXfrm>
        <a:off x="49349" y="813482"/>
        <a:ext cx="6021300" cy="857035"/>
      </dsp:txXfrm>
    </dsp:sp>
    <dsp:sp modelId="{C4254E25-E062-074F-9FDF-232157B0550F}">
      <dsp:nvSpPr>
        <dsp:cNvPr id="0" name=""/>
        <dsp:cNvSpPr/>
      </dsp:nvSpPr>
      <dsp:spPr bwMode="auto">
        <a:xfrm>
          <a:off x="2985" y="1753389"/>
          <a:ext cx="6114028" cy="730160"/>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defRPr/>
          </a:pPr>
          <a:r>
            <a:rPr lang="fr-FR" sz="1600" i="0" kern="1200" noProof="0" dirty="0">
              <a:solidFill>
                <a:schemeClr val="tx1"/>
              </a:solidFill>
              <a:latin typeface="+mn-lt"/>
              <a:ea typeface="Calibri"/>
              <a:cs typeface="Calibri"/>
            </a:rPr>
            <a:t>Oui, le degré d'intensité de traitement </a:t>
          </a:r>
          <a:r>
            <a:rPr lang="fr-FR" sz="1600" i="0" kern="1200" noProof="0">
              <a:solidFill>
                <a:schemeClr val="tx1"/>
              </a:solidFill>
              <a:latin typeface="+mn-lt"/>
              <a:ea typeface="Calibri"/>
              <a:cs typeface="Calibri"/>
            </a:rPr>
            <a:t>souhaité est </a:t>
          </a:r>
          <a:r>
            <a:rPr lang="fr-FR" sz="1600" b="1" i="0" kern="1200" noProof="0">
              <a:solidFill>
                <a:schemeClr val="tx1"/>
              </a:solidFill>
              <a:latin typeface="+mn-lt"/>
              <a:ea typeface="Calibri"/>
              <a:cs typeface="Calibri"/>
            </a:rPr>
            <a:t>discuté </a:t>
          </a:r>
          <a:r>
            <a:rPr lang="fr-FR" sz="1600" b="1" i="0" kern="1200" noProof="0" dirty="0">
              <a:solidFill>
                <a:schemeClr val="tx1"/>
              </a:solidFill>
              <a:latin typeface="+mn-lt"/>
              <a:ea typeface="Calibri"/>
              <a:cs typeface="Calibri"/>
            </a:rPr>
            <a:t>ET documenté pour les trois points </a:t>
          </a:r>
          <a:r>
            <a:rPr lang="fr-CH" sz="1600" kern="1200" dirty="0">
              <a:solidFill>
                <a:prstClr val="black"/>
              </a:solidFill>
              <a:latin typeface="Calibri"/>
              <a:ea typeface="Calibri"/>
              <a:cs typeface="Calibri"/>
            </a:rPr>
            <a:t>(réanimation, hospitalisation, médication destinée à prolonger de la vie)</a:t>
          </a:r>
          <a:endParaRPr lang="fr-CH" sz="1600" kern="1200" noProof="0" dirty="0">
            <a:solidFill>
              <a:prstClr val="black"/>
            </a:solidFill>
            <a:latin typeface="Calibri"/>
            <a:ea typeface="Calibri"/>
            <a:cs typeface="Calibri"/>
          </a:endParaRPr>
        </a:p>
      </dsp:txBody>
      <dsp:txXfrm>
        <a:off x="38628" y="1789032"/>
        <a:ext cx="6042742" cy="6588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97912-399C-7640-8E2A-0179202D5A60}">
      <dsp:nvSpPr>
        <dsp:cNvPr id="0" name=""/>
        <dsp:cNvSpPr/>
      </dsp:nvSpPr>
      <dsp:spPr bwMode="auto">
        <a:xfrm>
          <a:off x="1932" y="0"/>
          <a:ext cx="3956135" cy="526816"/>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defRPr/>
          </a:pPr>
          <a:r>
            <a:rPr lang="fr-CH" sz="1600" kern="1200" noProof="0" dirty="0">
              <a:solidFill>
                <a:schemeClr val="tx1"/>
              </a:solidFill>
              <a:latin typeface="+mn-lt"/>
              <a:ea typeface="Calibri"/>
              <a:cs typeface="Calibri"/>
            </a:rPr>
            <a:t>Non</a:t>
          </a:r>
          <a:endParaRPr lang="fr-CH" sz="1400" kern="1200" noProof="0" dirty="0">
            <a:solidFill>
              <a:schemeClr val="tx1"/>
            </a:solidFill>
            <a:latin typeface="+mn-lt"/>
          </a:endParaRPr>
        </a:p>
      </dsp:txBody>
      <dsp:txXfrm>
        <a:off x="27649" y="25717"/>
        <a:ext cx="3904701" cy="475382"/>
      </dsp:txXfrm>
    </dsp:sp>
    <dsp:sp modelId="{F2BAF57C-2D42-3A4A-99BF-0B1A27BA8258}">
      <dsp:nvSpPr>
        <dsp:cNvPr id="0" name=""/>
        <dsp:cNvSpPr/>
      </dsp:nvSpPr>
      <dsp:spPr bwMode="auto">
        <a:xfrm>
          <a:off x="1932" y="538171"/>
          <a:ext cx="3956135" cy="526816"/>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0960" tIns="30480" rIns="60960" bIns="30480" numCol="1" spcCol="1270" anchor="ctr" anchorCtr="0">
          <a:noAutofit/>
        </a:bodyPr>
        <a:lstStyle/>
        <a:p>
          <a:pPr marL="0" lvl="0" indent="0" algn="l" defTabSz="711200">
            <a:lnSpc>
              <a:spcPct val="90000"/>
            </a:lnSpc>
            <a:spcBef>
              <a:spcPct val="0"/>
            </a:spcBef>
            <a:spcAft>
              <a:spcPct val="35000"/>
            </a:spcAft>
            <a:buNone/>
            <a:defRPr/>
          </a:pPr>
          <a:r>
            <a:rPr lang="fr-CH" sz="1600" kern="1200" noProof="0" dirty="0">
              <a:solidFill>
                <a:schemeClr val="tx1"/>
              </a:solidFill>
              <a:latin typeface="+mn-lt"/>
              <a:ea typeface="Calibri"/>
              <a:cs typeface="Calibri"/>
            </a:rPr>
            <a:t>Oui</a:t>
          </a:r>
          <a:endParaRPr lang="fr-CH" sz="1400" kern="1200" noProof="0" dirty="0">
            <a:solidFill>
              <a:schemeClr val="tx1"/>
            </a:solidFill>
            <a:latin typeface="+mn-lt"/>
          </a:endParaRPr>
        </a:p>
      </dsp:txBody>
      <dsp:txXfrm>
        <a:off x="27649" y="563888"/>
        <a:ext cx="3904701" cy="475382"/>
      </dsp:txXfrm>
    </dsp:sp>
  </dsp:spTree>
</dsp:drawing>
</file>

<file path=ppt/diagrams/layout1.xml><?xml version="1.0" encoding="utf-8"?>
<dgm:layoutDef xmlns:dgm="http://schemas.openxmlformats.org/drawingml/2006/diagram" xmlns:a="http://schemas.openxmlformats.org/drawingml/2006/main" uniqueId="urn:microsoft.com/office/officeart/2005/8/layout/vList5#1">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forEach name="Name4" axis="ch" ptType="node">
      <dgm:layoutNode name="linNod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choose name="Name5">
          <dgm:if name="Name6" func="var" arg="dir" op="equ" val="norm">
            <dgm:alg type="lin">
              <dgm:param type="linDir" val="fromL"/>
            </dgm:alg>
          </dgm:if>
          <dgm:else name="Name7">
            <dgm:alg type="lin">
              <dgm:param type="linDir" val="fromR"/>
            </dgm:alg>
          </dgm:else>
        </dgm:choose>
        <dgm:layoutNode name="parentTex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varLst>
            <dgm:chMax val="1"/>
            <dgm:bulletEnabled val="1"/>
          </dgm:varLst>
        </dgm:layoutNode>
        <dgm:choose name="Name8">
          <dgm:if name="Name9" axis="ch" ptType="node" func="cnt" op="gte" val="1">
            <dgm:layoutNode name="descendantText" styleLbl="alignAccFollowNode1">
              <dgm:alg type="tx">
                <dgm:param type="stBulletLvl" val="1"/>
                <dgm:param type="txAnchorVertCh" val="mid"/>
              </dgm:alg>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varLst>
                <dgm:bulletEnabled val="1"/>
              </dgm:varLst>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2">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forEach name="Name4" axis="ch" ptType="node">
      <dgm:layoutNode name="linNod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choose name="Name5">
          <dgm:if name="Name6" func="var" arg="dir" op="equ" val="norm">
            <dgm:alg type="lin">
              <dgm:param type="linDir" val="fromL"/>
            </dgm:alg>
          </dgm:if>
          <dgm:else name="Name7">
            <dgm:alg type="lin">
              <dgm:param type="linDir" val="fromR"/>
            </dgm:alg>
          </dgm:else>
        </dgm:choose>
        <dgm:layoutNode name="parentTex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varLst>
            <dgm:chMax val="1"/>
            <dgm:bulletEnabled val="1"/>
          </dgm:varLst>
        </dgm:layoutNode>
        <dgm:choose name="Name8">
          <dgm:if name="Name9" axis="ch" ptType="node" func="cnt" op="gte" val="1">
            <dgm:layoutNode name="descendantText" styleLbl="alignAccFollowNode1">
              <dgm:alg type="tx">
                <dgm:param type="stBulletLvl" val="1"/>
                <dgm:param type="txAnchorVertCh" val="mid"/>
              </dgm:alg>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varLst>
                <dgm:bulletEnabled val="1"/>
              </dgm:varLst>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AC3BE35-2B1E-3F4F-A159-FCA2825A8932}" type="datetimeFigureOut">
              <a:rPr lang="de-DE"/>
              <a:t>12.12.25</a:t>
            </a:fld>
            <a:endParaRPr lang="de-DE"/>
          </a:p>
        </p:txBody>
      </p:sp>
      <p:sp>
        <p:nvSpPr>
          <p:cNvPr id="4"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Modifier le format du texte maître</a:t>
            </a:r>
            <a:endParaRPr/>
          </a:p>
          <a:p>
            <a:pPr lvl="1">
              <a:defRPr/>
            </a:pPr>
            <a:r>
              <a:rPr lang="de-DE"/>
              <a:t>Deuxième niveau</a:t>
            </a:r>
            <a:endParaRPr/>
          </a:p>
          <a:p>
            <a:pPr lvl="2">
              <a:defRPr/>
            </a:pPr>
            <a:r>
              <a:rPr lang="de-DE"/>
              <a:t>Troisième niveau</a:t>
            </a:r>
            <a:endParaRPr/>
          </a:p>
          <a:p>
            <a:pPr lvl="3">
              <a:defRPr/>
            </a:pPr>
            <a:r>
              <a:rPr lang="de-DE"/>
              <a:t>Quatrième niveau</a:t>
            </a:r>
            <a:endParaRPr/>
          </a:p>
          <a:p>
            <a:pPr lvl="4">
              <a:defRPr/>
            </a:pPr>
            <a:r>
              <a:rPr lang="de-DE"/>
              <a:t>Cinquième niveau</a:t>
            </a:r>
            <a:endParaRPr/>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10409514-D4AF-0543-A8C5-05E3F1F5DD23}"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a:xfrm>
            <a:off x="863600" y="946150"/>
            <a:ext cx="5835650" cy="3282950"/>
          </a:xfrm>
        </p:spPr>
      </p:sp>
      <p:sp>
        <p:nvSpPr>
          <p:cNvPr id="3" name="Notizenplatzhalter 2"/>
          <p:cNvSpPr>
            <a:spLocks noGrp="1"/>
          </p:cNvSpPr>
          <p:nvPr>
            <p:ph type="body" idx="1"/>
          </p:nvPr>
        </p:nvSpPr>
        <p:spPr bwMode="auto"/>
        <p:txBody>
          <a:bodyPr>
            <a:normAutofit/>
          </a:bodyPr>
          <a:lstStyle/>
          <a:p>
            <a:pPr>
              <a:defRPr/>
            </a:pPr>
            <a:endParaRPr lang="de-CH">
              <a:latin typeface="Calibri"/>
              <a:cs typeface="Segoe UI"/>
            </a:endParaRPr>
          </a:p>
        </p:txBody>
      </p:sp>
      <p:sp>
        <p:nvSpPr>
          <p:cNvPr id="4" name="Foliennummernplatzhalter 3"/>
          <p:cNvSpPr>
            <a:spLocks noGrp="1"/>
          </p:cNvSpPr>
          <p:nvPr>
            <p:ph type="sldNum" sz="quarter" idx="10"/>
          </p:nvPr>
        </p:nvSpPr>
        <p:spPr bwMode="auto"/>
        <p:txBody>
          <a:bodyPr/>
          <a:lstStyle/>
          <a:p>
            <a:pPr marL="0" marR="0" lvl="0" indent="0" algn="r" defTabSz="913302">
              <a:lnSpc>
                <a:spcPct val="109000"/>
              </a:lnSpc>
              <a:spcBef>
                <a:spcPts val="0"/>
              </a:spcBef>
              <a:spcAft>
                <a:spcPts val="0"/>
              </a:spcAft>
              <a:buClrTx/>
              <a:buSzTx/>
              <a:buFont typeface="+mj-lt"/>
              <a:buNone/>
              <a:defRPr/>
            </a:pPr>
            <a:fld id="{0D0E2603-6444-409F-8907-85AF80E690EC}" type="slidenum">
              <a:rPr lang="de-CH" sz="900" b="0" i="0" u="none" strike="noStrike" cap="none" spc="-10">
                <a:ln>
                  <a:noFill/>
                </a:ln>
                <a:solidFill>
                  <a:prstClr val="black"/>
                </a:solidFill>
                <a:latin typeface="Frutiger 45 Light"/>
                <a:ea typeface="+mn-ea"/>
                <a:cs typeface="+mn-cs"/>
              </a:rPr>
              <a:t>1</a:t>
            </a:fld>
            <a:endParaRPr lang="de-CH" sz="900" b="0" i="0" u="none" strike="noStrike" cap="none" spc="-10">
              <a:ln>
                <a:noFill/>
              </a:ln>
              <a:solidFill>
                <a:prstClr val="black"/>
              </a:solidFill>
              <a:latin typeface="Frutiger 45 Light"/>
              <a:ea typeface="+mn-ea"/>
              <a:cs typeface="+mn-cs"/>
            </a:endParaRPr>
          </a:p>
        </p:txBody>
      </p:sp>
      <p:sp>
        <p:nvSpPr>
          <p:cNvPr id="5" name="Fußzeilenplatzhalter 4"/>
          <p:cNvSpPr>
            <a:spLocks noGrp="1"/>
          </p:cNvSpPr>
          <p:nvPr>
            <p:ph type="ftr" sz="quarter" idx="11"/>
          </p:nvPr>
        </p:nvSpPr>
        <p:spPr bwMode="auto"/>
        <p:txBody>
          <a:bodyPr/>
          <a:lstStyle/>
          <a:p>
            <a:pPr marL="0" marR="0" lvl="0" indent="0" algn="l" defTabSz="914400">
              <a:lnSpc>
                <a:spcPct val="109000"/>
              </a:lnSpc>
              <a:spcBef>
                <a:spcPts val="0"/>
              </a:spcBef>
              <a:spcAft>
                <a:spcPts val="0"/>
              </a:spcAft>
              <a:buClrTx/>
              <a:buSzTx/>
              <a:buFont typeface="+mj-lt"/>
              <a:buNone/>
              <a:defRPr/>
            </a:pPr>
            <a:endParaRPr lang="de-CH" sz="900" u="none" strike="noStrike" cap="none" spc="-10">
              <a:ln>
                <a:noFill/>
              </a:ln>
              <a:solidFill>
                <a:srgbClr val="000000"/>
              </a:solidFill>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b="1" i="1"/>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2</a:t>
            </a:fld>
            <a:endParaRPr lang="de-C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lnSpc>
                <a:spcPct val="109000"/>
              </a:lnSpc>
              <a:defRPr/>
            </a:pPr>
            <a:endParaRPr lang="en-US"/>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3</a:t>
            </a:fld>
            <a:endParaRPr lang="de-C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FR" i="0" noProof="0" dirty="0"/>
              <a:t>Il existe plusieurs IQM. Des IQM existant avec transmission annuelle obligatoire des données à la Confédération. Des nouveaux IQM, pour lesquels il n'y a pas encore de transmission de données à la Confédération. </a:t>
            </a:r>
          </a:p>
          <a:p>
            <a:pPr marL="0" marR="0" lvl="0" indent="0" algn="l" defTabSz="914400">
              <a:lnSpc>
                <a:spcPct val="100000"/>
              </a:lnSpc>
              <a:spcBef>
                <a:spcPts val="0"/>
              </a:spcBef>
              <a:spcAft>
                <a:spcPts val="0"/>
              </a:spcAft>
              <a:buClrTx/>
              <a:buSzTx/>
              <a:buFontTx/>
              <a:buNone/>
              <a:defRPr/>
            </a:pPr>
            <a:r>
              <a:rPr lang="fr-FR" i="0" noProof="0" dirty="0"/>
              <a:t>Nous examinons aujourd'hui le thème suivant : Lis le sujet dans le cercle rouge. </a:t>
            </a:r>
          </a:p>
        </p:txBody>
      </p:sp>
      <p:sp>
        <p:nvSpPr>
          <p:cNvPr id="4" name="Slide Number Placeholder 3"/>
          <p:cNvSpPr>
            <a:spLocks noGrp="1"/>
          </p:cNvSpPr>
          <p:nvPr>
            <p:ph type="sldNum" sz="quarter" idx="5"/>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EACA3F7-6D73-B543-A275-A6D1AB9B4615}" type="slidenum">
              <a:rPr kumimoji="0" lang="de-DE"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4</a:t>
            </a:fld>
            <a:endParaRPr kumimoji="0" lang="de-DE" sz="1200" b="0" i="0" u="none" strike="noStrike" kern="0" cap="none" spc="0" normalizeH="0" baseline="0" noProof="0" dirty="0">
              <a:ln>
                <a:noFill/>
              </a:ln>
              <a:solidFill>
                <a:prstClr val="black"/>
              </a:solidFill>
              <a:effectLst/>
              <a:uLnTx/>
              <a:uFillTx/>
              <a:latin typeface="Aptos"/>
              <a:cs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Aptos"/>
                <a:cs typeface="Arial"/>
              </a:rPr>
              <a:t>Il existe plusieurs IQM. Des IQM existant avec transmission annuelle obligatoire des données à la Confédération. Des nouveaux IQM, pour lesquels il n'y a pas encore de transmission de données à la Confédération.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prstClr val="black"/>
                </a:solidFill>
                <a:effectLst/>
                <a:uLnTx/>
                <a:uFillTx/>
                <a:latin typeface="Aptos"/>
                <a:cs typeface="Arial"/>
              </a:rPr>
              <a:t>Nous examinons aujourd'hui le thème suivant : Lis le sujet dans le cercle rouge. </a:t>
            </a:r>
          </a:p>
        </p:txBody>
      </p:sp>
      <p:sp>
        <p:nvSpPr>
          <p:cNvPr id="4" name="Slide Number Placeholder 3"/>
          <p:cNvSpPr>
            <a:spLocks noGrp="1"/>
          </p:cNvSpPr>
          <p:nvPr>
            <p:ph type="sldNum" sz="quarter" idx="5"/>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EACA3F7-6D73-B543-A275-A6D1AB9B4615}" type="slidenum">
              <a:rPr kumimoji="0" lang="de-DE"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5</a:t>
            </a:fld>
            <a:endParaRPr kumimoji="0" lang="de-DE" sz="1200" b="0" i="0" u="none" strike="noStrike" kern="0" cap="none" spc="0" normalizeH="0" baseline="0" noProof="0">
              <a:ln>
                <a:noFill/>
              </a:ln>
              <a:solidFill>
                <a:prstClr val="black"/>
              </a:solidFill>
              <a:effectLst/>
              <a:uLnTx/>
              <a:uFillTx/>
              <a:latin typeface="Aptos"/>
              <a:cs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016AB96-7D65-7450-6D3B-3F741474A708}"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sz="1800" dirty="0">
                <a:latin typeface="Calibri"/>
                <a:ea typeface="Calibri"/>
                <a:cs typeface="Arial"/>
              </a:rPr>
              <a:t>Sources : </a:t>
            </a:r>
            <a:endParaRPr dirty="0"/>
          </a:p>
          <a:p>
            <a:pPr>
              <a:defRPr/>
            </a:pPr>
            <a:r>
              <a:rPr lang="de-CH" sz="1800" dirty="0">
                <a:latin typeface="Calibri"/>
                <a:ea typeface="Calibri"/>
                <a:cs typeface="Arial"/>
              </a:rPr>
              <a:t>Benkert B, Huang J, Wellens NI, Corna L, </a:t>
            </a:r>
            <a:r>
              <a:rPr lang="de-CH" sz="1800" dirty="0" err="1">
                <a:latin typeface="Calibri"/>
                <a:ea typeface="Calibri"/>
                <a:cs typeface="Arial"/>
              </a:rPr>
              <a:t>Sibelio</a:t>
            </a:r>
            <a:r>
              <a:rPr lang="de-CH" sz="1800" dirty="0">
                <a:latin typeface="Calibri"/>
                <a:ea typeface="Calibri"/>
                <a:cs typeface="Arial"/>
              </a:rPr>
              <a:t> S, Baumann S, et al. </a:t>
            </a:r>
            <a:r>
              <a:rPr lang="de-CH" sz="1800" dirty="0" err="1">
                <a:latin typeface="Calibri"/>
                <a:ea typeface="Calibri"/>
                <a:cs typeface="Arial"/>
              </a:rPr>
              <a:t>Autodétermination</a:t>
            </a:r>
            <a:r>
              <a:rPr lang="de-CH" sz="1800" dirty="0">
                <a:latin typeface="Calibri"/>
                <a:ea typeface="Calibri"/>
                <a:cs typeface="Arial"/>
              </a:rPr>
              <a:t> et </a:t>
            </a:r>
            <a:r>
              <a:rPr lang="de-CH" sz="1800" dirty="0" err="1">
                <a:latin typeface="Calibri"/>
                <a:ea typeface="Calibri"/>
                <a:cs typeface="Arial"/>
              </a:rPr>
              <a:t>dignité</a:t>
            </a:r>
            <a:r>
              <a:rPr lang="de-CH" sz="1800" dirty="0">
                <a:latin typeface="Calibri"/>
                <a:ea typeface="Calibri"/>
                <a:cs typeface="Arial"/>
              </a:rPr>
              <a:t> de la </a:t>
            </a:r>
            <a:r>
              <a:rPr lang="de-CH" sz="1800" dirty="0" err="1">
                <a:latin typeface="Calibri"/>
                <a:ea typeface="Calibri"/>
                <a:cs typeface="Arial"/>
              </a:rPr>
              <a:t>mort</a:t>
            </a:r>
            <a:r>
              <a:rPr lang="de-CH" sz="1800" dirty="0">
                <a:latin typeface="Calibri"/>
                <a:ea typeface="Calibri"/>
                <a:cs typeface="Arial"/>
              </a:rPr>
              <a:t> </a:t>
            </a:r>
            <a:r>
              <a:rPr lang="de-CH" sz="1800" dirty="0" err="1">
                <a:latin typeface="Calibri"/>
                <a:ea typeface="Calibri"/>
                <a:cs typeface="Arial"/>
              </a:rPr>
              <a:t>dans</a:t>
            </a:r>
            <a:r>
              <a:rPr lang="de-CH" sz="1800" dirty="0">
                <a:latin typeface="Calibri"/>
                <a:ea typeface="Calibri"/>
                <a:cs typeface="Arial"/>
              </a:rPr>
              <a:t> </a:t>
            </a:r>
            <a:r>
              <a:rPr lang="de-CH" sz="1800" dirty="0" err="1">
                <a:latin typeface="Calibri"/>
                <a:ea typeface="Calibri"/>
                <a:cs typeface="Arial"/>
              </a:rPr>
              <a:t>les</a:t>
            </a:r>
            <a:r>
              <a:rPr lang="de-CH" sz="1800" dirty="0">
                <a:latin typeface="Calibri"/>
                <a:ea typeface="Calibri"/>
                <a:cs typeface="Arial"/>
              </a:rPr>
              <a:t> </a:t>
            </a:r>
            <a:r>
              <a:rPr lang="de-CH" sz="1800" dirty="0" err="1">
                <a:latin typeface="Calibri"/>
                <a:ea typeface="Calibri"/>
                <a:cs typeface="Arial"/>
              </a:rPr>
              <a:t>établissements</a:t>
            </a:r>
            <a:r>
              <a:rPr lang="de-CH" sz="1800" dirty="0">
                <a:latin typeface="Calibri"/>
                <a:ea typeface="Calibri"/>
                <a:cs typeface="Arial"/>
              </a:rPr>
              <a:t> </a:t>
            </a:r>
            <a:r>
              <a:rPr lang="de-CH" sz="1800" dirty="0" err="1">
                <a:latin typeface="Calibri"/>
                <a:ea typeface="Calibri"/>
                <a:cs typeface="Arial"/>
              </a:rPr>
              <a:t>médico-sociaux</a:t>
            </a:r>
            <a:r>
              <a:rPr lang="de-CH" sz="1800" dirty="0">
                <a:latin typeface="Calibri"/>
                <a:ea typeface="Calibri"/>
                <a:cs typeface="Arial"/>
              </a:rPr>
              <a:t> : </a:t>
            </a:r>
            <a:r>
              <a:rPr lang="de-CH" sz="1800" dirty="0" err="1">
                <a:latin typeface="Calibri"/>
                <a:ea typeface="Calibri"/>
                <a:cs typeface="Arial"/>
              </a:rPr>
              <a:t>mesure</a:t>
            </a:r>
            <a:r>
              <a:rPr lang="de-CH" sz="1800" dirty="0">
                <a:latin typeface="Calibri"/>
                <a:ea typeface="Calibri"/>
                <a:cs typeface="Arial"/>
              </a:rPr>
              <a:t> du </a:t>
            </a:r>
            <a:r>
              <a:rPr lang="de-CH" sz="1800" dirty="0" err="1">
                <a:latin typeface="Calibri"/>
                <a:ea typeface="Calibri"/>
                <a:cs typeface="Arial"/>
              </a:rPr>
              <a:t>Projet</a:t>
            </a:r>
            <a:r>
              <a:rPr lang="de-CH" sz="1800" dirty="0">
                <a:latin typeface="Calibri"/>
                <a:ea typeface="Calibri"/>
                <a:cs typeface="Arial"/>
              </a:rPr>
              <a:t> de </a:t>
            </a:r>
            <a:r>
              <a:rPr lang="de-CH" sz="1800" dirty="0" err="1">
                <a:latin typeface="Calibri"/>
                <a:ea typeface="Calibri"/>
                <a:cs typeface="Arial"/>
              </a:rPr>
              <a:t>soins</a:t>
            </a:r>
            <a:r>
              <a:rPr lang="de-CH" sz="1800" dirty="0">
                <a:latin typeface="Calibri"/>
                <a:ea typeface="Calibri"/>
                <a:cs typeface="Arial"/>
              </a:rPr>
              <a:t> </a:t>
            </a:r>
            <a:r>
              <a:rPr lang="de-CH" sz="1800" dirty="0" err="1">
                <a:latin typeface="Calibri"/>
                <a:ea typeface="Calibri"/>
                <a:cs typeface="Arial"/>
              </a:rPr>
              <a:t>anticipé</a:t>
            </a:r>
            <a:r>
              <a:rPr lang="de-CH" sz="1800" dirty="0">
                <a:latin typeface="Calibri"/>
                <a:ea typeface="Calibri"/>
                <a:cs typeface="Arial"/>
              </a:rPr>
              <a:t> (PSA) comme </a:t>
            </a:r>
            <a:r>
              <a:rPr lang="de-CH" sz="1800" dirty="0" err="1">
                <a:latin typeface="Calibri"/>
                <a:ea typeface="Calibri"/>
                <a:cs typeface="Arial"/>
              </a:rPr>
              <a:t>indicateur</a:t>
            </a:r>
            <a:r>
              <a:rPr lang="de-CH" sz="1800" dirty="0">
                <a:latin typeface="Calibri"/>
                <a:ea typeface="Calibri"/>
                <a:cs typeface="Arial"/>
              </a:rPr>
              <a:t> de </a:t>
            </a:r>
            <a:r>
              <a:rPr lang="de-CH" sz="1800" dirty="0" err="1">
                <a:latin typeface="Calibri"/>
                <a:ea typeface="Calibri"/>
                <a:cs typeface="Arial"/>
              </a:rPr>
              <a:t>qualité</a:t>
            </a:r>
            <a:r>
              <a:rPr lang="de-CH" sz="1800" dirty="0">
                <a:latin typeface="Calibri"/>
                <a:ea typeface="Calibri"/>
                <a:cs typeface="Arial"/>
              </a:rPr>
              <a:t>. </a:t>
            </a:r>
            <a:r>
              <a:rPr lang="de-CH" sz="1800" dirty="0" err="1">
                <a:latin typeface="Calibri"/>
                <a:ea typeface="Calibri"/>
                <a:cs typeface="Arial"/>
              </a:rPr>
              <a:t>NOVAcura</a:t>
            </a:r>
            <a:r>
              <a:rPr lang="de-CH" sz="1800" dirty="0">
                <a:latin typeface="Calibri"/>
                <a:ea typeface="Calibri"/>
                <a:cs typeface="Arial"/>
              </a:rPr>
              <a:t>. 2024;55(9):35-8.</a:t>
            </a:r>
            <a:endParaRPr dirty="0"/>
          </a:p>
          <a:p>
            <a:pPr>
              <a:defRPr/>
            </a:pPr>
            <a:r>
              <a:rPr lang="de-CH" sz="1800" dirty="0" err="1">
                <a:latin typeface="Calibri"/>
                <a:ea typeface="Calibri"/>
                <a:cs typeface="Arial"/>
              </a:rPr>
              <a:t>Groupe</a:t>
            </a:r>
            <a:r>
              <a:rPr lang="de-CH" sz="1800" dirty="0">
                <a:latin typeface="Calibri"/>
                <a:ea typeface="Calibri"/>
                <a:cs typeface="Arial"/>
              </a:rPr>
              <a:t> de </a:t>
            </a:r>
            <a:r>
              <a:rPr lang="de-CH" sz="1800" dirty="0" err="1">
                <a:latin typeface="Calibri"/>
                <a:ea typeface="Calibri"/>
                <a:cs typeface="Arial"/>
              </a:rPr>
              <a:t>travail</a:t>
            </a:r>
            <a:r>
              <a:rPr lang="de-CH" sz="1800" dirty="0">
                <a:latin typeface="Calibri"/>
                <a:ea typeface="Calibri"/>
                <a:cs typeface="Arial"/>
              </a:rPr>
              <a:t> national </a:t>
            </a:r>
            <a:r>
              <a:rPr lang="de-CH" sz="1800" dirty="0" err="1">
                <a:latin typeface="Calibri"/>
                <a:ea typeface="Calibri"/>
                <a:cs typeface="Arial"/>
              </a:rPr>
              <a:t>sur</a:t>
            </a:r>
            <a:r>
              <a:rPr lang="de-CH" sz="1800" dirty="0">
                <a:latin typeface="Calibri"/>
                <a:ea typeface="Calibri"/>
                <a:cs typeface="Arial"/>
              </a:rPr>
              <a:t> la </a:t>
            </a:r>
            <a:r>
              <a:rPr lang="de-CH" sz="1800" dirty="0" err="1">
                <a:latin typeface="Calibri"/>
                <a:ea typeface="Calibri"/>
                <a:cs typeface="Arial"/>
              </a:rPr>
              <a:t>planification</a:t>
            </a:r>
            <a:r>
              <a:rPr lang="de-CH" sz="1800" dirty="0">
                <a:latin typeface="Calibri"/>
                <a:ea typeface="Calibri"/>
                <a:cs typeface="Arial"/>
              </a:rPr>
              <a:t> </a:t>
            </a:r>
            <a:r>
              <a:rPr lang="de-CH" sz="1800" dirty="0" err="1">
                <a:latin typeface="Calibri"/>
                <a:ea typeface="Calibri"/>
                <a:cs typeface="Arial"/>
              </a:rPr>
              <a:t>anticipée</a:t>
            </a:r>
            <a:r>
              <a:rPr lang="de-CH" sz="1800" dirty="0">
                <a:latin typeface="Calibri"/>
                <a:ea typeface="Calibri"/>
                <a:cs typeface="Arial"/>
              </a:rPr>
              <a:t> des </a:t>
            </a:r>
            <a:r>
              <a:rPr lang="de-CH" sz="1800" dirty="0" err="1">
                <a:latin typeface="Calibri"/>
                <a:ea typeface="Calibri"/>
                <a:cs typeface="Arial"/>
              </a:rPr>
              <a:t>soins</a:t>
            </a:r>
            <a:r>
              <a:rPr lang="de-CH" sz="1800" dirty="0">
                <a:latin typeface="Calibri"/>
                <a:ea typeface="Calibri"/>
                <a:cs typeface="Arial"/>
              </a:rPr>
              <a:t>. </a:t>
            </a:r>
            <a:r>
              <a:rPr lang="de-CH" sz="1800" dirty="0" err="1">
                <a:latin typeface="Calibri"/>
                <a:ea typeface="Calibri"/>
                <a:cs typeface="Arial"/>
              </a:rPr>
              <a:t>Projet</a:t>
            </a:r>
            <a:r>
              <a:rPr lang="de-CH" sz="1800" dirty="0">
                <a:latin typeface="Calibri"/>
                <a:ea typeface="Calibri"/>
                <a:cs typeface="Arial"/>
              </a:rPr>
              <a:t> de </a:t>
            </a:r>
            <a:r>
              <a:rPr lang="de-CH" sz="1800" dirty="0" err="1">
                <a:latin typeface="Calibri"/>
                <a:ea typeface="Calibri"/>
                <a:cs typeface="Arial"/>
              </a:rPr>
              <a:t>soins</a:t>
            </a:r>
            <a:r>
              <a:rPr lang="de-CH" sz="1800" dirty="0">
                <a:latin typeface="Calibri"/>
                <a:ea typeface="Calibri"/>
                <a:cs typeface="Arial"/>
              </a:rPr>
              <a:t> </a:t>
            </a:r>
            <a:r>
              <a:rPr lang="de-CH" sz="1800" dirty="0" err="1">
                <a:latin typeface="Calibri"/>
                <a:ea typeface="Calibri"/>
                <a:cs typeface="Arial"/>
              </a:rPr>
              <a:t>anticipé</a:t>
            </a:r>
            <a:r>
              <a:rPr lang="de-CH" sz="1800" dirty="0">
                <a:latin typeface="Calibri"/>
                <a:ea typeface="Calibri"/>
                <a:cs typeface="Arial"/>
              </a:rPr>
              <a:t> (ProSA) </a:t>
            </a:r>
            <a:r>
              <a:rPr lang="de-CH" sz="1800" dirty="0" err="1">
                <a:latin typeface="Calibri"/>
                <a:ea typeface="Calibri"/>
                <a:cs typeface="Arial"/>
              </a:rPr>
              <a:t>dans</a:t>
            </a:r>
            <a:r>
              <a:rPr lang="de-CH" sz="1800" dirty="0">
                <a:latin typeface="Calibri"/>
                <a:ea typeface="Calibri"/>
                <a:cs typeface="Arial"/>
              </a:rPr>
              <a:t> </a:t>
            </a:r>
            <a:r>
              <a:rPr lang="de-CH" sz="1800" dirty="0" err="1">
                <a:latin typeface="Calibri"/>
                <a:ea typeface="Calibri"/>
                <a:cs typeface="Arial"/>
              </a:rPr>
              <a:t>les</a:t>
            </a:r>
            <a:r>
              <a:rPr lang="de-CH" sz="1800" dirty="0">
                <a:latin typeface="Calibri"/>
                <a:ea typeface="Calibri"/>
                <a:cs typeface="Arial"/>
              </a:rPr>
              <a:t> </a:t>
            </a:r>
            <a:r>
              <a:rPr lang="de-CH" sz="1800" dirty="0" err="1">
                <a:latin typeface="Calibri"/>
                <a:ea typeface="Calibri"/>
                <a:cs typeface="Arial"/>
              </a:rPr>
              <a:t>établissements</a:t>
            </a:r>
            <a:r>
              <a:rPr lang="de-CH" sz="1800" dirty="0">
                <a:latin typeface="Calibri"/>
                <a:ea typeface="Calibri"/>
                <a:cs typeface="Arial"/>
              </a:rPr>
              <a:t> </a:t>
            </a:r>
            <a:r>
              <a:rPr lang="de-CH" sz="1800" dirty="0" err="1">
                <a:latin typeface="Calibri"/>
                <a:ea typeface="Calibri"/>
                <a:cs typeface="Arial"/>
              </a:rPr>
              <a:t>médico-sociaux</a:t>
            </a:r>
            <a:r>
              <a:rPr lang="de-CH" sz="1800" dirty="0">
                <a:latin typeface="Calibri"/>
                <a:ea typeface="Calibri"/>
                <a:cs typeface="Arial"/>
              </a:rPr>
              <a:t>. Guide </a:t>
            </a:r>
            <a:r>
              <a:rPr lang="de-CH" sz="1800" dirty="0" err="1">
                <a:latin typeface="Calibri"/>
                <a:ea typeface="Calibri"/>
                <a:cs typeface="Arial"/>
              </a:rPr>
              <a:t>pour</a:t>
            </a:r>
            <a:r>
              <a:rPr lang="de-CH" sz="1800" dirty="0">
                <a:latin typeface="Calibri"/>
                <a:ea typeface="Calibri"/>
                <a:cs typeface="Arial"/>
              </a:rPr>
              <a:t> la </a:t>
            </a:r>
            <a:r>
              <a:rPr lang="de-CH" sz="1800" dirty="0" err="1">
                <a:latin typeface="Calibri"/>
                <a:ea typeface="Calibri"/>
                <a:cs typeface="Arial"/>
              </a:rPr>
              <a:t>mise</a:t>
            </a:r>
            <a:r>
              <a:rPr lang="de-CH" sz="1800" dirty="0">
                <a:latin typeface="Calibri"/>
                <a:ea typeface="Calibri"/>
                <a:cs typeface="Arial"/>
              </a:rPr>
              <a:t> en </a:t>
            </a:r>
            <a:r>
              <a:rPr lang="de-CH" sz="1800" dirty="0" err="1">
                <a:latin typeface="Calibri"/>
                <a:ea typeface="Calibri"/>
                <a:cs typeface="Arial"/>
              </a:rPr>
              <a:t>œuvre</a:t>
            </a:r>
            <a:r>
              <a:rPr lang="de-CH" sz="1800" dirty="0">
                <a:latin typeface="Calibri"/>
                <a:ea typeface="Calibri"/>
                <a:cs typeface="Arial"/>
              </a:rPr>
              <a:t>. Berne : Office </a:t>
            </a:r>
            <a:r>
              <a:rPr lang="de-CH" sz="1800" dirty="0" err="1">
                <a:latin typeface="Calibri"/>
                <a:ea typeface="Calibri"/>
                <a:cs typeface="Arial"/>
              </a:rPr>
              <a:t>Fédéral</a:t>
            </a:r>
            <a:r>
              <a:rPr lang="de-CH" sz="1800" dirty="0">
                <a:latin typeface="Calibri"/>
                <a:ea typeface="Calibri"/>
                <a:cs typeface="Arial"/>
              </a:rPr>
              <a:t> de la Santé </a:t>
            </a:r>
            <a:r>
              <a:rPr lang="de-CH" sz="1800" dirty="0" err="1">
                <a:latin typeface="Calibri"/>
                <a:ea typeface="Calibri"/>
                <a:cs typeface="Arial"/>
              </a:rPr>
              <a:t>Publique</a:t>
            </a:r>
            <a:r>
              <a:rPr lang="de-CH" sz="1800" dirty="0">
                <a:latin typeface="Calibri"/>
                <a:ea typeface="Calibri"/>
                <a:cs typeface="Arial"/>
              </a:rPr>
              <a:t> (OFSP) et Académie Suisse des Sciences </a:t>
            </a:r>
            <a:r>
              <a:rPr lang="de-CH" sz="1800" dirty="0" err="1">
                <a:latin typeface="Calibri"/>
                <a:ea typeface="Calibri"/>
                <a:cs typeface="Arial"/>
              </a:rPr>
              <a:t>Médicales</a:t>
            </a:r>
            <a:r>
              <a:rPr lang="de-CH" sz="1800" dirty="0">
                <a:latin typeface="Calibri"/>
                <a:ea typeface="Calibri"/>
                <a:cs typeface="Arial"/>
              </a:rPr>
              <a:t> (ASSM) ; 2025.</a:t>
            </a:r>
            <a:endParaRPr dirty="0"/>
          </a:p>
          <a:p>
            <a:pPr>
              <a:defRPr/>
            </a:pPr>
            <a:r>
              <a:rPr lang="de-CH" sz="1800" dirty="0" err="1">
                <a:latin typeface="Calibri"/>
                <a:ea typeface="Calibri"/>
                <a:cs typeface="Arial"/>
              </a:rPr>
              <a:t>Groupe</a:t>
            </a:r>
            <a:r>
              <a:rPr lang="de-CH" sz="1800" dirty="0">
                <a:latin typeface="Calibri"/>
                <a:ea typeface="Calibri"/>
                <a:cs typeface="Arial"/>
              </a:rPr>
              <a:t> de </a:t>
            </a:r>
            <a:r>
              <a:rPr lang="de-CH" sz="1800" dirty="0" err="1">
                <a:latin typeface="Calibri"/>
                <a:ea typeface="Calibri"/>
                <a:cs typeface="Arial"/>
              </a:rPr>
              <a:t>travail</a:t>
            </a:r>
            <a:r>
              <a:rPr lang="de-CH" sz="1800" dirty="0">
                <a:latin typeface="Calibri"/>
                <a:ea typeface="Calibri"/>
                <a:cs typeface="Arial"/>
              </a:rPr>
              <a:t> national </a:t>
            </a:r>
            <a:r>
              <a:rPr lang="de-CH" sz="1800" dirty="0" err="1">
                <a:latin typeface="Calibri"/>
                <a:ea typeface="Calibri"/>
                <a:cs typeface="Arial"/>
              </a:rPr>
              <a:t>Projet</a:t>
            </a:r>
            <a:r>
              <a:rPr lang="de-CH" sz="1800" dirty="0">
                <a:latin typeface="Calibri"/>
                <a:ea typeface="Calibri"/>
                <a:cs typeface="Arial"/>
              </a:rPr>
              <a:t> de </a:t>
            </a:r>
            <a:r>
              <a:rPr lang="de-CH" sz="1800" dirty="0" err="1">
                <a:latin typeface="Calibri"/>
                <a:ea typeface="Calibri"/>
                <a:cs typeface="Arial"/>
              </a:rPr>
              <a:t>soins</a:t>
            </a:r>
            <a:r>
              <a:rPr lang="de-CH" sz="1800" dirty="0">
                <a:latin typeface="Calibri"/>
                <a:ea typeface="Calibri"/>
                <a:cs typeface="Arial"/>
              </a:rPr>
              <a:t> </a:t>
            </a:r>
            <a:r>
              <a:rPr lang="de-CH" sz="1800" dirty="0" err="1">
                <a:latin typeface="Calibri"/>
                <a:ea typeface="Calibri"/>
                <a:cs typeface="Arial"/>
              </a:rPr>
              <a:t>anticipés</a:t>
            </a:r>
            <a:r>
              <a:rPr lang="de-CH" sz="1800" dirty="0">
                <a:latin typeface="Calibri"/>
                <a:ea typeface="Calibri"/>
                <a:cs typeface="Arial"/>
              </a:rPr>
              <a:t>. </a:t>
            </a:r>
            <a:r>
              <a:rPr lang="de-CH" sz="1800" dirty="0" err="1">
                <a:latin typeface="Calibri"/>
                <a:ea typeface="Calibri"/>
                <a:cs typeface="Arial"/>
              </a:rPr>
              <a:t>Feuille</a:t>
            </a:r>
            <a:r>
              <a:rPr lang="de-CH" sz="1800" dirty="0">
                <a:latin typeface="Calibri"/>
                <a:ea typeface="Calibri"/>
                <a:cs typeface="Arial"/>
              </a:rPr>
              <a:t> de route </a:t>
            </a:r>
            <a:r>
              <a:rPr lang="de-CH" sz="1800" dirty="0" err="1">
                <a:latin typeface="Calibri"/>
                <a:ea typeface="Calibri"/>
                <a:cs typeface="Arial"/>
              </a:rPr>
              <a:t>pour</a:t>
            </a:r>
            <a:r>
              <a:rPr lang="de-CH" sz="1800" dirty="0">
                <a:latin typeface="Calibri"/>
                <a:ea typeface="Calibri"/>
                <a:cs typeface="Arial"/>
              </a:rPr>
              <a:t> la </a:t>
            </a:r>
            <a:r>
              <a:rPr lang="de-CH" sz="1800" dirty="0" err="1">
                <a:latin typeface="Calibri"/>
                <a:ea typeface="Calibri"/>
                <a:cs typeface="Arial"/>
              </a:rPr>
              <a:t>mise</a:t>
            </a:r>
            <a:r>
              <a:rPr lang="de-CH" sz="1800" dirty="0">
                <a:latin typeface="Calibri"/>
                <a:ea typeface="Calibri"/>
                <a:cs typeface="Arial"/>
              </a:rPr>
              <a:t> en </a:t>
            </a:r>
            <a:r>
              <a:rPr lang="de-CH" sz="1800" dirty="0" err="1">
                <a:latin typeface="Calibri"/>
                <a:ea typeface="Calibri"/>
                <a:cs typeface="Arial"/>
              </a:rPr>
              <a:t>œuvre</a:t>
            </a:r>
            <a:r>
              <a:rPr lang="de-CH" sz="1800" dirty="0">
                <a:latin typeface="Calibri"/>
                <a:ea typeface="Calibri"/>
                <a:cs typeface="Arial"/>
              </a:rPr>
              <a:t> de la </a:t>
            </a:r>
            <a:r>
              <a:rPr lang="de-CH" sz="1800" dirty="0" err="1">
                <a:latin typeface="Calibri"/>
                <a:ea typeface="Calibri"/>
                <a:cs typeface="Arial"/>
              </a:rPr>
              <a:t>planification</a:t>
            </a:r>
            <a:r>
              <a:rPr lang="de-CH" sz="1800" dirty="0">
                <a:latin typeface="Calibri"/>
                <a:ea typeface="Calibri"/>
                <a:cs typeface="Arial"/>
              </a:rPr>
              <a:t> </a:t>
            </a:r>
            <a:r>
              <a:rPr lang="de-CH" sz="1800" dirty="0" err="1">
                <a:latin typeface="Calibri"/>
                <a:ea typeface="Calibri"/>
                <a:cs typeface="Arial"/>
              </a:rPr>
              <a:t>anticipée</a:t>
            </a:r>
            <a:r>
              <a:rPr lang="de-CH" sz="1800" dirty="0">
                <a:latin typeface="Calibri"/>
                <a:ea typeface="Calibri"/>
                <a:cs typeface="Arial"/>
              </a:rPr>
              <a:t> des </a:t>
            </a:r>
            <a:r>
              <a:rPr lang="de-CH" sz="1800" dirty="0" err="1">
                <a:latin typeface="Calibri"/>
                <a:ea typeface="Calibri"/>
                <a:cs typeface="Arial"/>
              </a:rPr>
              <a:t>soins</a:t>
            </a:r>
            <a:r>
              <a:rPr lang="de-CH" sz="1800" dirty="0">
                <a:latin typeface="Calibri"/>
                <a:ea typeface="Calibri"/>
                <a:cs typeface="Arial"/>
              </a:rPr>
              <a:t> (ProSA) en Suisse. Office </a:t>
            </a:r>
            <a:r>
              <a:rPr lang="de-CH" sz="1800" dirty="0" err="1">
                <a:latin typeface="Calibri"/>
                <a:ea typeface="Calibri"/>
                <a:cs typeface="Arial"/>
              </a:rPr>
              <a:t>Fédéral</a:t>
            </a:r>
            <a:r>
              <a:rPr lang="de-CH" sz="1800" dirty="0">
                <a:latin typeface="Calibri"/>
                <a:ea typeface="Calibri"/>
                <a:cs typeface="Arial"/>
              </a:rPr>
              <a:t> de la Santé </a:t>
            </a:r>
            <a:r>
              <a:rPr lang="de-CH" sz="1800" dirty="0" err="1">
                <a:latin typeface="Calibri"/>
                <a:ea typeface="Calibri"/>
                <a:cs typeface="Arial"/>
              </a:rPr>
              <a:t>Publique</a:t>
            </a:r>
            <a:r>
              <a:rPr lang="de-CH" sz="1800" dirty="0">
                <a:latin typeface="Calibri"/>
                <a:ea typeface="Calibri"/>
                <a:cs typeface="Arial"/>
              </a:rPr>
              <a:t> (OFSP) et Académie Suisse des Sciences </a:t>
            </a:r>
            <a:r>
              <a:rPr lang="de-CH" sz="1800" dirty="0" err="1">
                <a:latin typeface="Calibri"/>
                <a:ea typeface="Calibri"/>
                <a:cs typeface="Arial"/>
              </a:rPr>
              <a:t>Médicales</a:t>
            </a:r>
            <a:r>
              <a:rPr lang="de-CH" sz="1800" dirty="0">
                <a:latin typeface="Calibri"/>
                <a:ea typeface="Calibri"/>
                <a:cs typeface="Arial"/>
              </a:rPr>
              <a:t> (ASSM) ; 2023.</a:t>
            </a:r>
            <a:endParaRPr dirty="0"/>
          </a:p>
          <a:p>
            <a:pPr>
              <a:defRPr/>
            </a:pPr>
            <a:endParaRPr lang="de-CH"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23F68-A3E9-8702-68B9-65E9DB603E1A}"/>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560DBA2B-5422-9DE0-F3CC-EE2B4A4FE470}"/>
              </a:ext>
            </a:extLst>
          </p:cNvPr>
          <p:cNvSpPr>
            <a:spLocks noGrp="1" noRot="1" noChangeAspect="1"/>
          </p:cNvSpPr>
          <p:nvPr>
            <p:ph type="sldImg"/>
          </p:nvPr>
        </p:nvSpPr>
        <p:spPr bwMode="auto"/>
      </p:sp>
      <p:sp>
        <p:nvSpPr>
          <p:cNvPr id="3" name="Notes Placeholder 2">
            <a:extLst>
              <a:ext uri="{FF2B5EF4-FFF2-40B4-BE49-F238E27FC236}">
                <a16:creationId xmlns:a16="http://schemas.microsoft.com/office/drawing/2014/main" id="{0B30877F-A1AE-A374-7D0C-9ED482490589}"/>
              </a:ext>
            </a:extLst>
          </p:cNvPr>
          <p:cNvSpPr>
            <a:spLocks noGrp="1"/>
          </p:cNvSpPr>
          <p:nvPr>
            <p:ph type="body" idx="1"/>
          </p:nvPr>
        </p:nvSpPr>
        <p:spPr bwMode="auto"/>
        <p:txBody>
          <a:bodyPr/>
          <a:lstStyle/>
          <a:p>
            <a:pPr>
              <a:defRPr/>
            </a:pPr>
            <a:endParaRPr/>
          </a:p>
        </p:txBody>
      </p:sp>
      <p:sp>
        <p:nvSpPr>
          <p:cNvPr id="4" name="Slide Number Placeholder 3">
            <a:extLst>
              <a:ext uri="{FF2B5EF4-FFF2-40B4-BE49-F238E27FC236}">
                <a16:creationId xmlns:a16="http://schemas.microsoft.com/office/drawing/2014/main" id="{C6415207-0B60-B75B-3495-C9C827204CF2}"/>
              </a:ext>
            </a:extLst>
          </p:cNvPr>
          <p:cNvSpPr>
            <a:spLocks noGrp="1"/>
          </p:cNvSpPr>
          <p:nvPr>
            <p:ph type="sldNum" sz="quarter" idx="5"/>
          </p:nvPr>
        </p:nvSpPr>
        <p:spPr bwMode="auto"/>
        <p:txBody>
          <a:bodyPr/>
          <a:lstStyle/>
          <a:p>
            <a:pPr>
              <a:defRPr/>
            </a:pPr>
            <a:fld id="{10409514-D4AF-0543-A8C5-05E3F1F5DD23}" type="slidenum">
              <a:rPr lang="de-DE"/>
              <a:t>10</a:t>
            </a:fld>
            <a:endParaRPr lang="de-DE"/>
          </a:p>
        </p:txBody>
      </p:sp>
    </p:spTree>
    <p:extLst>
      <p:ext uri="{BB962C8B-B14F-4D97-AF65-F5344CB8AC3E}">
        <p14:creationId xmlns:p14="http://schemas.microsoft.com/office/powerpoint/2010/main" val="1100423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53790-E7A1-DF18-1B0C-8AB9A16A1D1B}"/>
            </a:ext>
          </a:extLst>
        </p:cNvPr>
        <p:cNvGrpSpPr/>
        <p:nvPr/>
      </p:nvGrpSpPr>
      <p:grpSpPr bwMode="auto">
        <a:xfrm>
          <a:off x="0" y="0"/>
          <a:ext cx="0" cy="0"/>
          <a:chOff x="0" y="0"/>
          <a:chExt cx="0" cy="0"/>
        </a:xfrm>
      </p:grpSpPr>
      <p:sp>
        <p:nvSpPr>
          <p:cNvPr id="2" name="Folienbildplatzhalter 1">
            <a:extLst>
              <a:ext uri="{FF2B5EF4-FFF2-40B4-BE49-F238E27FC236}">
                <a16:creationId xmlns:a16="http://schemas.microsoft.com/office/drawing/2014/main" id="{F8D0082C-E075-D85B-6435-BDA239F41971}"/>
              </a:ext>
            </a:extLst>
          </p:cNvPr>
          <p:cNvSpPr>
            <a:spLocks noGrp="1" noRot="1" noChangeAspect="1"/>
          </p:cNvSpPr>
          <p:nvPr>
            <p:ph type="sldImg"/>
          </p:nvPr>
        </p:nvSpPr>
        <p:spPr bwMode="auto"/>
      </p:sp>
      <p:sp>
        <p:nvSpPr>
          <p:cNvPr id="3" name="Notizenplatzhalter 2">
            <a:extLst>
              <a:ext uri="{FF2B5EF4-FFF2-40B4-BE49-F238E27FC236}">
                <a16:creationId xmlns:a16="http://schemas.microsoft.com/office/drawing/2014/main" id="{87A27B47-75A1-91B9-09DE-3F39B9F5DEA0}"/>
              </a:ext>
            </a:extLst>
          </p:cNvPr>
          <p:cNvSpPr>
            <a:spLocks noGrp="1"/>
          </p:cNvSpPr>
          <p:nvPr>
            <p:ph type="body" idx="1"/>
          </p:nvPr>
        </p:nvSpPr>
        <p:spPr bwMode="auto"/>
        <p:txBody>
          <a:bodyPr/>
          <a:lstStyle/>
          <a:p>
            <a:pPr>
              <a:defRPr/>
            </a:pPr>
            <a:r>
              <a:rPr lang="de-CH" sz="1800" dirty="0">
                <a:latin typeface="Calibri"/>
                <a:ea typeface="Calibri"/>
                <a:cs typeface="Arial"/>
              </a:rPr>
              <a:t>Sources : </a:t>
            </a:r>
            <a:endParaRPr dirty="0"/>
          </a:p>
          <a:p>
            <a:pPr>
              <a:defRPr/>
            </a:pPr>
            <a:r>
              <a:rPr lang="de-CH" sz="1800" dirty="0" err="1">
                <a:latin typeface="Calibri"/>
                <a:ea typeface="Calibri"/>
                <a:cs typeface="Arial"/>
              </a:rPr>
              <a:t>Groupe</a:t>
            </a:r>
            <a:r>
              <a:rPr lang="de-CH" sz="1800" dirty="0">
                <a:latin typeface="Calibri"/>
                <a:ea typeface="Calibri"/>
                <a:cs typeface="Arial"/>
              </a:rPr>
              <a:t> de </a:t>
            </a:r>
            <a:r>
              <a:rPr lang="de-CH" sz="1800" dirty="0" err="1">
                <a:latin typeface="Calibri"/>
                <a:ea typeface="Calibri"/>
                <a:cs typeface="Arial"/>
              </a:rPr>
              <a:t>travail</a:t>
            </a:r>
            <a:r>
              <a:rPr lang="de-CH" sz="1800" dirty="0">
                <a:latin typeface="Calibri"/>
                <a:ea typeface="Calibri"/>
                <a:cs typeface="Arial"/>
              </a:rPr>
              <a:t> national </a:t>
            </a:r>
            <a:r>
              <a:rPr lang="de-CH" sz="1800" dirty="0" err="1">
                <a:latin typeface="Calibri"/>
                <a:ea typeface="Calibri"/>
                <a:cs typeface="Arial"/>
              </a:rPr>
              <a:t>sur</a:t>
            </a:r>
            <a:r>
              <a:rPr lang="de-CH" sz="1800" dirty="0">
                <a:latin typeface="Calibri"/>
                <a:ea typeface="Calibri"/>
                <a:cs typeface="Arial"/>
              </a:rPr>
              <a:t> la </a:t>
            </a:r>
            <a:r>
              <a:rPr lang="de-CH" sz="1800" dirty="0" err="1">
                <a:latin typeface="Calibri"/>
                <a:ea typeface="Calibri"/>
                <a:cs typeface="Arial"/>
              </a:rPr>
              <a:t>planification</a:t>
            </a:r>
            <a:r>
              <a:rPr lang="de-CH" sz="1800" dirty="0">
                <a:latin typeface="Calibri"/>
                <a:ea typeface="Calibri"/>
                <a:cs typeface="Arial"/>
              </a:rPr>
              <a:t> </a:t>
            </a:r>
            <a:r>
              <a:rPr lang="de-CH" sz="1800" dirty="0" err="1">
                <a:latin typeface="Calibri"/>
                <a:ea typeface="Calibri"/>
                <a:cs typeface="Arial"/>
              </a:rPr>
              <a:t>anticipée</a:t>
            </a:r>
            <a:r>
              <a:rPr lang="de-CH" sz="1800" dirty="0">
                <a:latin typeface="Calibri"/>
                <a:ea typeface="Calibri"/>
                <a:cs typeface="Arial"/>
              </a:rPr>
              <a:t> des </a:t>
            </a:r>
            <a:r>
              <a:rPr lang="de-CH" sz="1800" dirty="0" err="1">
                <a:latin typeface="Calibri"/>
                <a:ea typeface="Calibri"/>
                <a:cs typeface="Arial"/>
              </a:rPr>
              <a:t>soins</a:t>
            </a:r>
            <a:r>
              <a:rPr lang="de-CH" sz="1800" dirty="0">
                <a:latin typeface="Calibri"/>
                <a:ea typeface="Calibri"/>
                <a:cs typeface="Arial"/>
              </a:rPr>
              <a:t>. </a:t>
            </a:r>
            <a:r>
              <a:rPr lang="de-CH" sz="1800" dirty="0" err="1">
                <a:latin typeface="Calibri"/>
                <a:ea typeface="Calibri"/>
                <a:cs typeface="Arial"/>
              </a:rPr>
              <a:t>Projet</a:t>
            </a:r>
            <a:r>
              <a:rPr lang="de-CH" sz="1800" dirty="0">
                <a:latin typeface="Calibri"/>
                <a:ea typeface="Calibri"/>
                <a:cs typeface="Arial"/>
              </a:rPr>
              <a:t> de </a:t>
            </a:r>
            <a:r>
              <a:rPr lang="de-CH" sz="1800" dirty="0" err="1">
                <a:latin typeface="Calibri"/>
                <a:ea typeface="Calibri"/>
                <a:cs typeface="Arial"/>
              </a:rPr>
              <a:t>soins</a:t>
            </a:r>
            <a:r>
              <a:rPr lang="de-CH" sz="1800" dirty="0">
                <a:latin typeface="Calibri"/>
                <a:ea typeface="Calibri"/>
                <a:cs typeface="Arial"/>
              </a:rPr>
              <a:t> </a:t>
            </a:r>
            <a:r>
              <a:rPr lang="de-CH" sz="1800" dirty="0" err="1">
                <a:latin typeface="Calibri"/>
                <a:ea typeface="Calibri"/>
                <a:cs typeface="Arial"/>
              </a:rPr>
              <a:t>anticipé</a:t>
            </a:r>
            <a:r>
              <a:rPr lang="de-CH" sz="1800" dirty="0">
                <a:latin typeface="Calibri"/>
                <a:ea typeface="Calibri"/>
                <a:cs typeface="Arial"/>
              </a:rPr>
              <a:t> (ProSA) </a:t>
            </a:r>
            <a:r>
              <a:rPr lang="de-CH" sz="1800" dirty="0" err="1">
                <a:latin typeface="Calibri"/>
                <a:ea typeface="Calibri"/>
                <a:cs typeface="Arial"/>
              </a:rPr>
              <a:t>dans</a:t>
            </a:r>
            <a:r>
              <a:rPr lang="de-CH" sz="1800" dirty="0">
                <a:latin typeface="Calibri"/>
                <a:ea typeface="Calibri"/>
                <a:cs typeface="Arial"/>
              </a:rPr>
              <a:t> </a:t>
            </a:r>
            <a:r>
              <a:rPr lang="de-CH" sz="1800" dirty="0" err="1">
                <a:latin typeface="Calibri"/>
                <a:ea typeface="Calibri"/>
                <a:cs typeface="Arial"/>
              </a:rPr>
              <a:t>les</a:t>
            </a:r>
            <a:r>
              <a:rPr lang="de-CH" sz="1800" dirty="0">
                <a:latin typeface="Calibri"/>
                <a:ea typeface="Calibri"/>
                <a:cs typeface="Arial"/>
              </a:rPr>
              <a:t> </a:t>
            </a:r>
            <a:r>
              <a:rPr lang="de-CH" sz="1800" dirty="0" err="1">
                <a:latin typeface="Calibri"/>
                <a:ea typeface="Calibri"/>
                <a:cs typeface="Arial"/>
              </a:rPr>
              <a:t>établissements</a:t>
            </a:r>
            <a:r>
              <a:rPr lang="de-CH" sz="1800" dirty="0">
                <a:latin typeface="Calibri"/>
                <a:ea typeface="Calibri"/>
                <a:cs typeface="Arial"/>
              </a:rPr>
              <a:t> </a:t>
            </a:r>
            <a:r>
              <a:rPr lang="de-CH" sz="1800" dirty="0" err="1">
                <a:latin typeface="Calibri"/>
                <a:ea typeface="Calibri"/>
                <a:cs typeface="Arial"/>
              </a:rPr>
              <a:t>médico-sociaux</a:t>
            </a:r>
            <a:r>
              <a:rPr lang="de-CH" sz="1800" dirty="0">
                <a:latin typeface="Calibri"/>
                <a:ea typeface="Calibri"/>
                <a:cs typeface="Arial"/>
              </a:rPr>
              <a:t>. Guide </a:t>
            </a:r>
            <a:r>
              <a:rPr lang="de-CH" sz="1800" dirty="0" err="1">
                <a:latin typeface="Calibri"/>
                <a:ea typeface="Calibri"/>
                <a:cs typeface="Arial"/>
              </a:rPr>
              <a:t>pour</a:t>
            </a:r>
            <a:r>
              <a:rPr lang="de-CH" sz="1800" dirty="0">
                <a:latin typeface="Calibri"/>
                <a:ea typeface="Calibri"/>
                <a:cs typeface="Arial"/>
              </a:rPr>
              <a:t> la </a:t>
            </a:r>
            <a:r>
              <a:rPr lang="de-CH" sz="1800" dirty="0" err="1">
                <a:latin typeface="Calibri"/>
                <a:ea typeface="Calibri"/>
                <a:cs typeface="Arial"/>
              </a:rPr>
              <a:t>mise</a:t>
            </a:r>
            <a:r>
              <a:rPr lang="de-CH" sz="1800" dirty="0">
                <a:latin typeface="Calibri"/>
                <a:ea typeface="Calibri"/>
                <a:cs typeface="Arial"/>
              </a:rPr>
              <a:t> en </a:t>
            </a:r>
            <a:r>
              <a:rPr lang="de-CH" sz="1800" dirty="0" err="1">
                <a:latin typeface="Calibri"/>
                <a:ea typeface="Calibri"/>
                <a:cs typeface="Arial"/>
              </a:rPr>
              <a:t>œuvre</a:t>
            </a:r>
            <a:r>
              <a:rPr lang="de-CH" sz="1800" dirty="0">
                <a:latin typeface="Calibri"/>
                <a:ea typeface="Calibri"/>
                <a:cs typeface="Arial"/>
              </a:rPr>
              <a:t>. Berne : Office </a:t>
            </a:r>
            <a:r>
              <a:rPr lang="de-CH" sz="1800" dirty="0" err="1">
                <a:latin typeface="Calibri"/>
                <a:ea typeface="Calibri"/>
                <a:cs typeface="Arial"/>
              </a:rPr>
              <a:t>Fédéral</a:t>
            </a:r>
            <a:r>
              <a:rPr lang="de-CH" sz="1800" dirty="0">
                <a:latin typeface="Calibri"/>
                <a:ea typeface="Calibri"/>
                <a:cs typeface="Arial"/>
              </a:rPr>
              <a:t> de la Santé </a:t>
            </a:r>
            <a:r>
              <a:rPr lang="de-CH" sz="1800" dirty="0" err="1">
                <a:latin typeface="Calibri"/>
                <a:ea typeface="Calibri"/>
                <a:cs typeface="Arial"/>
              </a:rPr>
              <a:t>Publique</a:t>
            </a:r>
            <a:r>
              <a:rPr lang="de-CH" sz="1800" dirty="0">
                <a:latin typeface="Calibri"/>
                <a:ea typeface="Calibri"/>
                <a:cs typeface="Arial"/>
              </a:rPr>
              <a:t> (OFSP) et Académie Suisse des Sciences </a:t>
            </a:r>
            <a:r>
              <a:rPr lang="de-CH" sz="1800" dirty="0" err="1">
                <a:latin typeface="Calibri"/>
                <a:ea typeface="Calibri"/>
                <a:cs typeface="Arial"/>
              </a:rPr>
              <a:t>Médicales</a:t>
            </a:r>
            <a:r>
              <a:rPr lang="de-CH" sz="1800" dirty="0">
                <a:latin typeface="Calibri"/>
                <a:ea typeface="Calibri"/>
                <a:cs typeface="Arial"/>
              </a:rPr>
              <a:t> (ASSM) ; 2025.</a:t>
            </a:r>
            <a:endParaRPr dirty="0"/>
          </a:p>
          <a:p>
            <a:pPr>
              <a:defRPr/>
            </a:pPr>
            <a:r>
              <a:rPr lang="de-CH" sz="1800" dirty="0">
                <a:latin typeface="Calibri"/>
                <a:ea typeface="Calibri"/>
                <a:cs typeface="Arial"/>
              </a:rPr>
              <a:t> </a:t>
            </a:r>
            <a:r>
              <a:rPr lang="de-CH" sz="1800" dirty="0" err="1">
                <a:latin typeface="Calibri"/>
                <a:ea typeface="Calibri"/>
                <a:cs typeface="Arial"/>
              </a:rPr>
              <a:t>Groupe</a:t>
            </a:r>
            <a:r>
              <a:rPr lang="de-CH" sz="1800" dirty="0">
                <a:latin typeface="Calibri"/>
                <a:ea typeface="Calibri"/>
                <a:cs typeface="Arial"/>
              </a:rPr>
              <a:t> de </a:t>
            </a:r>
            <a:r>
              <a:rPr lang="de-CH" sz="1800" dirty="0" err="1">
                <a:latin typeface="Calibri"/>
                <a:ea typeface="Calibri"/>
                <a:cs typeface="Arial"/>
              </a:rPr>
              <a:t>travail</a:t>
            </a:r>
            <a:r>
              <a:rPr lang="de-CH" sz="1800" dirty="0">
                <a:latin typeface="Calibri"/>
                <a:ea typeface="Calibri"/>
                <a:cs typeface="Arial"/>
              </a:rPr>
              <a:t> national </a:t>
            </a:r>
            <a:r>
              <a:rPr lang="de-CH" sz="1800" dirty="0" err="1">
                <a:latin typeface="Calibri"/>
                <a:ea typeface="Calibri"/>
                <a:cs typeface="Arial"/>
              </a:rPr>
              <a:t>Projet</a:t>
            </a:r>
            <a:r>
              <a:rPr lang="de-CH" sz="1800" dirty="0">
                <a:latin typeface="Calibri"/>
                <a:ea typeface="Calibri"/>
                <a:cs typeface="Arial"/>
              </a:rPr>
              <a:t> de </a:t>
            </a:r>
            <a:r>
              <a:rPr lang="de-CH" sz="1800" dirty="0" err="1">
                <a:latin typeface="Calibri"/>
                <a:ea typeface="Calibri"/>
                <a:cs typeface="Arial"/>
              </a:rPr>
              <a:t>soins</a:t>
            </a:r>
            <a:r>
              <a:rPr lang="de-CH" sz="1800" dirty="0">
                <a:latin typeface="Calibri"/>
                <a:ea typeface="Calibri"/>
                <a:cs typeface="Arial"/>
              </a:rPr>
              <a:t> </a:t>
            </a:r>
            <a:r>
              <a:rPr lang="de-CH" sz="1800" dirty="0" err="1">
                <a:latin typeface="Calibri"/>
                <a:ea typeface="Calibri"/>
                <a:cs typeface="Arial"/>
              </a:rPr>
              <a:t>anticipés</a:t>
            </a:r>
            <a:r>
              <a:rPr lang="de-CH" sz="1800" dirty="0">
                <a:latin typeface="Calibri"/>
                <a:ea typeface="Calibri"/>
                <a:cs typeface="Arial"/>
              </a:rPr>
              <a:t>. </a:t>
            </a:r>
            <a:r>
              <a:rPr lang="de-CH" sz="1800" dirty="0" err="1">
                <a:latin typeface="Calibri"/>
                <a:ea typeface="Calibri"/>
                <a:cs typeface="Arial"/>
              </a:rPr>
              <a:t>Feuille</a:t>
            </a:r>
            <a:r>
              <a:rPr lang="de-CH" sz="1800" dirty="0">
                <a:latin typeface="Calibri"/>
                <a:ea typeface="Calibri"/>
                <a:cs typeface="Arial"/>
              </a:rPr>
              <a:t> de route </a:t>
            </a:r>
            <a:r>
              <a:rPr lang="de-CH" sz="1800" dirty="0" err="1">
                <a:latin typeface="Calibri"/>
                <a:ea typeface="Calibri"/>
                <a:cs typeface="Arial"/>
              </a:rPr>
              <a:t>pour</a:t>
            </a:r>
            <a:r>
              <a:rPr lang="de-CH" sz="1800" dirty="0">
                <a:latin typeface="Calibri"/>
                <a:ea typeface="Calibri"/>
                <a:cs typeface="Arial"/>
              </a:rPr>
              <a:t> la </a:t>
            </a:r>
            <a:r>
              <a:rPr lang="de-CH" sz="1800" dirty="0" err="1">
                <a:latin typeface="Calibri"/>
                <a:ea typeface="Calibri"/>
                <a:cs typeface="Arial"/>
              </a:rPr>
              <a:t>mise</a:t>
            </a:r>
            <a:r>
              <a:rPr lang="de-CH" sz="1800" dirty="0">
                <a:latin typeface="Calibri"/>
                <a:ea typeface="Calibri"/>
                <a:cs typeface="Arial"/>
              </a:rPr>
              <a:t> en </a:t>
            </a:r>
            <a:r>
              <a:rPr lang="de-CH" sz="1800" dirty="0" err="1">
                <a:latin typeface="Calibri"/>
                <a:ea typeface="Calibri"/>
                <a:cs typeface="Arial"/>
              </a:rPr>
              <a:t>œuvre</a:t>
            </a:r>
            <a:r>
              <a:rPr lang="de-CH" sz="1800" dirty="0">
                <a:latin typeface="Calibri"/>
                <a:ea typeface="Calibri"/>
                <a:cs typeface="Arial"/>
              </a:rPr>
              <a:t> de la </a:t>
            </a:r>
            <a:r>
              <a:rPr lang="de-CH" sz="1800" dirty="0" err="1">
                <a:latin typeface="Calibri"/>
                <a:ea typeface="Calibri"/>
                <a:cs typeface="Arial"/>
              </a:rPr>
              <a:t>planification</a:t>
            </a:r>
            <a:r>
              <a:rPr lang="de-CH" sz="1800" dirty="0">
                <a:latin typeface="Calibri"/>
                <a:ea typeface="Calibri"/>
                <a:cs typeface="Arial"/>
              </a:rPr>
              <a:t> </a:t>
            </a:r>
            <a:r>
              <a:rPr lang="de-CH" sz="1800" dirty="0" err="1">
                <a:latin typeface="Calibri"/>
                <a:ea typeface="Calibri"/>
                <a:cs typeface="Arial"/>
              </a:rPr>
              <a:t>anticipée</a:t>
            </a:r>
            <a:r>
              <a:rPr lang="de-CH" sz="1800" dirty="0">
                <a:latin typeface="Calibri"/>
                <a:ea typeface="Calibri"/>
                <a:cs typeface="Arial"/>
              </a:rPr>
              <a:t> des </a:t>
            </a:r>
            <a:r>
              <a:rPr lang="de-CH" sz="1800" dirty="0" err="1">
                <a:latin typeface="Calibri"/>
                <a:ea typeface="Calibri"/>
                <a:cs typeface="Arial"/>
              </a:rPr>
              <a:t>soins</a:t>
            </a:r>
            <a:r>
              <a:rPr lang="de-CH" sz="1800" dirty="0">
                <a:latin typeface="Calibri"/>
                <a:ea typeface="Calibri"/>
                <a:cs typeface="Arial"/>
              </a:rPr>
              <a:t> (ProSA) en Suisse. Office </a:t>
            </a:r>
            <a:r>
              <a:rPr lang="de-CH" sz="1800" dirty="0" err="1">
                <a:latin typeface="Calibri"/>
                <a:ea typeface="Calibri"/>
                <a:cs typeface="Arial"/>
              </a:rPr>
              <a:t>Fédéral</a:t>
            </a:r>
            <a:r>
              <a:rPr lang="de-CH" sz="1800" dirty="0">
                <a:latin typeface="Calibri"/>
                <a:ea typeface="Calibri"/>
                <a:cs typeface="Arial"/>
              </a:rPr>
              <a:t> de la Santé </a:t>
            </a:r>
            <a:r>
              <a:rPr lang="de-CH" sz="1800" dirty="0" err="1">
                <a:latin typeface="Calibri"/>
                <a:ea typeface="Calibri"/>
                <a:cs typeface="Arial"/>
              </a:rPr>
              <a:t>Publique</a:t>
            </a:r>
            <a:r>
              <a:rPr lang="de-CH" sz="1800" dirty="0">
                <a:latin typeface="Calibri"/>
                <a:ea typeface="Calibri"/>
                <a:cs typeface="Arial"/>
              </a:rPr>
              <a:t> (OFSP) et Académie Suisse des Sciences </a:t>
            </a:r>
            <a:r>
              <a:rPr lang="de-CH" sz="1800" dirty="0" err="1">
                <a:latin typeface="Calibri"/>
                <a:ea typeface="Calibri"/>
                <a:cs typeface="Arial"/>
              </a:rPr>
              <a:t>Médicales</a:t>
            </a:r>
            <a:r>
              <a:rPr lang="de-CH" sz="1800" dirty="0">
                <a:latin typeface="Calibri"/>
                <a:ea typeface="Calibri"/>
                <a:cs typeface="Arial"/>
              </a:rPr>
              <a:t> (ASSM) ; 2023.</a:t>
            </a:r>
            <a:endParaRPr dirty="0"/>
          </a:p>
          <a:p>
            <a:pPr marL="0" marR="0" lvl="0" indent="0" algn="l" defTabSz="914400">
              <a:lnSpc>
                <a:spcPct val="100000"/>
              </a:lnSpc>
              <a:spcBef>
                <a:spcPts val="0"/>
              </a:spcBef>
              <a:spcAft>
                <a:spcPts val="0"/>
              </a:spcAft>
              <a:buClrTx/>
              <a:buSzTx/>
              <a:buFontTx/>
              <a:buNone/>
              <a:defRPr/>
            </a:pPr>
            <a:endParaRPr lang="de-CH" sz="1200" b="0" i="0" u="none" strike="noStrike" cap="none" spc="-10" dirty="0">
              <a:ln>
                <a:noFill/>
              </a:ln>
              <a:solidFill>
                <a:srgbClr val="000000"/>
              </a:solidFill>
              <a:latin typeface="Calibri Light"/>
              <a:ea typeface="Roboto"/>
              <a:cs typeface="Calibri Light"/>
            </a:endParaRPr>
          </a:p>
        </p:txBody>
      </p:sp>
      <p:sp>
        <p:nvSpPr>
          <p:cNvPr id="4" name="Foliennummernplatzhalter 3">
            <a:extLst>
              <a:ext uri="{FF2B5EF4-FFF2-40B4-BE49-F238E27FC236}">
                <a16:creationId xmlns:a16="http://schemas.microsoft.com/office/drawing/2014/main" id="{68C8082C-A653-68C4-7CAC-5E1CCFFE577F}"/>
              </a:ext>
            </a:extLst>
          </p:cNvPr>
          <p:cNvSpPr>
            <a:spLocks noGrp="1"/>
          </p:cNvSpPr>
          <p:nvPr>
            <p:ph type="sldNum" sz="quarter" idx="5"/>
          </p:nvPr>
        </p:nvSpPr>
        <p:spPr bwMode="auto"/>
        <p:txBody>
          <a:bodyPr/>
          <a:lstStyle/>
          <a:p>
            <a:pPr>
              <a:defRPr/>
            </a:pPr>
            <a:fld id="{10409514-D4AF-0543-A8C5-05E3F1F5DD23}" type="slidenum">
              <a:rPr lang="de-DE"/>
              <a:t>11</a:t>
            </a:fld>
            <a:endParaRPr lang="de-DE"/>
          </a:p>
        </p:txBody>
      </p:sp>
    </p:spTree>
    <p:extLst>
      <p:ext uri="{BB962C8B-B14F-4D97-AF65-F5344CB8AC3E}">
        <p14:creationId xmlns:p14="http://schemas.microsoft.com/office/powerpoint/2010/main" val="2232120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5427A31-5009-197C-7BC9-ABDFF0170112}"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dirty="0" err="1"/>
              <a:t>Recommandation</a:t>
            </a:r>
            <a:r>
              <a:rPr lang="de-CH" dirty="0"/>
              <a:t> :</a:t>
            </a:r>
          </a:p>
          <a:p>
            <a:pPr marL="0" marR="0" lvl="0" indent="0" algn="l" defTabSz="914400">
              <a:lnSpc>
                <a:spcPct val="100000"/>
              </a:lnSpc>
              <a:spcBef>
                <a:spcPts val="0"/>
              </a:spcBef>
              <a:spcAft>
                <a:spcPts val="0"/>
              </a:spcAft>
              <a:buClrTx/>
              <a:buSzTx/>
              <a:buFontTx/>
              <a:buNone/>
              <a:defRPr/>
            </a:pPr>
            <a:r>
              <a:rPr lang="de-CH" dirty="0" err="1"/>
              <a:t>Discussion</a:t>
            </a:r>
            <a:r>
              <a:rPr lang="de-CH" dirty="0"/>
              <a:t> / </a:t>
            </a:r>
            <a:r>
              <a:rPr lang="de-CH" dirty="0" err="1"/>
              <a:t>Débat</a:t>
            </a:r>
            <a:r>
              <a:rPr lang="de-CH" dirty="0"/>
              <a:t> </a:t>
            </a:r>
            <a:r>
              <a:rPr lang="de-CH" dirty="0" err="1"/>
              <a:t>pendant</a:t>
            </a:r>
            <a:r>
              <a:rPr lang="de-CH" dirty="0"/>
              <a:t> 15 </a:t>
            </a:r>
            <a:r>
              <a:rPr lang="de-CH" dirty="0" err="1"/>
              <a:t>minutes</a:t>
            </a:r>
            <a:r>
              <a:rPr lang="de-CH" dirty="0"/>
              <a:t> en </a:t>
            </a:r>
            <a:r>
              <a:rPr lang="de-CH" dirty="0" err="1"/>
              <a:t>petits</a:t>
            </a:r>
            <a:r>
              <a:rPr lang="de-CH" dirty="0"/>
              <a:t> </a:t>
            </a:r>
            <a:r>
              <a:rPr lang="de-CH" dirty="0" err="1"/>
              <a:t>groupes</a:t>
            </a:r>
            <a:r>
              <a:rPr lang="de-CH" dirty="0"/>
              <a:t> de 3-4 </a:t>
            </a:r>
            <a:r>
              <a:rPr lang="de-CH" dirty="0" err="1"/>
              <a:t>personnes</a:t>
            </a:r>
            <a:r>
              <a:rPr lang="de-CH" dirty="0"/>
              <a:t>. </a:t>
            </a:r>
            <a:endParaRPr dirty="0"/>
          </a:p>
          <a:p>
            <a:pPr>
              <a:defRPr/>
            </a:pPr>
            <a:endParaRPr lang="de-CH"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200" dirty="0">
                <a:latin typeface="Calibri"/>
                <a:ea typeface="Calibri"/>
                <a:cs typeface="Arial"/>
              </a:rPr>
              <a:t>Source :</a:t>
            </a:r>
            <a:br>
              <a:rPr lang="de-CH" sz="1200" dirty="0">
                <a:latin typeface="Calibri"/>
                <a:ea typeface="Calibri"/>
                <a:cs typeface="Arial"/>
              </a:rPr>
            </a:br>
            <a:r>
              <a:rPr lang="de-CH" sz="1200" dirty="0">
                <a:latin typeface="Calibri"/>
                <a:ea typeface="Calibri"/>
                <a:cs typeface="Arial"/>
              </a:rPr>
              <a:t>ARTISET, CURAVIVA, </a:t>
            </a:r>
            <a:r>
              <a:rPr lang="de-CH" sz="1200" dirty="0" err="1">
                <a:latin typeface="Calibri"/>
                <a:ea typeface="Calibri"/>
                <a:cs typeface="Arial"/>
              </a:rPr>
              <a:t>senesuisse</a:t>
            </a:r>
            <a:r>
              <a:rPr lang="de-CH" sz="1200" dirty="0">
                <a:latin typeface="Calibri"/>
                <a:ea typeface="Calibri"/>
                <a:cs typeface="Arial"/>
              </a:rPr>
              <a:t>. Fiche </a:t>
            </a:r>
            <a:r>
              <a:rPr lang="de-CH" sz="1200" dirty="0" err="1">
                <a:latin typeface="Calibri"/>
                <a:ea typeface="Calibri"/>
                <a:cs typeface="Arial"/>
              </a:rPr>
              <a:t>d'information</a:t>
            </a:r>
            <a:r>
              <a:rPr lang="de-CH" sz="1200" dirty="0">
                <a:latin typeface="Calibri"/>
                <a:ea typeface="Calibri"/>
                <a:cs typeface="Arial"/>
              </a:rPr>
              <a:t> : </a:t>
            </a:r>
            <a:r>
              <a:rPr lang="de-CH" sz="1200" dirty="0" err="1">
                <a:latin typeface="Calibri"/>
                <a:ea typeface="Calibri"/>
                <a:cs typeface="Arial"/>
              </a:rPr>
              <a:t>Indicateur</a:t>
            </a:r>
            <a:r>
              <a:rPr lang="de-CH" sz="1200" dirty="0">
                <a:latin typeface="Calibri"/>
                <a:ea typeface="Calibri"/>
                <a:cs typeface="Arial"/>
              </a:rPr>
              <a:t> de </a:t>
            </a:r>
            <a:r>
              <a:rPr lang="de-CH" sz="1200" dirty="0" err="1">
                <a:latin typeface="Calibri"/>
                <a:ea typeface="Calibri"/>
                <a:cs typeface="Arial"/>
              </a:rPr>
              <a:t>qualité</a:t>
            </a:r>
            <a:r>
              <a:rPr lang="de-CH" sz="1200" dirty="0">
                <a:latin typeface="Calibri"/>
                <a:ea typeface="Calibri"/>
                <a:cs typeface="Arial"/>
              </a:rPr>
              <a:t> </a:t>
            </a:r>
            <a:r>
              <a:rPr lang="de-CH" sz="1200" dirty="0" err="1">
                <a:latin typeface="Calibri"/>
                <a:ea typeface="Calibri"/>
                <a:cs typeface="Arial"/>
              </a:rPr>
              <a:t>médical</a:t>
            </a:r>
            <a:r>
              <a:rPr lang="de-CH" sz="1200" dirty="0">
                <a:latin typeface="Calibri"/>
                <a:ea typeface="Calibri"/>
                <a:cs typeface="Arial"/>
              </a:rPr>
              <a:t> « </a:t>
            </a:r>
            <a:r>
              <a:rPr lang="de-CH" sz="1200" dirty="0" err="1">
                <a:latin typeface="Calibri"/>
                <a:ea typeface="Calibri"/>
                <a:cs typeface="Arial"/>
              </a:rPr>
              <a:t>Projet</a:t>
            </a:r>
            <a:r>
              <a:rPr lang="de-CH" sz="1200" dirty="0">
                <a:latin typeface="Calibri"/>
                <a:ea typeface="Calibri"/>
                <a:cs typeface="Arial"/>
              </a:rPr>
              <a:t> de </a:t>
            </a:r>
            <a:r>
              <a:rPr lang="de-CH" sz="1200" dirty="0" err="1">
                <a:latin typeface="Calibri"/>
                <a:ea typeface="Calibri"/>
                <a:cs typeface="Arial"/>
              </a:rPr>
              <a:t>soins</a:t>
            </a:r>
            <a:r>
              <a:rPr lang="de-CH" sz="1200" dirty="0">
                <a:latin typeface="Calibri"/>
                <a:ea typeface="Calibri"/>
                <a:cs typeface="Arial"/>
              </a:rPr>
              <a:t> </a:t>
            </a:r>
            <a:r>
              <a:rPr lang="de-CH" sz="1200" dirty="0" err="1">
                <a:latin typeface="Calibri"/>
                <a:ea typeface="Calibri"/>
                <a:cs typeface="Arial"/>
              </a:rPr>
              <a:t>anticipé</a:t>
            </a:r>
            <a:r>
              <a:rPr lang="de-CH" sz="1200" dirty="0">
                <a:latin typeface="Calibri"/>
                <a:ea typeface="Calibri"/>
                <a:cs typeface="Arial"/>
              </a:rPr>
              <a:t> » </a:t>
            </a:r>
            <a:r>
              <a:rPr lang="de-CH" sz="1200" dirty="0" err="1">
                <a:latin typeface="Calibri"/>
                <a:ea typeface="Calibri"/>
                <a:cs typeface="Arial"/>
              </a:rPr>
              <a:t>pour</a:t>
            </a:r>
            <a:r>
              <a:rPr lang="de-CH" sz="1200" dirty="0">
                <a:latin typeface="Calibri"/>
                <a:ea typeface="Calibri"/>
                <a:cs typeface="Arial"/>
              </a:rPr>
              <a:t> </a:t>
            </a:r>
            <a:r>
              <a:rPr lang="de-CH" sz="1200" dirty="0" err="1">
                <a:latin typeface="Calibri"/>
                <a:ea typeface="Calibri"/>
                <a:cs typeface="Arial"/>
              </a:rPr>
              <a:t>les</a:t>
            </a:r>
            <a:r>
              <a:rPr lang="de-CH" sz="1200" dirty="0">
                <a:latin typeface="Calibri"/>
                <a:ea typeface="Calibri"/>
                <a:cs typeface="Arial"/>
              </a:rPr>
              <a:t> </a:t>
            </a:r>
            <a:r>
              <a:rPr lang="de-CH" sz="1200" dirty="0" err="1">
                <a:latin typeface="Calibri"/>
                <a:ea typeface="Calibri"/>
                <a:cs typeface="Arial"/>
              </a:rPr>
              <a:t>soins</a:t>
            </a:r>
            <a:r>
              <a:rPr lang="de-CH" sz="1200" dirty="0">
                <a:latin typeface="Calibri"/>
                <a:ea typeface="Calibri"/>
                <a:cs typeface="Arial"/>
              </a:rPr>
              <a:t> </a:t>
            </a:r>
            <a:r>
              <a:rPr lang="de-CH" sz="1200" dirty="0" err="1">
                <a:latin typeface="Calibri"/>
                <a:ea typeface="Calibri"/>
                <a:cs typeface="Arial"/>
              </a:rPr>
              <a:t>stationnaires</a:t>
            </a:r>
            <a:r>
              <a:rPr lang="de-CH" sz="1200" dirty="0">
                <a:latin typeface="Calibri"/>
                <a:ea typeface="Calibri"/>
                <a:cs typeface="Arial"/>
              </a:rPr>
              <a:t> de longue </a:t>
            </a:r>
            <a:r>
              <a:rPr lang="de-CH" sz="1200" dirty="0" err="1">
                <a:latin typeface="Calibri"/>
                <a:ea typeface="Calibri"/>
                <a:cs typeface="Arial"/>
              </a:rPr>
              <a:t>durée</a:t>
            </a:r>
            <a:r>
              <a:rPr lang="de-CH" sz="1200" dirty="0">
                <a:latin typeface="Calibri"/>
                <a:ea typeface="Calibri"/>
                <a:cs typeface="Arial"/>
              </a:rPr>
              <a:t>. ARTISET, CURAVIVA, </a:t>
            </a:r>
            <a:r>
              <a:rPr lang="de-CH" sz="1200" dirty="0" err="1">
                <a:latin typeface="Calibri"/>
                <a:ea typeface="Calibri"/>
                <a:cs typeface="Arial"/>
              </a:rPr>
              <a:t>senesuisse</a:t>
            </a:r>
            <a:r>
              <a:rPr lang="de-CH" sz="1200" dirty="0">
                <a:latin typeface="Calibri"/>
                <a:ea typeface="Calibri"/>
                <a:cs typeface="Arial"/>
              </a:rPr>
              <a:t> ; 2025.</a:t>
            </a:r>
            <a:br>
              <a:rPr lang="de-CH" sz="1200" dirty="0">
                <a:latin typeface="Calibri"/>
                <a:ea typeface="Calibri"/>
                <a:cs typeface="Arial"/>
              </a:rPr>
            </a:br>
            <a:r>
              <a:rPr lang="de-CH" sz="1200" dirty="0">
                <a:latin typeface="Calibri"/>
                <a:ea typeface="Calibri"/>
                <a:cs typeface="Arial"/>
              </a:rPr>
              <a:t>En </a:t>
            </a:r>
            <a:r>
              <a:rPr lang="de-CH" sz="1200" dirty="0" err="1">
                <a:latin typeface="Calibri"/>
                <a:ea typeface="Calibri"/>
                <a:cs typeface="Arial"/>
              </a:rPr>
              <a:t>ligne</a:t>
            </a:r>
            <a:r>
              <a:rPr lang="de-CH" sz="1200" dirty="0">
                <a:latin typeface="Calibri"/>
                <a:ea typeface="Calibri"/>
                <a:cs typeface="Arial"/>
              </a:rPr>
              <a:t> : http://www.artiset.ch/qualite-des-soins </a:t>
            </a:r>
            <a:endParaRPr dirty="0"/>
          </a:p>
        </p:txBody>
      </p:sp>
      <p:sp>
        <p:nvSpPr>
          <p:cNvPr id="4" name="Slide Number Placeholder 3"/>
          <p:cNvSpPr>
            <a:spLocks noGrp="1"/>
          </p:cNvSpPr>
          <p:nvPr>
            <p:ph type="sldNum" sz="quarter" idx="5"/>
          </p:nvPr>
        </p:nvSpPr>
        <p:spPr bwMode="auto"/>
        <p:txBody>
          <a:bodyPr/>
          <a:lstStyle/>
          <a:p>
            <a:pPr>
              <a:defRPr/>
            </a:pPr>
            <a:fld id="{AF092E89-98F7-47C4-A168-1F6C560062C9}" type="slidenum">
              <a:rPr lang="de-CH"/>
              <a:t>14</a:t>
            </a:fld>
            <a:endParaRPr lang="de-CH"/>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14235A6-B78D-C3D0-FCB9-072C2AA8A9EF}"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DE" dirty="0" err="1"/>
              <a:t>Conseiller</a:t>
            </a:r>
            <a:r>
              <a:rPr lang="de-DE" dirty="0" err="1">
                <a:latin typeface="Calibri" panose="020F0502020204030204" pitchFamily="34" charset="0"/>
                <a:ea typeface="Calibri" panose="020F0502020204030204" pitchFamily="34" charset="0"/>
                <a:cs typeface="Calibri" panose="020F0502020204030204" pitchFamily="34" charset="0"/>
              </a:rPr>
              <a:t>·</a:t>
            </a:r>
            <a:r>
              <a:rPr lang="de-DE" dirty="0" err="1"/>
              <a:t>ère</a:t>
            </a:r>
            <a:r>
              <a:rPr lang="de-DE" dirty="0"/>
              <a:t> ProSA interne </a:t>
            </a:r>
            <a:r>
              <a:rPr lang="de-DE" dirty="0" err="1"/>
              <a:t>ou</a:t>
            </a:r>
            <a:r>
              <a:rPr lang="de-DE" dirty="0"/>
              <a:t> externe </a:t>
            </a:r>
            <a:r>
              <a:rPr lang="de-DE" dirty="0" err="1"/>
              <a:t>ayant</a:t>
            </a:r>
            <a:r>
              <a:rPr lang="de-DE" dirty="0"/>
              <a:t> </a:t>
            </a:r>
            <a:r>
              <a:rPr lang="de-DE" dirty="0" err="1"/>
              <a:t>suivi</a:t>
            </a:r>
            <a:r>
              <a:rPr lang="de-DE" dirty="0"/>
              <a:t> </a:t>
            </a:r>
            <a:r>
              <a:rPr lang="de-DE" dirty="0" err="1"/>
              <a:t>une</a:t>
            </a:r>
            <a:r>
              <a:rPr lang="de-DE" dirty="0"/>
              <a:t> </a:t>
            </a:r>
            <a:r>
              <a:rPr lang="de-DE" dirty="0" err="1"/>
              <a:t>formation</a:t>
            </a:r>
            <a:r>
              <a:rPr lang="de-DE" dirty="0"/>
              <a:t> </a:t>
            </a:r>
            <a:r>
              <a:rPr lang="de-DE" dirty="0" err="1"/>
              <a:t>continue</a:t>
            </a:r>
            <a:r>
              <a:rPr lang="de-DE" dirty="0"/>
              <a:t> </a:t>
            </a:r>
            <a:r>
              <a:rPr lang="de-DE" dirty="0" err="1"/>
              <a:t>appropriée</a:t>
            </a:r>
            <a:r>
              <a:rPr lang="de-DE" dirty="0"/>
              <a:t> au sein de </a:t>
            </a:r>
            <a:r>
              <a:rPr lang="de-DE" dirty="0" err="1"/>
              <a:t>l'équipe</a:t>
            </a:r>
            <a:r>
              <a:rPr lang="de-DE" dirty="0"/>
              <a:t> </a:t>
            </a:r>
            <a:r>
              <a:rPr lang="de-DE" dirty="0" err="1"/>
              <a:t>interprofessionnelle</a:t>
            </a:r>
            <a:r>
              <a:rPr lang="de-DE" dirty="0"/>
              <a:t>.</a:t>
            </a:r>
          </a:p>
          <a:p>
            <a:pPr marL="0" marR="0" lvl="0" indent="0" algn="l" defTabSz="914400">
              <a:lnSpc>
                <a:spcPct val="100000"/>
              </a:lnSpc>
              <a:spcBef>
                <a:spcPts val="0"/>
              </a:spcBef>
              <a:spcAft>
                <a:spcPts val="0"/>
              </a:spcAft>
              <a:buClrTx/>
              <a:buSzTx/>
              <a:buFontTx/>
              <a:buNone/>
              <a:defRPr/>
            </a:pPr>
            <a:endParaRPr lang="de-DE" dirty="0"/>
          </a:p>
          <a:p>
            <a:pPr>
              <a:defRPr/>
            </a:pPr>
            <a:r>
              <a:rPr lang="de-DE" dirty="0" err="1"/>
              <a:t>Les</a:t>
            </a:r>
            <a:r>
              <a:rPr lang="de-DE" dirty="0"/>
              <a:t> </a:t>
            </a:r>
            <a:r>
              <a:rPr lang="de-DE" dirty="0" err="1"/>
              <a:t>infirmier</a:t>
            </a:r>
            <a:r>
              <a:rPr lang="de-DE" dirty="0" err="1">
                <a:latin typeface="Calibri" panose="020F0502020204030204" pitchFamily="34" charset="0"/>
                <a:ea typeface="Calibri" panose="020F0502020204030204" pitchFamily="34" charset="0"/>
                <a:cs typeface="Calibri" panose="020F0502020204030204" pitchFamily="34" charset="0"/>
              </a:rPr>
              <a:t>·ère·s</a:t>
            </a:r>
            <a:r>
              <a:rPr lang="de-DE" dirty="0"/>
              <a:t> </a:t>
            </a:r>
            <a:r>
              <a:rPr lang="de-DE" dirty="0" err="1"/>
              <a:t>coordonnent</a:t>
            </a:r>
            <a:r>
              <a:rPr lang="de-DE" dirty="0"/>
              <a:t> le </a:t>
            </a:r>
            <a:r>
              <a:rPr lang="de-DE" dirty="0" err="1"/>
              <a:t>processus</a:t>
            </a:r>
            <a:r>
              <a:rPr lang="de-DE" dirty="0"/>
              <a:t> </a:t>
            </a:r>
            <a:r>
              <a:rPr lang="de-DE" dirty="0" err="1"/>
              <a:t>ProSA</a:t>
            </a:r>
            <a:r>
              <a:rPr lang="de-DE" dirty="0"/>
              <a:t> et </a:t>
            </a:r>
            <a:r>
              <a:rPr lang="de-DE" dirty="0" err="1"/>
              <a:t>mènent</a:t>
            </a:r>
            <a:r>
              <a:rPr lang="de-DE" dirty="0"/>
              <a:t> </a:t>
            </a:r>
            <a:r>
              <a:rPr lang="de-DE" dirty="0" err="1"/>
              <a:t>les</a:t>
            </a:r>
            <a:r>
              <a:rPr lang="de-DE" dirty="0"/>
              <a:t> </a:t>
            </a:r>
            <a:r>
              <a:rPr lang="de-DE" dirty="0" err="1"/>
              <a:t>entretiens</a:t>
            </a:r>
            <a:r>
              <a:rPr lang="de-DE" dirty="0"/>
              <a:t> </a:t>
            </a:r>
            <a:r>
              <a:rPr lang="de-DE" dirty="0" err="1"/>
              <a:t>ProSA</a:t>
            </a:r>
            <a:r>
              <a:rPr lang="de-DE" dirty="0"/>
              <a:t>.</a:t>
            </a:r>
          </a:p>
          <a:p>
            <a:pPr>
              <a:defRPr/>
            </a:pPr>
            <a:endParaRPr lang="de-DE" dirty="0"/>
          </a:p>
          <a:p>
            <a:pPr>
              <a:defRPr/>
            </a:pPr>
            <a:r>
              <a:rPr lang="de-DE" dirty="0" err="1"/>
              <a:t>Les</a:t>
            </a:r>
            <a:r>
              <a:rPr lang="de-DE" dirty="0"/>
              <a:t> </a:t>
            </a:r>
            <a:r>
              <a:rPr lang="de-DE" dirty="0" err="1"/>
              <a:t>médecins</a:t>
            </a:r>
            <a:r>
              <a:rPr lang="de-DE" dirty="0"/>
              <a:t> </a:t>
            </a:r>
            <a:r>
              <a:rPr lang="de-DE" dirty="0" err="1"/>
              <a:t>sont</a:t>
            </a:r>
            <a:r>
              <a:rPr lang="de-DE" dirty="0"/>
              <a:t> responsables des </a:t>
            </a:r>
            <a:r>
              <a:rPr lang="de-DE" dirty="0" err="1"/>
              <a:t>entretiens</a:t>
            </a:r>
            <a:r>
              <a:rPr lang="de-DE" dirty="0"/>
              <a:t> ProSA et de </a:t>
            </a:r>
            <a:r>
              <a:rPr lang="de-DE" dirty="0" err="1"/>
              <a:t>leur</a:t>
            </a:r>
            <a:r>
              <a:rPr lang="de-DE" dirty="0"/>
              <a:t> </a:t>
            </a:r>
            <a:r>
              <a:rPr lang="de-DE" dirty="0" err="1"/>
              <a:t>validation</a:t>
            </a:r>
            <a:r>
              <a:rPr lang="de-DE" dirty="0"/>
              <a:t>. </a:t>
            </a:r>
            <a:r>
              <a:rPr lang="de-DE" dirty="0" err="1"/>
              <a:t>Les</a:t>
            </a:r>
            <a:r>
              <a:rPr lang="de-DE" dirty="0"/>
              <a:t> </a:t>
            </a:r>
            <a:r>
              <a:rPr lang="de-DE" dirty="0" err="1"/>
              <a:t>décisions</a:t>
            </a:r>
            <a:r>
              <a:rPr lang="de-DE" dirty="0"/>
              <a:t> </a:t>
            </a:r>
            <a:r>
              <a:rPr lang="de-DE" dirty="0" err="1"/>
              <a:t>sont</a:t>
            </a:r>
            <a:r>
              <a:rPr lang="de-DE" dirty="0"/>
              <a:t> </a:t>
            </a:r>
            <a:r>
              <a:rPr lang="de-DE" dirty="0" err="1"/>
              <a:t>consignées</a:t>
            </a:r>
            <a:r>
              <a:rPr lang="de-DE" dirty="0"/>
              <a:t> </a:t>
            </a:r>
            <a:r>
              <a:rPr lang="de-DE" dirty="0" err="1"/>
              <a:t>dans</a:t>
            </a:r>
            <a:r>
              <a:rPr lang="de-DE" dirty="0"/>
              <a:t> </a:t>
            </a:r>
            <a:r>
              <a:rPr lang="de-DE" dirty="0" err="1"/>
              <a:t>un</a:t>
            </a:r>
            <a:r>
              <a:rPr lang="de-DE" dirty="0"/>
              <a:t> </a:t>
            </a:r>
            <a:r>
              <a:rPr lang="de-DE" dirty="0" err="1"/>
              <a:t>formulaire</a:t>
            </a:r>
            <a:r>
              <a:rPr lang="de-DE" dirty="0"/>
              <a:t> </a:t>
            </a:r>
            <a:r>
              <a:rPr lang="de-DE" dirty="0" err="1"/>
              <a:t>standardisé</a:t>
            </a:r>
            <a:r>
              <a:rPr lang="de-DE" dirty="0"/>
              <a:t> et </a:t>
            </a:r>
            <a:r>
              <a:rPr lang="de-DE" dirty="0" err="1"/>
              <a:t>validées</a:t>
            </a:r>
            <a:r>
              <a:rPr lang="de-DE" dirty="0"/>
              <a:t> par </a:t>
            </a:r>
            <a:r>
              <a:rPr lang="de-DE" dirty="0" err="1"/>
              <a:t>un</a:t>
            </a:r>
            <a:r>
              <a:rPr lang="de-DE" dirty="0" err="1">
                <a:latin typeface="Calibri" panose="020F0502020204030204" pitchFamily="34" charset="0"/>
                <a:ea typeface="Calibri" panose="020F0502020204030204" pitchFamily="34" charset="0"/>
                <a:cs typeface="Calibri" panose="020F0502020204030204" pitchFamily="34" charset="0"/>
              </a:rPr>
              <a:t>·</a:t>
            </a:r>
            <a:r>
              <a:rPr lang="de-DE" dirty="0" err="1"/>
              <a:t>e</a:t>
            </a:r>
            <a:r>
              <a:rPr lang="de-DE" dirty="0"/>
              <a:t> </a:t>
            </a:r>
            <a:r>
              <a:rPr lang="de-DE" dirty="0" err="1"/>
              <a:t>médecin</a:t>
            </a:r>
            <a:r>
              <a:rPr lang="de-DE" dirty="0"/>
              <a:t>. </a:t>
            </a:r>
          </a:p>
          <a:p>
            <a:pPr>
              <a:defRPr/>
            </a:pPr>
            <a:endParaRPr lang="de-DE" dirty="0"/>
          </a:p>
          <a:p>
            <a:pPr>
              <a:defRPr/>
            </a:pPr>
            <a:r>
              <a:rPr lang="de-DE" dirty="0" err="1"/>
              <a:t>Les</a:t>
            </a:r>
            <a:r>
              <a:rPr lang="de-DE" dirty="0"/>
              <a:t> </a:t>
            </a:r>
            <a:r>
              <a:rPr lang="de-DE" dirty="0" err="1"/>
              <a:t>résident</a:t>
            </a:r>
            <a:r>
              <a:rPr lang="de-DE" dirty="0" err="1">
                <a:latin typeface="Calibri" panose="020F0502020204030204" pitchFamily="34" charset="0"/>
                <a:ea typeface="Calibri" panose="020F0502020204030204" pitchFamily="34" charset="0"/>
                <a:cs typeface="Calibri" panose="020F0502020204030204" pitchFamily="34" charset="0"/>
              </a:rPr>
              <a:t>·e·</a:t>
            </a:r>
            <a:r>
              <a:rPr lang="de-DE" dirty="0" err="1"/>
              <a:t>s</a:t>
            </a:r>
            <a:r>
              <a:rPr lang="de-DE" dirty="0"/>
              <a:t> et/</a:t>
            </a:r>
            <a:r>
              <a:rPr lang="de-DE" dirty="0" err="1"/>
              <a:t>ou</a:t>
            </a:r>
            <a:r>
              <a:rPr lang="de-DE" dirty="0"/>
              <a:t> </a:t>
            </a:r>
            <a:r>
              <a:rPr lang="de-DE" dirty="0" err="1"/>
              <a:t>les</a:t>
            </a:r>
            <a:r>
              <a:rPr lang="de-DE" dirty="0"/>
              <a:t> </a:t>
            </a:r>
            <a:r>
              <a:rPr lang="de-DE" dirty="0" err="1"/>
              <a:t>représentant</a:t>
            </a:r>
            <a:r>
              <a:rPr lang="de-DE" dirty="0" err="1">
                <a:latin typeface="Calibri" panose="020F0502020204030204" pitchFamily="34" charset="0"/>
                <a:ea typeface="Calibri" panose="020F0502020204030204" pitchFamily="34" charset="0"/>
                <a:cs typeface="Calibri" panose="020F0502020204030204" pitchFamily="34" charset="0"/>
              </a:rPr>
              <a:t>·e·</a:t>
            </a:r>
            <a:r>
              <a:rPr lang="de-DE" dirty="0" err="1"/>
              <a:t>s</a:t>
            </a:r>
            <a:r>
              <a:rPr lang="de-DE" dirty="0"/>
              <a:t> </a:t>
            </a:r>
            <a:r>
              <a:rPr lang="de-DE" dirty="0" err="1"/>
              <a:t>thérapeutiques</a:t>
            </a:r>
            <a:r>
              <a:rPr lang="de-DE" dirty="0"/>
              <a:t> </a:t>
            </a:r>
            <a:r>
              <a:rPr lang="de-DE" dirty="0" err="1"/>
              <a:t>ont</a:t>
            </a:r>
            <a:r>
              <a:rPr lang="de-DE" dirty="0"/>
              <a:t> </a:t>
            </a:r>
            <a:r>
              <a:rPr lang="de-DE" dirty="0" err="1"/>
              <a:t>un</a:t>
            </a:r>
            <a:r>
              <a:rPr lang="de-DE" dirty="0"/>
              <a:t> </a:t>
            </a:r>
            <a:r>
              <a:rPr lang="de-DE" dirty="0" err="1"/>
              <a:t>rôle</a:t>
            </a:r>
            <a:r>
              <a:rPr lang="de-DE" dirty="0"/>
              <a:t> </a:t>
            </a:r>
            <a:r>
              <a:rPr lang="de-DE" dirty="0" err="1"/>
              <a:t>clé</a:t>
            </a:r>
            <a:r>
              <a:rPr lang="de-DE" dirty="0"/>
              <a:t> </a:t>
            </a:r>
            <a:r>
              <a:rPr lang="de-DE" dirty="0" err="1"/>
              <a:t>dans</a:t>
            </a:r>
            <a:r>
              <a:rPr lang="de-DE" dirty="0"/>
              <a:t> le </a:t>
            </a:r>
            <a:r>
              <a:rPr lang="de-DE" dirty="0" err="1"/>
              <a:t>processus</a:t>
            </a:r>
            <a:r>
              <a:rPr lang="de-DE" dirty="0"/>
              <a:t> ProSA </a:t>
            </a:r>
            <a:r>
              <a:rPr lang="de-DE" dirty="0" err="1"/>
              <a:t>car</a:t>
            </a:r>
            <a:r>
              <a:rPr lang="de-DE" dirty="0"/>
              <a:t> </a:t>
            </a:r>
            <a:r>
              <a:rPr lang="de-DE" dirty="0" err="1"/>
              <a:t>ils</a:t>
            </a:r>
            <a:r>
              <a:rPr lang="de-DE" dirty="0" err="1">
                <a:latin typeface="Calibri" panose="020F0502020204030204" pitchFamily="34" charset="0"/>
                <a:ea typeface="Calibri" panose="020F0502020204030204" pitchFamily="34" charset="0"/>
                <a:cs typeface="Calibri" panose="020F0502020204030204" pitchFamily="34" charset="0"/>
              </a:rPr>
              <a:t>·</a:t>
            </a:r>
            <a:r>
              <a:rPr lang="de-DE" dirty="0" err="1"/>
              <a:t>elles</a:t>
            </a:r>
            <a:r>
              <a:rPr lang="de-DE" dirty="0"/>
              <a:t> </a:t>
            </a:r>
            <a:r>
              <a:rPr lang="de-DE" dirty="0" err="1"/>
              <a:t>définissent</a:t>
            </a:r>
            <a:r>
              <a:rPr lang="de-DE" dirty="0"/>
              <a:t> </a:t>
            </a:r>
            <a:r>
              <a:rPr lang="de-DE" dirty="0" err="1"/>
              <a:t>leurs</a:t>
            </a:r>
            <a:r>
              <a:rPr lang="de-DE" dirty="0"/>
              <a:t> </a:t>
            </a:r>
            <a:r>
              <a:rPr lang="de-DE" dirty="0" err="1"/>
              <a:t>valeurs</a:t>
            </a:r>
            <a:r>
              <a:rPr lang="de-DE" dirty="0"/>
              <a:t>, </a:t>
            </a:r>
            <a:r>
              <a:rPr lang="de-DE" dirty="0" err="1"/>
              <a:t>leurs</a:t>
            </a:r>
            <a:r>
              <a:rPr lang="de-DE" dirty="0"/>
              <a:t> </a:t>
            </a:r>
            <a:r>
              <a:rPr lang="de-DE" dirty="0" err="1"/>
              <a:t>souhaits</a:t>
            </a:r>
            <a:r>
              <a:rPr lang="de-DE" dirty="0"/>
              <a:t> et </a:t>
            </a:r>
            <a:r>
              <a:rPr lang="de-DE" dirty="0" err="1"/>
              <a:t>leurs</a:t>
            </a:r>
            <a:r>
              <a:rPr lang="de-DE" dirty="0"/>
              <a:t> </a:t>
            </a:r>
            <a:r>
              <a:rPr lang="de-DE" dirty="0" err="1"/>
              <a:t>préférences</a:t>
            </a:r>
            <a:r>
              <a:rPr lang="de-DE" dirty="0"/>
              <a:t> </a:t>
            </a:r>
            <a:r>
              <a:rPr lang="de-DE" dirty="0" err="1"/>
              <a:t>concernant</a:t>
            </a:r>
            <a:r>
              <a:rPr lang="de-DE" dirty="0"/>
              <a:t> </a:t>
            </a:r>
            <a:r>
              <a:rPr lang="de-DE" dirty="0" err="1"/>
              <a:t>l'objectif</a:t>
            </a:r>
            <a:r>
              <a:rPr lang="de-DE" dirty="0"/>
              <a:t> du </a:t>
            </a:r>
            <a:r>
              <a:rPr lang="de-DE" dirty="0" err="1"/>
              <a:t>traitement</a:t>
            </a:r>
            <a:r>
              <a:rPr lang="de-DE" dirty="0"/>
              <a:t> et </a:t>
            </a:r>
            <a:r>
              <a:rPr lang="de-DE" dirty="0" err="1"/>
              <a:t>son</a:t>
            </a:r>
            <a:r>
              <a:rPr lang="de-DE" dirty="0"/>
              <a:t> </a:t>
            </a:r>
            <a:r>
              <a:rPr lang="de-DE" dirty="0" err="1"/>
              <a:t>intensité</a:t>
            </a:r>
            <a:r>
              <a:rPr lang="de-DE" dirty="0"/>
              <a:t>.</a:t>
            </a:r>
            <a:endParaRPr dirty="0"/>
          </a:p>
          <a:p>
            <a:pPr>
              <a:defRPr/>
            </a:pPr>
            <a:endParaRPr lang="de-CH" b="1" strike="sngStrike" dirty="0"/>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17</a:t>
            </a:fld>
            <a:endParaRPr lang="de-CH"/>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CH"/>
          </a:p>
        </p:txBody>
      </p:sp>
      <p:sp>
        <p:nvSpPr>
          <p:cNvPr id="4" name="Foliennummernplatzhalter 3"/>
          <p:cNvSpPr>
            <a:spLocks noGrp="1"/>
          </p:cNvSpPr>
          <p:nvPr>
            <p:ph type="sldNum" sz="quarter" idx="5"/>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10409514-D4AF-0543-A8C5-05E3F1F5DD23}" type="slidenum">
              <a:rPr kumimoji="0" lang="de-DE"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18</a:t>
            </a:fld>
            <a:endParaRPr kumimoji="0" lang="de-DE" sz="1200" b="0" i="0" u="none" strike="noStrike" kern="0" cap="none" spc="0" normalizeH="0" baseline="0" noProof="0">
              <a:ln>
                <a:noFill/>
              </a:ln>
              <a:solidFill>
                <a:prstClr val="black"/>
              </a:solidFill>
              <a:effectLst/>
              <a:uLnTx/>
              <a:uFillTx/>
              <a:latin typeface="Aptos"/>
              <a:cs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i="0" dirty="0"/>
              <a:t>Point b) : </a:t>
            </a:r>
            <a:r>
              <a:rPr lang="de-CH" sz="1800" i="0" dirty="0">
                <a:solidFill>
                  <a:srgbClr val="000000"/>
                </a:solidFill>
                <a:latin typeface="Aptos"/>
                <a:cs typeface="Times New Roman"/>
              </a:rPr>
              <a:t>par ex. </a:t>
            </a:r>
            <a:r>
              <a:rPr lang="de-CH" sz="1800" i="0" dirty="0">
                <a:solidFill>
                  <a:srgbClr val="000000"/>
                </a:solidFill>
                <a:latin typeface="Aptos"/>
                <a:ea typeface="Arial"/>
                <a:cs typeface="Times New Roman"/>
              </a:rPr>
              <a:t>le </a:t>
            </a:r>
            <a:r>
              <a:rPr lang="de-CH" sz="1800" i="0" dirty="0" err="1">
                <a:solidFill>
                  <a:srgbClr val="000000"/>
                </a:solidFill>
                <a:latin typeface="Aptos"/>
                <a:ea typeface="Arial"/>
                <a:cs typeface="Times New Roman"/>
              </a:rPr>
              <a:t>formulaire</a:t>
            </a:r>
            <a:r>
              <a:rPr lang="de-CH" sz="1800" i="0" dirty="0">
                <a:solidFill>
                  <a:srgbClr val="000000"/>
                </a:solidFill>
                <a:latin typeface="Aptos"/>
                <a:ea typeface="Arial"/>
                <a:cs typeface="Times New Roman"/>
              </a:rPr>
              <a:t> de </a:t>
            </a:r>
            <a:r>
              <a:rPr lang="fr-FR" sz="1800" i="0" dirty="0">
                <a:solidFill>
                  <a:srgbClr val="000000"/>
                </a:solidFill>
                <a:latin typeface="Aptos"/>
                <a:ea typeface="Arial"/>
                <a:cs typeface="Times New Roman"/>
              </a:rPr>
              <a:t>l'Office fédéral de la santé publique (OFSP) et de l'Académie Suisse des Sciences Médicales (ASSM) Projet de soins anticipé dans les établissements médico sociaux - Formulaire sur le degré d'intensité de traitement (présumé) souhaité dans l'EMS et en cas d'urgence</a:t>
            </a:r>
            <a:endParaRPr lang="de-CH" sz="1800" i="0" dirty="0">
              <a:solidFill>
                <a:srgbClr val="000000"/>
              </a:solidFill>
              <a:latin typeface="Aptos"/>
              <a:cs typeface="Times New Roman"/>
            </a:endParaRPr>
          </a:p>
          <a:p>
            <a:pPr>
              <a:defRPr/>
            </a:pPr>
            <a:endParaRPr lang="de-CH" sz="1800" i="0" dirty="0">
              <a:solidFill>
                <a:srgbClr val="000000"/>
              </a:solidFill>
              <a:latin typeface="Aptos"/>
              <a:cs typeface="Times New Roman"/>
            </a:endParaRPr>
          </a:p>
          <a:p>
            <a:pPr marL="0" marR="0" lvl="0" indent="0" algn="l" defTabSz="914400">
              <a:lnSpc>
                <a:spcPct val="100000"/>
              </a:lnSpc>
              <a:spcBef>
                <a:spcPts val="0"/>
              </a:spcBef>
              <a:spcAft>
                <a:spcPts val="0"/>
              </a:spcAft>
              <a:buClrTx/>
              <a:buSzTx/>
              <a:buFontTx/>
              <a:buNone/>
              <a:defRPr/>
            </a:pPr>
            <a:r>
              <a:rPr lang="de-CH" sz="1200" i="0" dirty="0">
                <a:latin typeface="Calibri"/>
                <a:ea typeface="Calibri"/>
                <a:cs typeface="Arial"/>
              </a:rPr>
              <a:t>Source :</a:t>
            </a:r>
            <a:br>
              <a:rPr lang="de-CH" sz="1200" i="0" dirty="0">
                <a:latin typeface="Calibri"/>
                <a:ea typeface="Calibri"/>
                <a:cs typeface="Arial"/>
              </a:rPr>
            </a:br>
            <a:r>
              <a:rPr lang="de-CH" sz="1200" i="0" dirty="0">
                <a:latin typeface="Calibri"/>
                <a:ea typeface="Calibri"/>
                <a:cs typeface="Arial"/>
              </a:rPr>
              <a:t>ARTISET, CURAVIVA, </a:t>
            </a:r>
            <a:r>
              <a:rPr lang="de-CH" sz="1200" i="0" dirty="0" err="1">
                <a:latin typeface="Calibri"/>
                <a:ea typeface="Calibri"/>
                <a:cs typeface="Arial"/>
              </a:rPr>
              <a:t>senesuisse</a:t>
            </a:r>
            <a:r>
              <a:rPr lang="de-CH" sz="1200" i="0" dirty="0">
                <a:latin typeface="Calibri"/>
                <a:ea typeface="Calibri"/>
                <a:cs typeface="Arial"/>
              </a:rPr>
              <a:t>. Fiche </a:t>
            </a:r>
            <a:r>
              <a:rPr lang="de-CH" sz="1200" i="0" dirty="0" err="1">
                <a:latin typeface="Calibri"/>
                <a:ea typeface="Calibri"/>
                <a:cs typeface="Arial"/>
              </a:rPr>
              <a:t>d'information</a:t>
            </a:r>
            <a:r>
              <a:rPr lang="de-CH" sz="1200" i="0" dirty="0">
                <a:latin typeface="Calibri"/>
                <a:ea typeface="Calibri"/>
                <a:cs typeface="Arial"/>
              </a:rPr>
              <a:t> : </a:t>
            </a:r>
            <a:r>
              <a:rPr lang="de-CH" sz="1200" i="0" dirty="0" err="1">
                <a:latin typeface="Calibri"/>
                <a:ea typeface="Calibri"/>
                <a:cs typeface="Arial"/>
              </a:rPr>
              <a:t>Indicateur</a:t>
            </a:r>
            <a:r>
              <a:rPr lang="de-CH" sz="1200" i="0" dirty="0">
                <a:latin typeface="Calibri"/>
                <a:ea typeface="Calibri"/>
                <a:cs typeface="Arial"/>
              </a:rPr>
              <a:t> de </a:t>
            </a:r>
            <a:r>
              <a:rPr lang="de-CH" sz="1200" i="0" dirty="0" err="1">
                <a:latin typeface="Calibri"/>
                <a:ea typeface="Calibri"/>
                <a:cs typeface="Arial"/>
              </a:rPr>
              <a:t>qualité</a:t>
            </a:r>
            <a:r>
              <a:rPr lang="de-CH" sz="1200" i="0" dirty="0">
                <a:latin typeface="Calibri"/>
                <a:ea typeface="Calibri"/>
                <a:cs typeface="Arial"/>
              </a:rPr>
              <a:t> </a:t>
            </a:r>
            <a:r>
              <a:rPr lang="de-CH" sz="1200" i="0" dirty="0" err="1">
                <a:latin typeface="Calibri"/>
                <a:ea typeface="Calibri"/>
                <a:cs typeface="Arial"/>
              </a:rPr>
              <a:t>médical</a:t>
            </a:r>
            <a:r>
              <a:rPr lang="de-CH" sz="1200" i="0" dirty="0">
                <a:latin typeface="Calibri"/>
                <a:ea typeface="Calibri"/>
                <a:cs typeface="Arial"/>
              </a:rPr>
              <a:t> « </a:t>
            </a:r>
            <a:r>
              <a:rPr lang="de-CH" sz="1200" i="0" dirty="0" err="1">
                <a:latin typeface="Calibri"/>
                <a:ea typeface="Calibri"/>
                <a:cs typeface="Arial"/>
              </a:rPr>
              <a:t>Projet</a:t>
            </a:r>
            <a:r>
              <a:rPr lang="de-CH" sz="1200" i="0" dirty="0">
                <a:latin typeface="Calibri"/>
                <a:ea typeface="Calibri"/>
                <a:cs typeface="Arial"/>
              </a:rPr>
              <a:t> de </a:t>
            </a:r>
            <a:r>
              <a:rPr lang="de-CH" sz="1200" i="0" dirty="0" err="1">
                <a:latin typeface="Calibri"/>
                <a:ea typeface="Calibri"/>
                <a:cs typeface="Arial"/>
              </a:rPr>
              <a:t>soins</a:t>
            </a:r>
            <a:r>
              <a:rPr lang="de-CH" sz="1200" i="0" dirty="0">
                <a:latin typeface="Calibri"/>
                <a:ea typeface="Calibri"/>
                <a:cs typeface="Arial"/>
              </a:rPr>
              <a:t> </a:t>
            </a:r>
            <a:r>
              <a:rPr lang="de-CH" sz="1200" i="0" dirty="0" err="1">
                <a:latin typeface="Calibri"/>
                <a:ea typeface="Calibri"/>
                <a:cs typeface="Arial"/>
              </a:rPr>
              <a:t>anticipé</a:t>
            </a:r>
            <a:r>
              <a:rPr lang="de-CH" sz="1200" i="0" dirty="0">
                <a:latin typeface="Calibri"/>
                <a:ea typeface="Calibri"/>
                <a:cs typeface="Arial"/>
              </a:rPr>
              <a:t> » </a:t>
            </a:r>
            <a:r>
              <a:rPr lang="de-CH" sz="1200" i="0" dirty="0" err="1">
                <a:latin typeface="Calibri"/>
                <a:ea typeface="Calibri"/>
                <a:cs typeface="Arial"/>
              </a:rPr>
              <a:t>pour</a:t>
            </a:r>
            <a:r>
              <a:rPr lang="de-CH" sz="1200" i="0" dirty="0">
                <a:latin typeface="Calibri"/>
                <a:ea typeface="Calibri"/>
                <a:cs typeface="Arial"/>
              </a:rPr>
              <a:t> </a:t>
            </a:r>
            <a:r>
              <a:rPr lang="de-CH" sz="1200" i="0" dirty="0" err="1">
                <a:latin typeface="Calibri"/>
                <a:ea typeface="Calibri"/>
                <a:cs typeface="Arial"/>
              </a:rPr>
              <a:t>les</a:t>
            </a:r>
            <a:r>
              <a:rPr lang="de-CH" sz="1200" i="0" dirty="0">
                <a:latin typeface="Calibri"/>
                <a:ea typeface="Calibri"/>
                <a:cs typeface="Arial"/>
              </a:rPr>
              <a:t> </a:t>
            </a:r>
            <a:r>
              <a:rPr lang="de-CH" sz="1200" i="0" dirty="0" err="1">
                <a:latin typeface="Calibri"/>
                <a:ea typeface="Calibri"/>
                <a:cs typeface="Arial"/>
              </a:rPr>
              <a:t>soins</a:t>
            </a:r>
            <a:r>
              <a:rPr lang="de-CH" sz="1200" i="0" dirty="0">
                <a:latin typeface="Calibri"/>
                <a:ea typeface="Calibri"/>
                <a:cs typeface="Arial"/>
              </a:rPr>
              <a:t> </a:t>
            </a:r>
            <a:r>
              <a:rPr lang="de-CH" sz="1200" i="0" dirty="0" err="1">
                <a:latin typeface="Calibri"/>
                <a:ea typeface="Calibri"/>
                <a:cs typeface="Arial"/>
              </a:rPr>
              <a:t>stationnaires</a:t>
            </a:r>
            <a:r>
              <a:rPr lang="de-CH" sz="1200" i="0" dirty="0">
                <a:latin typeface="Calibri"/>
                <a:ea typeface="Calibri"/>
                <a:cs typeface="Arial"/>
              </a:rPr>
              <a:t> de longue </a:t>
            </a:r>
            <a:r>
              <a:rPr lang="de-CH" sz="1200" i="0" dirty="0" err="1">
                <a:latin typeface="Calibri"/>
                <a:ea typeface="Calibri"/>
                <a:cs typeface="Arial"/>
              </a:rPr>
              <a:t>durée</a:t>
            </a:r>
            <a:r>
              <a:rPr lang="de-CH" sz="1200" i="0" dirty="0">
                <a:latin typeface="Calibri"/>
                <a:ea typeface="Calibri"/>
                <a:cs typeface="Arial"/>
              </a:rPr>
              <a:t>. ARTISET, CURAVIVA, </a:t>
            </a:r>
            <a:r>
              <a:rPr lang="de-CH" sz="1200" i="0" dirty="0" err="1">
                <a:latin typeface="Calibri"/>
                <a:ea typeface="Calibri"/>
                <a:cs typeface="Arial"/>
              </a:rPr>
              <a:t>senesuisse</a:t>
            </a:r>
            <a:r>
              <a:rPr lang="de-CH" sz="1200" i="0" dirty="0">
                <a:latin typeface="Calibri"/>
                <a:ea typeface="Calibri"/>
                <a:cs typeface="Arial"/>
              </a:rPr>
              <a:t> ; 2025.</a:t>
            </a:r>
            <a:br>
              <a:rPr lang="de-CH" sz="1200" i="0" dirty="0">
                <a:latin typeface="Calibri"/>
                <a:ea typeface="Calibri"/>
                <a:cs typeface="Arial"/>
              </a:rPr>
            </a:br>
            <a:r>
              <a:rPr lang="de-CH" sz="1200" i="0" dirty="0">
                <a:latin typeface="Calibri"/>
                <a:ea typeface="Calibri"/>
                <a:cs typeface="Arial"/>
              </a:rPr>
              <a:t>En </a:t>
            </a:r>
            <a:r>
              <a:rPr lang="de-CH" sz="1200" i="0" dirty="0" err="1">
                <a:latin typeface="Calibri"/>
                <a:ea typeface="Calibri"/>
                <a:cs typeface="Arial"/>
              </a:rPr>
              <a:t>ligne</a:t>
            </a:r>
            <a:r>
              <a:rPr lang="de-CH" sz="1200" i="0" dirty="0">
                <a:latin typeface="Calibri"/>
                <a:ea typeface="Calibri"/>
                <a:cs typeface="Arial"/>
              </a:rPr>
              <a:t> : http://www.artiset.ch/qualite-des-soins</a:t>
            </a:r>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19</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200" dirty="0">
                <a:latin typeface="Calibri"/>
                <a:ea typeface="Calibri"/>
                <a:cs typeface="Arial"/>
              </a:rPr>
              <a:t>Source :</a:t>
            </a:r>
            <a:br>
              <a:rPr lang="de-CH" sz="1200" dirty="0">
                <a:latin typeface="Calibri"/>
                <a:ea typeface="Calibri"/>
                <a:cs typeface="Arial"/>
              </a:rPr>
            </a:br>
            <a:r>
              <a:rPr lang="de-CH" sz="1200" dirty="0" err="1">
                <a:latin typeface="Calibri"/>
                <a:ea typeface="Calibri"/>
                <a:cs typeface="Arial"/>
              </a:rPr>
              <a:t>Groupe</a:t>
            </a:r>
            <a:r>
              <a:rPr lang="de-CH" sz="1200" dirty="0">
                <a:latin typeface="Calibri"/>
                <a:ea typeface="Calibri"/>
                <a:cs typeface="Arial"/>
              </a:rPr>
              <a:t> de </a:t>
            </a:r>
            <a:r>
              <a:rPr lang="de-CH" sz="1200" dirty="0" err="1">
                <a:latin typeface="Calibri"/>
                <a:ea typeface="Calibri"/>
                <a:cs typeface="Arial"/>
              </a:rPr>
              <a:t>travail</a:t>
            </a:r>
            <a:r>
              <a:rPr lang="de-CH" sz="1200" dirty="0">
                <a:latin typeface="Calibri"/>
                <a:ea typeface="Calibri"/>
                <a:cs typeface="Arial"/>
              </a:rPr>
              <a:t> national </a:t>
            </a:r>
            <a:r>
              <a:rPr lang="de-CH" sz="1200" dirty="0" err="1">
                <a:latin typeface="Calibri"/>
                <a:ea typeface="Calibri"/>
                <a:cs typeface="Arial"/>
              </a:rPr>
              <a:t>sur</a:t>
            </a:r>
            <a:r>
              <a:rPr lang="de-CH" sz="1200" dirty="0">
                <a:latin typeface="Calibri"/>
                <a:ea typeface="Calibri"/>
                <a:cs typeface="Arial"/>
              </a:rPr>
              <a:t> la </a:t>
            </a:r>
            <a:r>
              <a:rPr lang="de-CH" sz="1200" dirty="0" err="1">
                <a:latin typeface="Calibri"/>
                <a:ea typeface="Calibri"/>
                <a:cs typeface="Arial"/>
              </a:rPr>
              <a:t>planification</a:t>
            </a:r>
            <a:r>
              <a:rPr lang="de-CH" sz="1200" dirty="0">
                <a:latin typeface="Calibri"/>
                <a:ea typeface="Calibri"/>
                <a:cs typeface="Arial"/>
              </a:rPr>
              <a:t> </a:t>
            </a:r>
            <a:r>
              <a:rPr lang="de-CH" sz="1200" dirty="0" err="1">
                <a:latin typeface="Calibri"/>
                <a:ea typeface="Calibri"/>
                <a:cs typeface="Arial"/>
              </a:rPr>
              <a:t>anticipée</a:t>
            </a:r>
            <a:r>
              <a:rPr lang="de-CH" sz="1200" dirty="0">
                <a:latin typeface="Calibri"/>
                <a:ea typeface="Calibri"/>
                <a:cs typeface="Arial"/>
              </a:rPr>
              <a:t> des </a:t>
            </a:r>
            <a:r>
              <a:rPr lang="de-CH" sz="1200" dirty="0" err="1">
                <a:latin typeface="Calibri"/>
                <a:ea typeface="Calibri"/>
                <a:cs typeface="Arial"/>
              </a:rPr>
              <a:t>soins</a:t>
            </a:r>
            <a:r>
              <a:rPr lang="de-CH" sz="1200" dirty="0">
                <a:latin typeface="Calibri"/>
                <a:ea typeface="Calibri"/>
                <a:cs typeface="Arial"/>
              </a:rPr>
              <a:t>. </a:t>
            </a:r>
            <a:r>
              <a:rPr lang="de-CH" sz="1200" dirty="0" err="1">
                <a:latin typeface="Calibri"/>
                <a:ea typeface="Calibri"/>
                <a:cs typeface="Arial"/>
              </a:rPr>
              <a:t>Projet</a:t>
            </a:r>
            <a:r>
              <a:rPr lang="de-CH" sz="1200" dirty="0">
                <a:latin typeface="Calibri"/>
                <a:ea typeface="Calibri"/>
                <a:cs typeface="Arial"/>
              </a:rPr>
              <a:t> de </a:t>
            </a:r>
            <a:r>
              <a:rPr lang="de-CH" sz="1200" dirty="0" err="1">
                <a:latin typeface="Calibri"/>
                <a:ea typeface="Calibri"/>
                <a:cs typeface="Arial"/>
              </a:rPr>
              <a:t>soins</a:t>
            </a:r>
            <a:r>
              <a:rPr lang="de-CH" sz="1200" dirty="0">
                <a:latin typeface="Calibri"/>
                <a:ea typeface="Calibri"/>
                <a:cs typeface="Arial"/>
              </a:rPr>
              <a:t> </a:t>
            </a:r>
            <a:r>
              <a:rPr lang="de-CH" sz="1200" dirty="0" err="1">
                <a:latin typeface="Calibri"/>
                <a:ea typeface="Calibri"/>
                <a:cs typeface="Arial"/>
              </a:rPr>
              <a:t>anticipé</a:t>
            </a:r>
            <a:r>
              <a:rPr lang="de-CH" sz="1200" dirty="0">
                <a:latin typeface="Calibri"/>
                <a:ea typeface="Calibri"/>
                <a:cs typeface="Arial"/>
              </a:rPr>
              <a:t> (ProSA) </a:t>
            </a:r>
            <a:r>
              <a:rPr lang="de-CH" sz="1200" dirty="0" err="1">
                <a:latin typeface="Calibri"/>
                <a:ea typeface="Calibri"/>
                <a:cs typeface="Arial"/>
              </a:rPr>
              <a:t>dans</a:t>
            </a:r>
            <a:r>
              <a:rPr lang="de-CH" sz="1200" dirty="0">
                <a:latin typeface="Calibri"/>
                <a:ea typeface="Calibri"/>
                <a:cs typeface="Arial"/>
              </a:rPr>
              <a:t> </a:t>
            </a:r>
            <a:r>
              <a:rPr lang="de-CH" sz="1200" dirty="0" err="1">
                <a:latin typeface="Calibri"/>
                <a:ea typeface="Calibri"/>
                <a:cs typeface="Arial"/>
              </a:rPr>
              <a:t>les</a:t>
            </a:r>
            <a:r>
              <a:rPr lang="de-CH" sz="1200" dirty="0">
                <a:latin typeface="Calibri"/>
                <a:ea typeface="Calibri"/>
                <a:cs typeface="Arial"/>
              </a:rPr>
              <a:t> </a:t>
            </a:r>
            <a:r>
              <a:rPr lang="de-CH" sz="1200" dirty="0" err="1">
                <a:latin typeface="Calibri"/>
                <a:ea typeface="Calibri"/>
                <a:cs typeface="Arial"/>
              </a:rPr>
              <a:t>établissements</a:t>
            </a:r>
            <a:r>
              <a:rPr lang="de-CH" sz="1200" dirty="0">
                <a:latin typeface="Calibri"/>
                <a:ea typeface="Calibri"/>
                <a:cs typeface="Arial"/>
              </a:rPr>
              <a:t> </a:t>
            </a:r>
            <a:r>
              <a:rPr lang="de-CH" sz="1200" dirty="0" err="1">
                <a:latin typeface="Calibri"/>
                <a:ea typeface="Calibri"/>
                <a:cs typeface="Arial"/>
              </a:rPr>
              <a:t>médico-sociaux</a:t>
            </a:r>
            <a:r>
              <a:rPr lang="de-CH" sz="1200" dirty="0">
                <a:latin typeface="Calibri"/>
                <a:ea typeface="Calibri"/>
                <a:cs typeface="Arial"/>
              </a:rPr>
              <a:t>. Guide </a:t>
            </a:r>
            <a:r>
              <a:rPr lang="de-CH" sz="1200" dirty="0" err="1">
                <a:latin typeface="Calibri"/>
                <a:ea typeface="Calibri"/>
                <a:cs typeface="Arial"/>
              </a:rPr>
              <a:t>pour</a:t>
            </a:r>
            <a:r>
              <a:rPr lang="de-CH" sz="1200" dirty="0">
                <a:latin typeface="Calibri"/>
                <a:ea typeface="Calibri"/>
                <a:cs typeface="Arial"/>
              </a:rPr>
              <a:t> la </a:t>
            </a:r>
            <a:r>
              <a:rPr lang="de-CH" sz="1200" dirty="0" err="1">
                <a:latin typeface="Calibri"/>
                <a:ea typeface="Calibri"/>
                <a:cs typeface="Arial"/>
              </a:rPr>
              <a:t>mise</a:t>
            </a:r>
            <a:r>
              <a:rPr lang="de-CH" sz="1200" dirty="0">
                <a:latin typeface="Calibri"/>
                <a:ea typeface="Calibri"/>
                <a:cs typeface="Arial"/>
              </a:rPr>
              <a:t> en </a:t>
            </a:r>
            <a:r>
              <a:rPr lang="de-CH" sz="1200" dirty="0" err="1">
                <a:latin typeface="Calibri"/>
                <a:ea typeface="Calibri"/>
                <a:cs typeface="Arial"/>
              </a:rPr>
              <a:t>œuvre</a:t>
            </a:r>
            <a:r>
              <a:rPr lang="de-CH" sz="1200" dirty="0">
                <a:latin typeface="Calibri"/>
                <a:ea typeface="Calibri"/>
                <a:cs typeface="Arial"/>
              </a:rPr>
              <a:t>. Berne : Office </a:t>
            </a:r>
            <a:r>
              <a:rPr lang="de-CH" sz="1200" dirty="0" err="1">
                <a:latin typeface="Calibri"/>
                <a:ea typeface="Calibri"/>
                <a:cs typeface="Arial"/>
              </a:rPr>
              <a:t>Fédéral</a:t>
            </a:r>
            <a:r>
              <a:rPr lang="de-CH" sz="1200" dirty="0">
                <a:latin typeface="Calibri"/>
                <a:ea typeface="Calibri"/>
                <a:cs typeface="Arial"/>
              </a:rPr>
              <a:t> de la Santé </a:t>
            </a:r>
            <a:r>
              <a:rPr lang="de-CH" sz="1200" dirty="0" err="1">
                <a:latin typeface="Calibri"/>
                <a:ea typeface="Calibri"/>
                <a:cs typeface="Arial"/>
              </a:rPr>
              <a:t>Publique</a:t>
            </a:r>
            <a:r>
              <a:rPr lang="de-CH" sz="1200" dirty="0">
                <a:latin typeface="Calibri"/>
                <a:ea typeface="Calibri"/>
                <a:cs typeface="Arial"/>
              </a:rPr>
              <a:t> (OFSP) et Académie Suisse des Sciences </a:t>
            </a:r>
            <a:r>
              <a:rPr lang="de-CH" sz="1200" dirty="0" err="1">
                <a:latin typeface="Calibri"/>
                <a:ea typeface="Calibri"/>
                <a:cs typeface="Arial"/>
              </a:rPr>
              <a:t>Médicales</a:t>
            </a:r>
            <a:r>
              <a:rPr lang="de-CH" sz="1200" dirty="0">
                <a:latin typeface="Calibri"/>
                <a:ea typeface="Calibri"/>
                <a:cs typeface="Arial"/>
              </a:rPr>
              <a:t> (ASSM) ; 2025.</a:t>
            </a:r>
            <a:endParaRPr dirty="0"/>
          </a:p>
          <a:p>
            <a:pPr>
              <a:defRPr/>
            </a:pPr>
            <a:r>
              <a:rPr lang="de-CH" sz="1200" dirty="0">
                <a:latin typeface="Calibri"/>
                <a:ea typeface="Calibri"/>
                <a:cs typeface="Arial"/>
              </a:rPr>
              <a:t> </a:t>
            </a:r>
            <a:endParaRPr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20</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11208-64A9-8A1A-1A67-110E0F55BB2D}"/>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AC2C495E-3AF3-F0CD-D194-099FC8BD6A58}"/>
              </a:ext>
            </a:extLst>
          </p:cNvPr>
          <p:cNvSpPr>
            <a:spLocks noGrp="1" noRot="1" noChangeAspect="1"/>
          </p:cNvSpPr>
          <p:nvPr>
            <p:ph type="sldImg"/>
          </p:nvPr>
        </p:nvSpPr>
        <p:spPr bwMode="auto"/>
      </p:sp>
      <p:sp>
        <p:nvSpPr>
          <p:cNvPr id="3" name="Notes Placeholder 2">
            <a:extLst>
              <a:ext uri="{FF2B5EF4-FFF2-40B4-BE49-F238E27FC236}">
                <a16:creationId xmlns:a16="http://schemas.microsoft.com/office/drawing/2014/main" id="{C4F04F3B-463F-2BFC-0E1C-F6E0E922AB51}"/>
              </a:ext>
            </a:extLst>
          </p:cNvPr>
          <p:cNvSpPr>
            <a:spLocks noGrp="1"/>
          </p:cNvSpPr>
          <p:nvPr>
            <p:ph type="body" idx="1"/>
          </p:nvPr>
        </p:nvSpPr>
        <p:spPr bwMode="auto"/>
        <p:txBody>
          <a:bodyPr/>
          <a:lstStyle/>
          <a:p>
            <a:pPr>
              <a:defRPr/>
            </a:pPr>
            <a:r>
              <a:rPr lang="de-CH" dirty="0">
                <a:solidFill>
                  <a:srgbClr val="3F3F3F"/>
                </a:solidFill>
                <a:latin typeface="Helvetica"/>
              </a:rPr>
              <a:t>Note </a:t>
            </a:r>
            <a:r>
              <a:rPr lang="de-CH" dirty="0" err="1">
                <a:solidFill>
                  <a:srgbClr val="3F3F3F"/>
                </a:solidFill>
                <a:latin typeface="Helvetica"/>
              </a:rPr>
              <a:t>pour</a:t>
            </a:r>
            <a:r>
              <a:rPr lang="de-CH" dirty="0">
                <a:solidFill>
                  <a:srgbClr val="3F3F3F"/>
                </a:solidFill>
                <a:latin typeface="Helvetica"/>
              </a:rPr>
              <a:t> la </a:t>
            </a:r>
            <a:r>
              <a:rPr lang="de-CH" dirty="0" err="1">
                <a:solidFill>
                  <a:srgbClr val="3F3F3F"/>
                </a:solidFill>
                <a:latin typeface="Helvetica"/>
              </a:rPr>
              <a:t>direction</a:t>
            </a:r>
            <a:r>
              <a:rPr lang="de-CH" dirty="0">
                <a:solidFill>
                  <a:srgbClr val="3F3F3F"/>
                </a:solidFill>
                <a:latin typeface="Helvetica"/>
              </a:rPr>
              <a:t> :</a:t>
            </a:r>
            <a:endParaRPr dirty="0"/>
          </a:p>
          <a:p>
            <a:pPr>
              <a:defRPr/>
            </a:pPr>
            <a:r>
              <a:rPr lang="de-CH" dirty="0" err="1">
                <a:solidFill>
                  <a:srgbClr val="3F3F3F"/>
                </a:solidFill>
                <a:latin typeface="Helvetica"/>
              </a:rPr>
              <a:t>Présentez</a:t>
            </a:r>
            <a:r>
              <a:rPr lang="de-CH" dirty="0">
                <a:solidFill>
                  <a:srgbClr val="3F3F3F"/>
                </a:solidFill>
                <a:latin typeface="Helvetica"/>
              </a:rPr>
              <a:t> le </a:t>
            </a:r>
            <a:r>
              <a:rPr lang="de-CH" dirty="0" err="1">
                <a:solidFill>
                  <a:srgbClr val="3F3F3F"/>
                </a:solidFill>
                <a:latin typeface="Helvetica"/>
              </a:rPr>
              <a:t>processus</a:t>
            </a:r>
            <a:r>
              <a:rPr lang="de-CH" dirty="0">
                <a:solidFill>
                  <a:srgbClr val="3F3F3F"/>
                </a:solidFill>
                <a:latin typeface="Helvetica"/>
              </a:rPr>
              <a:t> ProSA. </a:t>
            </a:r>
            <a:r>
              <a:rPr lang="de-CH" dirty="0" err="1">
                <a:solidFill>
                  <a:srgbClr val="3F3F3F"/>
                </a:solidFill>
                <a:latin typeface="Helvetica"/>
              </a:rPr>
              <a:t>Qui</a:t>
            </a:r>
            <a:r>
              <a:rPr lang="de-CH" dirty="0">
                <a:solidFill>
                  <a:srgbClr val="3F3F3F"/>
                </a:solidFill>
                <a:latin typeface="Helvetica"/>
              </a:rPr>
              <a:t> </a:t>
            </a:r>
            <a:r>
              <a:rPr lang="de-CH" dirty="0" err="1">
                <a:solidFill>
                  <a:srgbClr val="3F3F3F"/>
                </a:solidFill>
                <a:latin typeface="Helvetica"/>
              </a:rPr>
              <a:t>est</a:t>
            </a:r>
            <a:r>
              <a:rPr lang="de-CH" dirty="0">
                <a:solidFill>
                  <a:srgbClr val="3F3F3F"/>
                </a:solidFill>
                <a:latin typeface="Helvetica"/>
              </a:rPr>
              <a:t> </a:t>
            </a:r>
            <a:r>
              <a:rPr lang="de-CH" dirty="0" err="1">
                <a:solidFill>
                  <a:srgbClr val="3F3F3F"/>
                </a:solidFill>
                <a:latin typeface="Helvetica"/>
              </a:rPr>
              <a:t>impliqué</a:t>
            </a:r>
            <a:r>
              <a:rPr lang="de-CH" dirty="0">
                <a:solidFill>
                  <a:srgbClr val="3F3F3F"/>
                </a:solidFill>
                <a:latin typeface="Helvetica"/>
              </a:rPr>
              <a:t> </a:t>
            </a:r>
            <a:r>
              <a:rPr lang="de-CH" dirty="0" err="1">
                <a:solidFill>
                  <a:srgbClr val="3F3F3F"/>
                </a:solidFill>
                <a:latin typeface="Helvetica"/>
              </a:rPr>
              <a:t>dans</a:t>
            </a:r>
            <a:r>
              <a:rPr lang="de-CH" dirty="0">
                <a:solidFill>
                  <a:srgbClr val="3F3F3F"/>
                </a:solidFill>
                <a:latin typeface="Helvetica"/>
              </a:rPr>
              <a:t> </a:t>
            </a:r>
            <a:r>
              <a:rPr lang="de-CH" dirty="0" err="1">
                <a:solidFill>
                  <a:srgbClr val="3F3F3F"/>
                </a:solidFill>
                <a:latin typeface="Helvetica"/>
              </a:rPr>
              <a:t>ce</a:t>
            </a:r>
            <a:r>
              <a:rPr lang="de-CH" dirty="0">
                <a:solidFill>
                  <a:srgbClr val="3F3F3F"/>
                </a:solidFill>
                <a:latin typeface="Helvetica"/>
              </a:rPr>
              <a:t> </a:t>
            </a:r>
            <a:r>
              <a:rPr lang="de-CH" dirty="0" err="1">
                <a:solidFill>
                  <a:srgbClr val="3F3F3F"/>
                </a:solidFill>
                <a:latin typeface="Helvetica"/>
              </a:rPr>
              <a:t>processus</a:t>
            </a:r>
            <a:r>
              <a:rPr lang="de-CH" dirty="0">
                <a:solidFill>
                  <a:srgbClr val="3F3F3F"/>
                </a:solidFill>
                <a:latin typeface="Helvetica"/>
              </a:rPr>
              <a:t> </a:t>
            </a:r>
            <a:r>
              <a:rPr lang="de-CH" dirty="0" err="1">
                <a:solidFill>
                  <a:srgbClr val="3F3F3F"/>
                </a:solidFill>
                <a:latin typeface="Helvetica"/>
              </a:rPr>
              <a:t>dans</a:t>
            </a:r>
            <a:r>
              <a:rPr lang="de-CH" dirty="0">
                <a:solidFill>
                  <a:srgbClr val="3F3F3F"/>
                </a:solidFill>
                <a:latin typeface="Helvetica"/>
              </a:rPr>
              <a:t> </a:t>
            </a:r>
            <a:r>
              <a:rPr lang="de-CH" dirty="0" err="1">
                <a:solidFill>
                  <a:srgbClr val="3F3F3F"/>
                </a:solidFill>
                <a:latin typeface="Helvetica"/>
              </a:rPr>
              <a:t>votre</a:t>
            </a:r>
            <a:r>
              <a:rPr lang="de-CH" dirty="0">
                <a:solidFill>
                  <a:srgbClr val="3F3F3F"/>
                </a:solidFill>
                <a:latin typeface="Helvetica"/>
              </a:rPr>
              <a:t> EMS ? Si </a:t>
            </a:r>
            <a:r>
              <a:rPr lang="de-CH" dirty="0" err="1">
                <a:solidFill>
                  <a:srgbClr val="3F3F3F"/>
                </a:solidFill>
                <a:latin typeface="Helvetica"/>
              </a:rPr>
              <a:t>cela</a:t>
            </a:r>
            <a:r>
              <a:rPr lang="de-CH" dirty="0">
                <a:solidFill>
                  <a:srgbClr val="3F3F3F"/>
                </a:solidFill>
                <a:latin typeface="Helvetica"/>
              </a:rPr>
              <a:t> a </a:t>
            </a:r>
            <a:r>
              <a:rPr lang="de-CH" dirty="0" err="1">
                <a:solidFill>
                  <a:srgbClr val="3F3F3F"/>
                </a:solidFill>
                <a:latin typeface="Helvetica"/>
              </a:rPr>
              <a:t>déjà</a:t>
            </a:r>
            <a:r>
              <a:rPr lang="de-CH" dirty="0">
                <a:solidFill>
                  <a:srgbClr val="3F3F3F"/>
                </a:solidFill>
                <a:latin typeface="Helvetica"/>
              </a:rPr>
              <a:t> </a:t>
            </a:r>
            <a:r>
              <a:rPr lang="de-CH" dirty="0" err="1">
                <a:solidFill>
                  <a:srgbClr val="3F3F3F"/>
                </a:solidFill>
                <a:latin typeface="Helvetica"/>
              </a:rPr>
              <a:t>été</a:t>
            </a:r>
            <a:r>
              <a:rPr lang="de-CH" dirty="0">
                <a:solidFill>
                  <a:srgbClr val="3F3F3F"/>
                </a:solidFill>
                <a:latin typeface="Helvetica"/>
              </a:rPr>
              <a:t> </a:t>
            </a:r>
            <a:r>
              <a:rPr lang="de-CH" dirty="0" err="1">
                <a:solidFill>
                  <a:srgbClr val="3F3F3F"/>
                </a:solidFill>
                <a:latin typeface="Helvetica"/>
              </a:rPr>
              <a:t>clarifié</a:t>
            </a:r>
            <a:r>
              <a:rPr lang="de-CH" dirty="0">
                <a:solidFill>
                  <a:srgbClr val="3F3F3F"/>
                </a:solidFill>
                <a:latin typeface="Helvetica"/>
              </a:rPr>
              <a:t>, il </a:t>
            </a:r>
            <a:r>
              <a:rPr lang="de-CH" dirty="0" err="1">
                <a:solidFill>
                  <a:srgbClr val="3F3F3F"/>
                </a:solidFill>
                <a:latin typeface="Helvetica"/>
              </a:rPr>
              <a:t>serait</a:t>
            </a:r>
            <a:r>
              <a:rPr lang="de-CH" dirty="0">
                <a:solidFill>
                  <a:srgbClr val="3F3F3F"/>
                </a:solidFill>
                <a:latin typeface="Helvetica"/>
              </a:rPr>
              <a:t> </a:t>
            </a:r>
            <a:r>
              <a:rPr lang="de-CH" dirty="0" err="1">
                <a:solidFill>
                  <a:srgbClr val="3F3F3F"/>
                </a:solidFill>
                <a:latin typeface="Helvetica"/>
              </a:rPr>
              <a:t>judicieux</a:t>
            </a:r>
            <a:r>
              <a:rPr lang="de-CH" dirty="0">
                <a:solidFill>
                  <a:srgbClr val="3F3F3F"/>
                </a:solidFill>
                <a:latin typeface="Helvetica"/>
              </a:rPr>
              <a:t> de le </a:t>
            </a:r>
            <a:r>
              <a:rPr lang="de-CH" dirty="0" err="1">
                <a:solidFill>
                  <a:srgbClr val="3F3F3F"/>
                </a:solidFill>
                <a:latin typeface="Helvetica"/>
              </a:rPr>
              <a:t>présenter</a:t>
            </a:r>
            <a:r>
              <a:rPr lang="de-CH" dirty="0">
                <a:solidFill>
                  <a:srgbClr val="3F3F3F"/>
                </a:solidFill>
                <a:latin typeface="Helvetica"/>
              </a:rPr>
              <a:t> </a:t>
            </a:r>
            <a:r>
              <a:rPr lang="de-CH" dirty="0" err="1">
                <a:solidFill>
                  <a:srgbClr val="3F3F3F"/>
                </a:solidFill>
                <a:latin typeface="Helvetica"/>
              </a:rPr>
              <a:t>tout</a:t>
            </a:r>
            <a:r>
              <a:rPr lang="de-CH" dirty="0">
                <a:solidFill>
                  <a:srgbClr val="3F3F3F"/>
                </a:solidFill>
                <a:latin typeface="Helvetica"/>
              </a:rPr>
              <a:t> de </a:t>
            </a:r>
            <a:r>
              <a:rPr lang="de-CH" dirty="0" err="1">
                <a:solidFill>
                  <a:srgbClr val="3F3F3F"/>
                </a:solidFill>
                <a:latin typeface="Helvetica"/>
              </a:rPr>
              <a:t>suite</a:t>
            </a:r>
            <a:r>
              <a:rPr lang="de-CH" dirty="0">
                <a:solidFill>
                  <a:srgbClr val="3F3F3F"/>
                </a:solidFill>
                <a:latin typeface="Helvetica"/>
              </a:rPr>
              <a:t> </a:t>
            </a:r>
            <a:r>
              <a:rPr lang="de-CH" dirty="0" err="1">
                <a:solidFill>
                  <a:srgbClr val="3F3F3F"/>
                </a:solidFill>
                <a:latin typeface="Helvetica"/>
              </a:rPr>
              <a:t>aux</a:t>
            </a:r>
            <a:r>
              <a:rPr lang="de-CH" dirty="0">
                <a:solidFill>
                  <a:srgbClr val="3F3F3F"/>
                </a:solidFill>
                <a:latin typeface="Helvetica"/>
              </a:rPr>
              <a:t> responsables internes.</a:t>
            </a:r>
            <a:endParaRPr dirty="0"/>
          </a:p>
          <a:p>
            <a:pPr>
              <a:defRPr/>
            </a:pPr>
            <a:endParaRPr lang="de-CH" dirty="0"/>
          </a:p>
          <a:p>
            <a:pPr marL="0" marR="0" lvl="0" indent="0" algn="l" defTabSz="914400">
              <a:lnSpc>
                <a:spcPct val="100000"/>
              </a:lnSpc>
              <a:spcBef>
                <a:spcPts val="0"/>
              </a:spcBef>
              <a:spcAft>
                <a:spcPts val="0"/>
              </a:spcAft>
              <a:buClrTx/>
              <a:buSzTx/>
              <a:buFontTx/>
              <a:buNone/>
              <a:defRPr/>
            </a:pPr>
            <a:r>
              <a:rPr lang="de-CH" sz="1200" dirty="0">
                <a:latin typeface="Calibri"/>
                <a:ea typeface="Calibri"/>
                <a:cs typeface="Arial"/>
              </a:rPr>
              <a:t>Source :</a:t>
            </a:r>
            <a:br>
              <a:rPr lang="de-CH" sz="1200" dirty="0">
                <a:latin typeface="Calibri"/>
                <a:ea typeface="Calibri"/>
                <a:cs typeface="Arial"/>
              </a:rPr>
            </a:br>
            <a:r>
              <a:rPr lang="de-CH" sz="1200" dirty="0" err="1">
                <a:latin typeface="Calibri"/>
                <a:ea typeface="Calibri"/>
                <a:cs typeface="Arial"/>
              </a:rPr>
              <a:t>Groupe</a:t>
            </a:r>
            <a:r>
              <a:rPr lang="de-CH" sz="1200" dirty="0">
                <a:latin typeface="Calibri"/>
                <a:ea typeface="Calibri"/>
                <a:cs typeface="Arial"/>
              </a:rPr>
              <a:t> de </a:t>
            </a:r>
            <a:r>
              <a:rPr lang="de-CH" sz="1200" dirty="0" err="1">
                <a:latin typeface="Calibri"/>
                <a:ea typeface="Calibri"/>
                <a:cs typeface="Arial"/>
              </a:rPr>
              <a:t>travail</a:t>
            </a:r>
            <a:r>
              <a:rPr lang="de-CH" sz="1200" dirty="0">
                <a:latin typeface="Calibri"/>
                <a:ea typeface="Calibri"/>
                <a:cs typeface="Arial"/>
              </a:rPr>
              <a:t> national </a:t>
            </a:r>
            <a:r>
              <a:rPr lang="de-CH" sz="1200" dirty="0" err="1">
                <a:latin typeface="Calibri"/>
                <a:ea typeface="Calibri"/>
                <a:cs typeface="Arial"/>
              </a:rPr>
              <a:t>sur</a:t>
            </a:r>
            <a:r>
              <a:rPr lang="de-CH" sz="1200" dirty="0">
                <a:latin typeface="Calibri"/>
                <a:ea typeface="Calibri"/>
                <a:cs typeface="Arial"/>
              </a:rPr>
              <a:t> la </a:t>
            </a:r>
            <a:r>
              <a:rPr lang="de-CH" sz="1200" dirty="0" err="1">
                <a:latin typeface="Calibri"/>
                <a:ea typeface="Calibri"/>
                <a:cs typeface="Arial"/>
              </a:rPr>
              <a:t>planification</a:t>
            </a:r>
            <a:r>
              <a:rPr lang="de-CH" sz="1200" dirty="0">
                <a:latin typeface="Calibri"/>
                <a:ea typeface="Calibri"/>
                <a:cs typeface="Arial"/>
              </a:rPr>
              <a:t> </a:t>
            </a:r>
            <a:r>
              <a:rPr lang="de-CH" sz="1200" dirty="0" err="1">
                <a:latin typeface="Calibri"/>
                <a:ea typeface="Calibri"/>
                <a:cs typeface="Arial"/>
              </a:rPr>
              <a:t>anticipée</a:t>
            </a:r>
            <a:r>
              <a:rPr lang="de-CH" sz="1200" dirty="0">
                <a:latin typeface="Calibri"/>
                <a:ea typeface="Calibri"/>
                <a:cs typeface="Arial"/>
              </a:rPr>
              <a:t> des </a:t>
            </a:r>
            <a:r>
              <a:rPr lang="de-CH" sz="1200" dirty="0" err="1">
                <a:latin typeface="Calibri"/>
                <a:ea typeface="Calibri"/>
                <a:cs typeface="Arial"/>
              </a:rPr>
              <a:t>soins</a:t>
            </a:r>
            <a:r>
              <a:rPr lang="de-CH" sz="1200" dirty="0">
                <a:latin typeface="Calibri"/>
                <a:ea typeface="Calibri"/>
                <a:cs typeface="Arial"/>
              </a:rPr>
              <a:t>. </a:t>
            </a:r>
            <a:r>
              <a:rPr lang="de-CH" sz="1200" dirty="0" err="1">
                <a:latin typeface="Calibri"/>
                <a:ea typeface="Calibri"/>
                <a:cs typeface="Arial"/>
              </a:rPr>
              <a:t>Projet</a:t>
            </a:r>
            <a:r>
              <a:rPr lang="de-CH" sz="1200" dirty="0">
                <a:latin typeface="Calibri"/>
                <a:ea typeface="Calibri"/>
                <a:cs typeface="Arial"/>
              </a:rPr>
              <a:t> de </a:t>
            </a:r>
            <a:r>
              <a:rPr lang="de-CH" sz="1200" dirty="0" err="1">
                <a:latin typeface="Calibri"/>
                <a:ea typeface="Calibri"/>
                <a:cs typeface="Arial"/>
              </a:rPr>
              <a:t>soins</a:t>
            </a:r>
            <a:r>
              <a:rPr lang="de-CH" sz="1200" dirty="0">
                <a:latin typeface="Calibri"/>
                <a:ea typeface="Calibri"/>
                <a:cs typeface="Arial"/>
              </a:rPr>
              <a:t> </a:t>
            </a:r>
            <a:r>
              <a:rPr lang="de-CH" sz="1200" dirty="0" err="1">
                <a:latin typeface="Calibri"/>
                <a:ea typeface="Calibri"/>
                <a:cs typeface="Arial"/>
              </a:rPr>
              <a:t>anticipé</a:t>
            </a:r>
            <a:r>
              <a:rPr lang="de-CH" sz="1200" dirty="0">
                <a:latin typeface="Calibri"/>
                <a:ea typeface="Calibri"/>
                <a:cs typeface="Arial"/>
              </a:rPr>
              <a:t> (ProSA) </a:t>
            </a:r>
            <a:r>
              <a:rPr lang="de-CH" sz="1200" dirty="0" err="1">
                <a:latin typeface="Calibri"/>
                <a:ea typeface="Calibri"/>
                <a:cs typeface="Arial"/>
              </a:rPr>
              <a:t>dans</a:t>
            </a:r>
            <a:r>
              <a:rPr lang="de-CH" sz="1200" dirty="0">
                <a:latin typeface="Calibri"/>
                <a:ea typeface="Calibri"/>
                <a:cs typeface="Arial"/>
              </a:rPr>
              <a:t> </a:t>
            </a:r>
            <a:r>
              <a:rPr lang="de-CH" sz="1200" dirty="0" err="1">
                <a:latin typeface="Calibri"/>
                <a:ea typeface="Calibri"/>
                <a:cs typeface="Arial"/>
              </a:rPr>
              <a:t>les</a:t>
            </a:r>
            <a:r>
              <a:rPr lang="de-CH" sz="1200" dirty="0">
                <a:latin typeface="Calibri"/>
                <a:ea typeface="Calibri"/>
                <a:cs typeface="Arial"/>
              </a:rPr>
              <a:t> </a:t>
            </a:r>
            <a:r>
              <a:rPr lang="de-CH" sz="1200" dirty="0" err="1">
                <a:latin typeface="Calibri"/>
                <a:ea typeface="Calibri"/>
                <a:cs typeface="Arial"/>
              </a:rPr>
              <a:t>établissements</a:t>
            </a:r>
            <a:r>
              <a:rPr lang="de-CH" sz="1200" dirty="0">
                <a:latin typeface="Calibri"/>
                <a:ea typeface="Calibri"/>
                <a:cs typeface="Arial"/>
              </a:rPr>
              <a:t> </a:t>
            </a:r>
            <a:r>
              <a:rPr lang="de-CH" sz="1200" dirty="0" err="1">
                <a:latin typeface="Calibri"/>
                <a:ea typeface="Calibri"/>
                <a:cs typeface="Arial"/>
              </a:rPr>
              <a:t>médico-sociaux</a:t>
            </a:r>
            <a:r>
              <a:rPr lang="de-CH" sz="1200" dirty="0">
                <a:latin typeface="Calibri"/>
                <a:ea typeface="Calibri"/>
                <a:cs typeface="Arial"/>
              </a:rPr>
              <a:t>. Guide de </a:t>
            </a:r>
            <a:r>
              <a:rPr lang="de-CH" sz="1200" dirty="0" err="1">
                <a:latin typeface="Calibri"/>
                <a:ea typeface="Calibri"/>
                <a:cs typeface="Arial"/>
              </a:rPr>
              <a:t>mise</a:t>
            </a:r>
            <a:r>
              <a:rPr lang="de-CH" sz="1200" dirty="0">
                <a:latin typeface="Calibri"/>
                <a:ea typeface="Calibri"/>
                <a:cs typeface="Arial"/>
              </a:rPr>
              <a:t> en </a:t>
            </a:r>
            <a:r>
              <a:rPr lang="de-CH" sz="1200" dirty="0" err="1">
                <a:latin typeface="Calibri"/>
                <a:ea typeface="Calibri"/>
                <a:cs typeface="Arial"/>
              </a:rPr>
              <a:t>œuvre</a:t>
            </a:r>
            <a:r>
              <a:rPr lang="de-CH" sz="1200" dirty="0">
                <a:latin typeface="Calibri"/>
                <a:ea typeface="Calibri"/>
                <a:cs typeface="Arial"/>
              </a:rPr>
              <a:t>. Berne : Office </a:t>
            </a:r>
            <a:r>
              <a:rPr lang="de-CH" sz="1200" dirty="0" err="1">
                <a:latin typeface="Calibri"/>
                <a:ea typeface="Calibri"/>
                <a:cs typeface="Arial"/>
              </a:rPr>
              <a:t>Fédéral</a:t>
            </a:r>
            <a:r>
              <a:rPr lang="de-CH" sz="1200" dirty="0">
                <a:latin typeface="Calibri"/>
                <a:ea typeface="Calibri"/>
                <a:cs typeface="Arial"/>
              </a:rPr>
              <a:t> de la Santé </a:t>
            </a:r>
            <a:r>
              <a:rPr lang="de-CH" sz="1200" dirty="0" err="1">
                <a:latin typeface="Calibri"/>
                <a:ea typeface="Calibri"/>
                <a:cs typeface="Arial"/>
              </a:rPr>
              <a:t>Publique</a:t>
            </a:r>
            <a:r>
              <a:rPr lang="de-CH" sz="1200" dirty="0">
                <a:latin typeface="Calibri"/>
                <a:ea typeface="Calibri"/>
                <a:cs typeface="Arial"/>
              </a:rPr>
              <a:t> (OFSP) et Académie Suisse des Sciences </a:t>
            </a:r>
            <a:r>
              <a:rPr lang="de-CH" sz="1200" dirty="0" err="1">
                <a:latin typeface="Calibri"/>
                <a:ea typeface="Calibri"/>
                <a:cs typeface="Arial"/>
              </a:rPr>
              <a:t>Médicales</a:t>
            </a:r>
            <a:r>
              <a:rPr lang="de-CH" sz="1200" dirty="0">
                <a:latin typeface="Calibri"/>
                <a:ea typeface="Calibri"/>
                <a:cs typeface="Arial"/>
              </a:rPr>
              <a:t> (ASSM) ; 2025.</a:t>
            </a:r>
            <a:endParaRPr dirty="0"/>
          </a:p>
          <a:p>
            <a:pPr>
              <a:defRPr/>
            </a:pPr>
            <a:r>
              <a:rPr lang="de-CH" sz="1200" dirty="0">
                <a:latin typeface="Calibri"/>
                <a:ea typeface="Calibri"/>
                <a:cs typeface="Arial"/>
              </a:rPr>
              <a:t> </a:t>
            </a:r>
            <a:endParaRPr dirty="0"/>
          </a:p>
          <a:p>
            <a:pPr>
              <a:defRPr/>
            </a:pPr>
            <a:endParaRPr dirty="0"/>
          </a:p>
        </p:txBody>
      </p:sp>
      <p:sp>
        <p:nvSpPr>
          <p:cNvPr id="4" name="Slide Number Placeholder 3">
            <a:extLst>
              <a:ext uri="{FF2B5EF4-FFF2-40B4-BE49-F238E27FC236}">
                <a16:creationId xmlns:a16="http://schemas.microsoft.com/office/drawing/2014/main" id="{F1B034FC-53EE-18B4-E533-1CA1E74A5361}"/>
              </a:ext>
            </a:extLst>
          </p:cNvPr>
          <p:cNvSpPr>
            <a:spLocks noGrp="1"/>
          </p:cNvSpPr>
          <p:nvPr>
            <p:ph type="sldNum" sz="quarter" idx="5"/>
          </p:nvPr>
        </p:nvSpPr>
        <p:spPr bwMode="auto"/>
        <p:txBody>
          <a:bodyPr/>
          <a:lstStyle/>
          <a:p>
            <a:pPr>
              <a:defRPr/>
            </a:pPr>
            <a:fld id="{10409514-D4AF-0543-A8C5-05E3F1F5DD23}" type="slidenum">
              <a:rPr lang="de-DE"/>
              <a:t>21</a:t>
            </a:fld>
            <a:endParaRPr lang="de-DE"/>
          </a:p>
        </p:txBody>
      </p:sp>
    </p:spTree>
    <p:extLst>
      <p:ext uri="{BB962C8B-B14F-4D97-AF65-F5344CB8AC3E}">
        <p14:creationId xmlns:p14="http://schemas.microsoft.com/office/powerpoint/2010/main" val="5281766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CH" b="0" dirty="0" err="1"/>
              <a:t>Recommandation</a:t>
            </a:r>
            <a:r>
              <a:rPr lang="de-CH" b="0" dirty="0"/>
              <a:t> :</a:t>
            </a:r>
          </a:p>
          <a:p>
            <a:pPr>
              <a:defRPr/>
            </a:pPr>
            <a:r>
              <a:rPr lang="de-CH" b="0" dirty="0" err="1"/>
              <a:t>Discussion</a:t>
            </a:r>
            <a:r>
              <a:rPr lang="de-CH" b="0" dirty="0"/>
              <a:t> / </a:t>
            </a:r>
            <a:r>
              <a:rPr lang="de-CH" b="0" dirty="0" err="1"/>
              <a:t>débat</a:t>
            </a:r>
            <a:r>
              <a:rPr lang="de-CH" b="0" dirty="0"/>
              <a:t> </a:t>
            </a:r>
            <a:r>
              <a:rPr lang="de-CH" b="0" dirty="0" err="1"/>
              <a:t>pendant</a:t>
            </a:r>
            <a:r>
              <a:rPr lang="de-CH" b="0" dirty="0"/>
              <a:t> 15 </a:t>
            </a:r>
            <a:r>
              <a:rPr lang="de-CH" b="0" dirty="0" err="1"/>
              <a:t>minutes</a:t>
            </a:r>
            <a:r>
              <a:rPr lang="de-CH" b="0" dirty="0"/>
              <a:t> en </a:t>
            </a:r>
            <a:r>
              <a:rPr lang="de-CH" b="0" dirty="0" err="1"/>
              <a:t>petits</a:t>
            </a:r>
            <a:r>
              <a:rPr lang="de-CH" b="0" dirty="0"/>
              <a:t> </a:t>
            </a:r>
            <a:r>
              <a:rPr lang="de-CH" b="0" dirty="0" err="1"/>
              <a:t>groupes</a:t>
            </a:r>
            <a:r>
              <a:rPr lang="de-CH" b="0" dirty="0"/>
              <a:t> de 3-4 </a:t>
            </a:r>
            <a:r>
              <a:rPr lang="de-CH" b="0" dirty="0" err="1"/>
              <a:t>personnes</a:t>
            </a:r>
            <a:r>
              <a:rPr lang="de-CH" b="0" dirty="0"/>
              <a:t>.</a:t>
            </a:r>
          </a:p>
          <a:p>
            <a:pPr>
              <a:defRPr/>
            </a:pPr>
            <a:r>
              <a:rPr lang="de-CH" b="0" dirty="0"/>
              <a:t>Il </a:t>
            </a:r>
            <a:r>
              <a:rPr lang="de-CH" b="0" dirty="0" err="1"/>
              <a:t>pourrait</a:t>
            </a:r>
            <a:r>
              <a:rPr lang="de-CH" b="0" dirty="0"/>
              <a:t> </a:t>
            </a:r>
            <a:r>
              <a:rPr lang="de-CH" b="0" dirty="0" err="1"/>
              <a:t>être</a:t>
            </a:r>
            <a:r>
              <a:rPr lang="de-CH" b="0" dirty="0"/>
              <a:t> plus </a:t>
            </a:r>
            <a:r>
              <a:rPr lang="de-CH" b="0" dirty="0" err="1"/>
              <a:t>efficace</a:t>
            </a:r>
            <a:r>
              <a:rPr lang="de-CH" b="0" dirty="0"/>
              <a:t> </a:t>
            </a:r>
            <a:r>
              <a:rPr lang="de-CH" b="0" dirty="0" err="1"/>
              <a:t>que</a:t>
            </a:r>
            <a:r>
              <a:rPr lang="de-CH" b="0" dirty="0"/>
              <a:t> </a:t>
            </a:r>
            <a:r>
              <a:rPr lang="de-CH" b="0" dirty="0" err="1"/>
              <a:t>chaque</a:t>
            </a:r>
            <a:r>
              <a:rPr lang="de-CH" b="0" dirty="0"/>
              <a:t> </a:t>
            </a:r>
            <a:r>
              <a:rPr lang="de-CH" b="0" dirty="0" err="1"/>
              <a:t>petit</a:t>
            </a:r>
            <a:r>
              <a:rPr lang="de-CH" b="0" dirty="0"/>
              <a:t> </a:t>
            </a:r>
            <a:r>
              <a:rPr lang="de-CH" b="0" dirty="0" err="1"/>
              <a:t>groupe</a:t>
            </a:r>
            <a:r>
              <a:rPr lang="de-CH" b="0" dirty="0"/>
              <a:t> </a:t>
            </a:r>
            <a:r>
              <a:rPr lang="de-CH" b="0" dirty="0" err="1"/>
              <a:t>s'occupe</a:t>
            </a:r>
            <a:r>
              <a:rPr lang="de-CH" b="0" dirty="0"/>
              <a:t> </a:t>
            </a:r>
            <a:r>
              <a:rPr lang="de-CH" b="0" dirty="0" err="1"/>
              <a:t>d'un</a:t>
            </a:r>
            <a:r>
              <a:rPr lang="de-CH" b="0" dirty="0" err="1">
                <a:latin typeface="Calibri" panose="020F0502020204030204" pitchFamily="34" charset="0"/>
                <a:ea typeface="Calibri" panose="020F0502020204030204" pitchFamily="34" charset="0"/>
                <a:cs typeface="Calibri" panose="020F0502020204030204" pitchFamily="34" charset="0"/>
              </a:rPr>
              <a:t>·</a:t>
            </a:r>
            <a:r>
              <a:rPr lang="de-CH" b="0" dirty="0" err="1"/>
              <a:t>e</a:t>
            </a:r>
            <a:r>
              <a:rPr lang="de-CH" b="0" dirty="0"/>
              <a:t> </a:t>
            </a:r>
            <a:r>
              <a:rPr lang="de-CH" b="0" dirty="0" err="1"/>
              <a:t>résident</a:t>
            </a:r>
            <a:r>
              <a:rPr lang="de-CH" b="0" dirty="0" err="1">
                <a:latin typeface="Calibri" panose="020F0502020204030204" pitchFamily="34" charset="0"/>
                <a:ea typeface="Calibri" panose="020F0502020204030204" pitchFamily="34" charset="0"/>
                <a:cs typeface="Calibri" panose="020F0502020204030204" pitchFamily="34" charset="0"/>
              </a:rPr>
              <a:t>·e</a:t>
            </a:r>
            <a:r>
              <a:rPr lang="de-CH" b="0" dirty="0"/>
              <a:t> </a:t>
            </a:r>
            <a:r>
              <a:rPr lang="de-CH" b="0" dirty="0" err="1"/>
              <a:t>spécifique</a:t>
            </a:r>
            <a:r>
              <a:rPr lang="de-CH" b="0" dirty="0"/>
              <a:t>. </a:t>
            </a:r>
            <a:endParaRPr b="0" dirty="0"/>
          </a:p>
        </p:txBody>
      </p:sp>
      <p:sp>
        <p:nvSpPr>
          <p:cNvPr id="4" name="Foliennummernplatzhalter 3"/>
          <p:cNvSpPr>
            <a:spLocks noGrp="1"/>
          </p:cNvSpPr>
          <p:nvPr>
            <p:ph type="sldNum" sz="quarter" idx="5"/>
          </p:nvPr>
        </p:nvSpPr>
        <p:spPr bwMode="auto"/>
        <p:txBody>
          <a:bodyPr/>
          <a:lstStyle/>
          <a:p>
            <a:pPr>
              <a:defRPr/>
            </a:pPr>
            <a:fld id="{10409514-D4AF-0543-A8C5-05E3F1F5DD23}" type="slidenum">
              <a:rPr lang="de-DE"/>
              <a:t>22</a:t>
            </a:fld>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BC57A27-1F0E-C1B2-9BDB-D04A9CE11CBF}"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fr-FR" dirty="0"/>
              <a:t>Source :</a:t>
            </a:r>
            <a:br>
              <a:rPr lang="fr-FR" dirty="0"/>
            </a:br>
            <a:r>
              <a:rPr lang="fr-FR" dirty="0"/>
              <a:t>ARTISET, CURAVIVA, senesuisse. Fiche d'information : Indicateur de qualité médical « Projet de soins anticipé » pour les soins stationnaires de longue durée. ARTISET, CURAVIVA, </a:t>
            </a:r>
            <a:r>
              <a:rPr lang="fr-FR" dirty="0" err="1"/>
              <a:t>senesuisse</a:t>
            </a:r>
            <a:r>
              <a:rPr lang="fr-FR" dirty="0"/>
              <a:t> ; 2025.</a:t>
            </a:r>
            <a:br>
              <a:rPr lang="fr-FR" dirty="0"/>
            </a:br>
            <a:r>
              <a:rPr lang="fr-FR" dirty="0"/>
              <a:t>En ligne : http://www.artiset.ch/qualite-des-soins</a:t>
            </a:r>
          </a:p>
        </p:txBody>
      </p:sp>
      <p:sp>
        <p:nvSpPr>
          <p:cNvPr id="4" name="Foliennummernplatzhalter 3"/>
          <p:cNvSpPr>
            <a:spLocks noGrp="1"/>
          </p:cNvSpPr>
          <p:nvPr>
            <p:ph type="sldNum" sz="quarter" idx="5"/>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10409514-D4AF-0543-A8C5-05E3F1F5DD23}" type="slidenum">
              <a:rPr kumimoji="0" lang="de-DE"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24</a:t>
            </a:fld>
            <a:endParaRPr kumimoji="0" lang="de-DE" sz="1200" b="0" i="0" u="none" strike="noStrike" kern="0" cap="none" spc="0" normalizeH="0" baseline="0" noProof="0">
              <a:ln>
                <a:noFill/>
              </a:ln>
              <a:solidFill>
                <a:prstClr val="black"/>
              </a:solidFill>
              <a:effectLst/>
              <a:uLnTx/>
              <a:uFillTx/>
              <a:latin typeface="Aptos"/>
              <a:cs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fr-FR" dirty="0"/>
              <a:t>Source :</a:t>
            </a:r>
            <a:br>
              <a:rPr lang="fr-FR" dirty="0"/>
            </a:br>
            <a:r>
              <a:rPr lang="fr-FR" dirty="0"/>
              <a:t>ARTISET, CURAVIVA, </a:t>
            </a:r>
            <a:r>
              <a:rPr lang="fr-FR" dirty="0" err="1"/>
              <a:t>senesuisse</a:t>
            </a:r>
            <a:r>
              <a:rPr lang="fr-FR" dirty="0"/>
              <a:t>. Fiche d'information : Indicateur de qualité médical « Projet de soins anticipé » pour les soins stationnaires de longue durée. ARTISET, CURAVIVA, </a:t>
            </a:r>
            <a:r>
              <a:rPr lang="fr-FR" dirty="0" err="1"/>
              <a:t>senesuisse</a:t>
            </a:r>
            <a:r>
              <a:rPr lang="fr-FR" dirty="0"/>
              <a:t> ; 2025.</a:t>
            </a:r>
            <a:br>
              <a:rPr lang="fr-FR" dirty="0"/>
            </a:br>
            <a:r>
              <a:rPr lang="fr-FR" dirty="0"/>
              <a:t>En ligne : http://www.artiset.ch/qualite-des-soins</a:t>
            </a:r>
          </a:p>
        </p:txBody>
      </p:sp>
      <p:sp>
        <p:nvSpPr>
          <p:cNvPr id="4" name="Foliennummernplatzhalter 3"/>
          <p:cNvSpPr>
            <a:spLocks noGrp="1"/>
          </p:cNvSpPr>
          <p:nvPr>
            <p:ph type="sldNum" sz="quarter" idx="5"/>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10409514-D4AF-0543-A8C5-05E3F1F5DD23}" type="slidenum">
              <a:rPr kumimoji="0" lang="de-DE"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25</a:t>
            </a:fld>
            <a:endParaRPr kumimoji="0" lang="de-DE" sz="1200" b="0" i="0" u="none" strike="noStrike" kern="0" cap="none" spc="0" normalizeH="0" baseline="0" noProof="0">
              <a:ln>
                <a:noFill/>
              </a:ln>
              <a:solidFill>
                <a:prstClr val="black"/>
              </a:solidFill>
              <a:effectLst/>
              <a:uLnTx/>
              <a:uFillTx/>
              <a:latin typeface="Aptos"/>
              <a:cs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fr-FR" dirty="0"/>
              <a:t>Source :</a:t>
            </a:r>
            <a:br>
              <a:rPr lang="fr-FR" dirty="0"/>
            </a:br>
            <a:r>
              <a:rPr lang="fr-FR" dirty="0"/>
              <a:t>ARTISET, CURAVIVA, </a:t>
            </a:r>
            <a:r>
              <a:rPr lang="fr-FR" dirty="0" err="1"/>
              <a:t>senesuisse</a:t>
            </a:r>
            <a:r>
              <a:rPr lang="fr-FR" dirty="0"/>
              <a:t>. Fiche d'information : Indicateur de qualité médical « Projet de soins anticipé » pour les soins stationnaires de longue durée. ARTISET, CURAVIVA, </a:t>
            </a:r>
            <a:r>
              <a:rPr lang="fr-FR" dirty="0" err="1"/>
              <a:t>senesuisse</a:t>
            </a:r>
            <a:r>
              <a:rPr lang="fr-FR" dirty="0"/>
              <a:t> ; 2025.</a:t>
            </a:r>
            <a:br>
              <a:rPr lang="fr-FR" dirty="0"/>
            </a:br>
            <a:r>
              <a:rPr lang="fr-FR" dirty="0"/>
              <a:t>En ligne : http://www.artiset.ch/qualite-des-soins</a:t>
            </a:r>
          </a:p>
        </p:txBody>
      </p:sp>
      <p:sp>
        <p:nvSpPr>
          <p:cNvPr id="4" name="Slide Number Placeholder 3"/>
          <p:cNvSpPr>
            <a:spLocks noGrp="1"/>
          </p:cNvSpPr>
          <p:nvPr>
            <p:ph type="sldNum" sz="quarter" idx="10"/>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00144FC0-43DA-BC9E-29DE-5771B8C79246}" type="slidenum">
              <a:rPr kumimoji="0"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26</a:t>
            </a:fld>
            <a:endParaRPr kumimoji="0" sz="1200" b="0" i="0" u="none" strike="noStrike" kern="0" cap="none" spc="0" normalizeH="0" baseline="0" noProof="0">
              <a:ln>
                <a:noFill/>
              </a:ln>
              <a:solidFill>
                <a:prstClr val="black"/>
              </a:solidFill>
              <a:effectLst/>
              <a:uLnTx/>
              <a:uFillTx/>
              <a:latin typeface="Aptos"/>
              <a:cs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fr-FR" dirty="0"/>
              <a:t>Source :</a:t>
            </a:r>
            <a:br>
              <a:rPr lang="fr-FR" dirty="0"/>
            </a:br>
            <a:r>
              <a:rPr lang="fr-FR" dirty="0"/>
              <a:t>ARTISET, CURAVIVA, </a:t>
            </a:r>
            <a:r>
              <a:rPr lang="fr-FR" dirty="0" err="1"/>
              <a:t>senesuisse</a:t>
            </a:r>
            <a:r>
              <a:rPr lang="fr-FR" dirty="0"/>
              <a:t>. Fiche d'information : Indicateur de qualité médical « Projet de soins anticipé » pour les soins stationnaires de longue durée. ARTISET, CURAVIVA, </a:t>
            </a:r>
            <a:r>
              <a:rPr lang="fr-FR" dirty="0" err="1"/>
              <a:t>senesuisse</a:t>
            </a:r>
            <a:r>
              <a:rPr lang="fr-FR" dirty="0"/>
              <a:t> ; 2025.</a:t>
            </a:r>
            <a:br>
              <a:rPr lang="fr-FR" dirty="0"/>
            </a:br>
            <a:r>
              <a:rPr lang="fr-FR" dirty="0"/>
              <a:t>En ligne : http://www.artiset.ch/qualite-des-soins</a:t>
            </a:r>
          </a:p>
          <a:p>
            <a:pPr>
              <a:defRPr/>
            </a:pPr>
            <a:endParaRPr dirty="0"/>
          </a:p>
        </p:txBody>
      </p:sp>
      <p:sp>
        <p:nvSpPr>
          <p:cNvPr id="4" name="Slide Number Placeholder 3"/>
          <p:cNvSpPr>
            <a:spLocks noGrp="1"/>
          </p:cNvSpPr>
          <p:nvPr>
            <p:ph type="sldNum" sz="quarter" idx="10"/>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C3D9FFFD-99D4-FBEE-68A6-245A027EBDCD}" type="slidenum">
              <a:rPr kumimoji="0" sz="1200" b="0" i="0" u="none" strike="noStrike" kern="0" cap="none" spc="0" normalizeH="0" baseline="0" noProof="0">
                <a:ln>
                  <a:noFill/>
                </a:ln>
                <a:solidFill>
                  <a:prstClr val="black"/>
                </a:solidFill>
                <a:effectLst/>
                <a:uLnTx/>
                <a:uFillTx/>
                <a:latin typeface="Aptos"/>
                <a:cs typeface="Arial"/>
              </a:rPr>
              <a:pPr marL="0" marR="0" lvl="0" indent="0" algn="r" defTabSz="914400" eaLnBrk="1" fontAlgn="auto" latinLnBrk="0" hangingPunct="1">
                <a:lnSpc>
                  <a:spcPct val="100000"/>
                </a:lnSpc>
                <a:spcBef>
                  <a:spcPts val="0"/>
                </a:spcBef>
                <a:spcAft>
                  <a:spcPts val="0"/>
                </a:spcAft>
                <a:buClrTx/>
                <a:buSzTx/>
                <a:buFontTx/>
                <a:buNone/>
                <a:tabLst/>
                <a:defRPr/>
              </a:pPr>
              <a:t>27</a:t>
            </a:fld>
            <a:endParaRPr kumimoji="0" sz="1200" b="0" i="0" u="none" strike="noStrike" kern="0" cap="none" spc="0" normalizeH="0" baseline="0" noProof="0">
              <a:ln>
                <a:noFill/>
              </a:ln>
              <a:solidFill>
                <a:prstClr val="black"/>
              </a:solidFill>
              <a:effectLst/>
              <a:uLnTx/>
              <a:uFillTx/>
              <a:latin typeface="Aptos"/>
              <a:cs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79D5E-84EA-59D2-A9F3-85275CC7A97C}"/>
            </a:ext>
          </a:extLst>
        </p:cNvPr>
        <p:cNvGrpSpPr/>
        <p:nvPr/>
      </p:nvGrpSpPr>
      <p:grpSpPr bwMode="auto">
        <a:xfrm>
          <a:off x="0" y="0"/>
          <a:ext cx="0" cy="0"/>
          <a:chOff x="0" y="0"/>
          <a:chExt cx="0" cy="0"/>
        </a:xfrm>
      </p:grpSpPr>
      <p:sp>
        <p:nvSpPr>
          <p:cNvPr id="2" name="Folienbildplatzhalter 1">
            <a:extLst>
              <a:ext uri="{FF2B5EF4-FFF2-40B4-BE49-F238E27FC236}">
                <a16:creationId xmlns:a16="http://schemas.microsoft.com/office/drawing/2014/main" id="{AF796DAE-A800-B312-CE64-C06E8FBAEF75}"/>
              </a:ext>
            </a:extLst>
          </p:cNvPr>
          <p:cNvSpPr>
            <a:spLocks noGrp="1" noRot="1" noChangeAspect="1"/>
          </p:cNvSpPr>
          <p:nvPr>
            <p:ph type="sldImg"/>
          </p:nvPr>
        </p:nvSpPr>
        <p:spPr bwMode="auto"/>
      </p:sp>
      <p:sp>
        <p:nvSpPr>
          <p:cNvPr id="3" name="Notizenplatzhalter 2">
            <a:extLst>
              <a:ext uri="{FF2B5EF4-FFF2-40B4-BE49-F238E27FC236}">
                <a16:creationId xmlns:a16="http://schemas.microsoft.com/office/drawing/2014/main" id="{B0391078-B8CA-0372-86BC-B85A6342CCF3}"/>
              </a:ext>
            </a:extLst>
          </p:cNvPr>
          <p:cNvSpPr>
            <a:spLocks noGrp="1"/>
          </p:cNvSpPr>
          <p:nvPr>
            <p:ph type="body" idx="1"/>
          </p:nvPr>
        </p:nvSpPr>
        <p:spPr bwMode="auto"/>
        <p:txBody>
          <a:bodyPr/>
          <a:lstStyle/>
          <a:p>
            <a:pPr>
              <a:defRPr/>
            </a:pPr>
            <a:endParaRPr lang="de-DE"/>
          </a:p>
        </p:txBody>
      </p:sp>
      <p:sp>
        <p:nvSpPr>
          <p:cNvPr id="4" name="Foliennummernplatzhalter 3">
            <a:extLst>
              <a:ext uri="{FF2B5EF4-FFF2-40B4-BE49-F238E27FC236}">
                <a16:creationId xmlns:a16="http://schemas.microsoft.com/office/drawing/2014/main" id="{6C54FE63-4D88-C079-E00E-D30A12609EA4}"/>
              </a:ext>
            </a:extLst>
          </p:cNvPr>
          <p:cNvSpPr>
            <a:spLocks noGrp="1"/>
          </p:cNvSpPr>
          <p:nvPr>
            <p:ph type="sldNum" sz="quarter" idx="5"/>
          </p:nvPr>
        </p:nvSpPr>
        <p:spPr bwMode="auto"/>
        <p:txBody>
          <a:bodyPr/>
          <a:lstStyle/>
          <a:p>
            <a:pPr>
              <a:defRPr/>
            </a:pPr>
            <a:fld id="{AF092E89-98F7-47C4-A168-1F6C560062C9}" type="slidenum">
              <a:rPr lang="de-CH"/>
              <a:t>28</a:t>
            </a:fld>
            <a:endParaRPr lang="de-CH"/>
          </a:p>
        </p:txBody>
      </p:sp>
    </p:spTree>
    <p:extLst>
      <p:ext uri="{BB962C8B-B14F-4D97-AF65-F5344CB8AC3E}">
        <p14:creationId xmlns:p14="http://schemas.microsoft.com/office/powerpoint/2010/main" val="31584490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8D77494-9174-2696-EFE5-985BBA23669E}"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en-US" dirty="0" err="1"/>
              <a:t>Réponses</a:t>
            </a:r>
            <a:r>
              <a:rPr lang="en-US" dirty="0"/>
              <a:t> </a:t>
            </a:r>
            <a:r>
              <a:rPr lang="en-US" dirty="0" err="1"/>
              <a:t>correctes</a:t>
            </a:r>
            <a:r>
              <a:rPr lang="en-US" dirty="0"/>
              <a:t> : 3, 5 et 6</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30</a:t>
            </a:fld>
            <a:endParaRPr 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sz="1800" dirty="0" err="1">
                <a:latin typeface="Calibri"/>
                <a:ea typeface="Calibri"/>
                <a:cs typeface="Arial"/>
              </a:rPr>
              <a:t>Réponse</a:t>
            </a:r>
            <a:r>
              <a:rPr lang="de-CH" sz="1800" dirty="0">
                <a:latin typeface="Calibri"/>
                <a:ea typeface="Calibri"/>
                <a:cs typeface="Arial"/>
              </a:rPr>
              <a:t> </a:t>
            </a:r>
            <a:r>
              <a:rPr lang="de-CH" sz="1800" dirty="0" err="1">
                <a:latin typeface="Calibri"/>
                <a:ea typeface="Calibri"/>
                <a:cs typeface="Arial"/>
              </a:rPr>
              <a:t>correcte</a:t>
            </a:r>
            <a:r>
              <a:rPr lang="de-CH" sz="1800" dirty="0">
                <a:latin typeface="Calibri"/>
                <a:ea typeface="Calibri"/>
                <a:cs typeface="Arial"/>
              </a:rPr>
              <a:t> : </a:t>
            </a:r>
            <a:r>
              <a:rPr lang="de-CH" sz="1800" dirty="0" err="1">
                <a:latin typeface="Calibri"/>
                <a:ea typeface="Calibri"/>
                <a:cs typeface="Arial"/>
              </a:rPr>
              <a:t>Faux</a:t>
            </a:r>
            <a:endParaRPr lang="de-CH" sz="1800" dirty="0">
              <a:latin typeface="Calibri"/>
              <a:ea typeface="Calibri"/>
              <a:cs typeface="Arial"/>
            </a:endParaRPr>
          </a:p>
          <a:p>
            <a:pPr marL="0" marR="0" lvl="0" indent="0" algn="l" defTabSz="914400">
              <a:lnSpc>
                <a:spcPct val="100000"/>
              </a:lnSpc>
              <a:spcBef>
                <a:spcPts val="0"/>
              </a:spcBef>
              <a:spcAft>
                <a:spcPts val="0"/>
              </a:spcAft>
              <a:buClrTx/>
              <a:buSzTx/>
              <a:buFontTx/>
              <a:buNone/>
              <a:defRPr/>
            </a:pPr>
            <a:r>
              <a:rPr lang="de-CH" sz="1800" dirty="0">
                <a:latin typeface="Calibri"/>
                <a:ea typeface="Calibri"/>
                <a:cs typeface="Arial"/>
              </a:rPr>
              <a:t>La </a:t>
            </a:r>
            <a:r>
              <a:rPr lang="de-CH" sz="1800" dirty="0" err="1">
                <a:latin typeface="Calibri"/>
                <a:ea typeface="Calibri"/>
                <a:cs typeface="Arial"/>
              </a:rPr>
              <a:t>douleur</a:t>
            </a:r>
            <a:r>
              <a:rPr lang="de-CH" sz="1800" dirty="0">
                <a:latin typeface="Calibri"/>
                <a:ea typeface="Calibri"/>
                <a:cs typeface="Arial"/>
              </a:rPr>
              <a:t> </a:t>
            </a:r>
            <a:r>
              <a:rPr lang="de-CH" sz="1800" dirty="0" err="1">
                <a:latin typeface="Calibri"/>
                <a:ea typeface="Calibri"/>
                <a:cs typeface="Arial"/>
              </a:rPr>
              <a:t>doit</a:t>
            </a:r>
            <a:r>
              <a:rPr lang="de-CH" sz="1800" dirty="0">
                <a:latin typeface="Calibri"/>
                <a:ea typeface="Calibri"/>
                <a:cs typeface="Arial"/>
              </a:rPr>
              <a:t> </a:t>
            </a:r>
            <a:r>
              <a:rPr lang="de-CH" sz="1800" dirty="0" err="1">
                <a:latin typeface="Calibri"/>
                <a:ea typeface="Calibri"/>
                <a:cs typeface="Arial"/>
              </a:rPr>
              <a:t>toujours</a:t>
            </a:r>
            <a:r>
              <a:rPr lang="de-CH" sz="1800" dirty="0">
                <a:latin typeface="Calibri"/>
                <a:ea typeface="Calibri"/>
                <a:cs typeface="Arial"/>
              </a:rPr>
              <a:t> </a:t>
            </a:r>
            <a:r>
              <a:rPr lang="de-CH" sz="1800" dirty="0" err="1">
                <a:latin typeface="Calibri"/>
                <a:ea typeface="Calibri"/>
                <a:cs typeface="Arial"/>
              </a:rPr>
              <a:t>être</a:t>
            </a:r>
            <a:r>
              <a:rPr lang="de-CH" sz="1800" dirty="0">
                <a:latin typeface="Calibri"/>
                <a:ea typeface="Calibri"/>
                <a:cs typeface="Arial"/>
              </a:rPr>
              <a:t> </a:t>
            </a:r>
            <a:r>
              <a:rPr lang="de-CH" sz="1800" dirty="0" err="1">
                <a:latin typeface="Calibri"/>
                <a:ea typeface="Calibri"/>
                <a:cs typeface="Arial"/>
              </a:rPr>
              <a:t>traitée</a:t>
            </a:r>
            <a:r>
              <a:rPr lang="de-CH" sz="1800" dirty="0">
                <a:latin typeface="Calibri"/>
                <a:ea typeface="Calibri"/>
                <a:cs typeface="Arial"/>
              </a:rPr>
              <a:t>. </a:t>
            </a:r>
            <a:r>
              <a:rPr lang="de-CH" sz="1800" dirty="0" err="1">
                <a:latin typeface="Calibri"/>
                <a:ea typeface="Calibri"/>
                <a:cs typeface="Arial"/>
              </a:rPr>
              <a:t>L'antibiotique</a:t>
            </a:r>
            <a:r>
              <a:rPr lang="de-CH" sz="1800" dirty="0">
                <a:latin typeface="Calibri"/>
                <a:ea typeface="Calibri"/>
                <a:cs typeface="Arial"/>
              </a:rPr>
              <a:t> </a:t>
            </a:r>
            <a:r>
              <a:rPr lang="de-CH" sz="1800" dirty="0" err="1">
                <a:latin typeface="Calibri"/>
                <a:ea typeface="Calibri"/>
                <a:cs typeface="Arial"/>
              </a:rPr>
              <a:t>est</a:t>
            </a:r>
            <a:r>
              <a:rPr lang="de-CH" sz="1800" dirty="0">
                <a:latin typeface="Calibri"/>
                <a:ea typeface="Calibri"/>
                <a:cs typeface="Arial"/>
              </a:rPr>
              <a:t> </a:t>
            </a:r>
            <a:r>
              <a:rPr lang="de-CH" sz="1800" dirty="0" err="1">
                <a:latin typeface="Calibri"/>
                <a:ea typeface="Calibri"/>
                <a:cs typeface="Arial"/>
              </a:rPr>
              <a:t>administré</a:t>
            </a:r>
            <a:r>
              <a:rPr lang="de-CH" sz="1800" dirty="0">
                <a:latin typeface="Calibri"/>
                <a:ea typeface="Calibri"/>
                <a:cs typeface="Arial"/>
              </a:rPr>
              <a:t> en </a:t>
            </a:r>
            <a:r>
              <a:rPr lang="de-CH" sz="1800" dirty="0" err="1">
                <a:latin typeface="Calibri"/>
                <a:ea typeface="Calibri"/>
                <a:cs typeface="Arial"/>
              </a:rPr>
              <a:t>raison</a:t>
            </a:r>
            <a:r>
              <a:rPr lang="de-CH" sz="1800" dirty="0">
                <a:latin typeface="Calibri"/>
                <a:ea typeface="Calibri"/>
                <a:cs typeface="Arial"/>
              </a:rPr>
              <a:t> de </a:t>
            </a:r>
            <a:r>
              <a:rPr lang="de-CH" sz="1800" dirty="0" err="1">
                <a:latin typeface="Calibri"/>
                <a:ea typeface="Calibri"/>
                <a:cs typeface="Arial"/>
              </a:rPr>
              <a:t>l'infection</a:t>
            </a:r>
            <a:r>
              <a:rPr lang="de-CH" sz="1800" dirty="0">
                <a:latin typeface="Calibri"/>
                <a:ea typeface="Calibri"/>
                <a:cs typeface="Arial"/>
              </a:rPr>
              <a:t> </a:t>
            </a:r>
            <a:r>
              <a:rPr lang="de-CH" sz="1800" dirty="0" err="1">
                <a:latin typeface="Calibri"/>
                <a:ea typeface="Calibri"/>
                <a:cs typeface="Arial"/>
              </a:rPr>
              <a:t>qui</a:t>
            </a:r>
            <a:r>
              <a:rPr lang="de-CH" sz="1800" dirty="0">
                <a:latin typeface="Calibri"/>
                <a:ea typeface="Calibri"/>
                <a:cs typeface="Arial"/>
              </a:rPr>
              <a:t> </a:t>
            </a:r>
            <a:r>
              <a:rPr lang="de-CH" sz="1800" dirty="0" err="1">
                <a:latin typeface="Calibri"/>
                <a:ea typeface="Calibri"/>
                <a:cs typeface="Arial"/>
              </a:rPr>
              <a:t>provoque</a:t>
            </a:r>
            <a:r>
              <a:rPr lang="de-CH" sz="1800" dirty="0">
                <a:latin typeface="Calibri"/>
                <a:ea typeface="Calibri"/>
                <a:cs typeface="Arial"/>
              </a:rPr>
              <a:t> des </a:t>
            </a:r>
            <a:r>
              <a:rPr lang="de-CH" sz="1800" dirty="0" err="1">
                <a:latin typeface="Calibri"/>
                <a:ea typeface="Calibri"/>
                <a:cs typeface="Arial"/>
              </a:rPr>
              <a:t>douleurs</a:t>
            </a:r>
            <a:r>
              <a:rPr lang="de-CH" sz="1800" dirty="0">
                <a:latin typeface="Calibri"/>
                <a:ea typeface="Calibri"/>
                <a:cs typeface="Arial"/>
              </a:rPr>
              <a:t> et </a:t>
            </a:r>
            <a:r>
              <a:rPr lang="de-CH" sz="1800" dirty="0" err="1">
                <a:latin typeface="Calibri"/>
                <a:ea typeface="Calibri"/>
                <a:cs typeface="Arial"/>
              </a:rPr>
              <a:t>une</a:t>
            </a:r>
            <a:r>
              <a:rPr lang="de-CH" sz="1800" dirty="0">
                <a:latin typeface="Calibri"/>
                <a:ea typeface="Calibri"/>
                <a:cs typeface="Arial"/>
              </a:rPr>
              <a:t> </a:t>
            </a:r>
            <a:r>
              <a:rPr lang="de-CH" sz="1800" dirty="0" err="1">
                <a:latin typeface="Calibri"/>
                <a:ea typeface="Calibri"/>
                <a:cs typeface="Arial"/>
              </a:rPr>
              <a:t>rétention</a:t>
            </a:r>
            <a:r>
              <a:rPr lang="de-CH" sz="1800" dirty="0">
                <a:latin typeface="Calibri"/>
                <a:ea typeface="Calibri"/>
                <a:cs typeface="Arial"/>
              </a:rPr>
              <a:t> </a:t>
            </a:r>
            <a:r>
              <a:rPr lang="de-CH" sz="1800" dirty="0" err="1">
                <a:latin typeface="Calibri"/>
                <a:ea typeface="Calibri"/>
                <a:cs typeface="Arial"/>
              </a:rPr>
              <a:t>urinaire</a:t>
            </a:r>
            <a:r>
              <a:rPr lang="de-CH" sz="1800" dirty="0">
                <a:latin typeface="Calibri"/>
                <a:ea typeface="Calibri"/>
                <a:cs typeface="Arial"/>
              </a:rPr>
              <a:t>. Il </a:t>
            </a:r>
            <a:r>
              <a:rPr lang="de-CH" sz="1800" dirty="0" err="1">
                <a:latin typeface="Calibri"/>
                <a:ea typeface="Calibri"/>
                <a:cs typeface="Arial"/>
              </a:rPr>
              <a:t>peut</a:t>
            </a:r>
            <a:r>
              <a:rPr lang="de-CH" sz="1800" dirty="0">
                <a:latin typeface="Calibri"/>
                <a:ea typeface="Calibri"/>
                <a:cs typeface="Arial"/>
              </a:rPr>
              <a:t> </a:t>
            </a:r>
            <a:r>
              <a:rPr lang="de-CH" sz="1800" dirty="0" err="1">
                <a:latin typeface="Calibri"/>
                <a:ea typeface="Calibri"/>
                <a:cs typeface="Arial"/>
              </a:rPr>
              <a:t>donc</a:t>
            </a:r>
            <a:r>
              <a:rPr lang="de-CH" sz="1800" dirty="0">
                <a:latin typeface="Calibri"/>
                <a:ea typeface="Calibri"/>
                <a:cs typeface="Arial"/>
              </a:rPr>
              <a:t> </a:t>
            </a:r>
            <a:r>
              <a:rPr lang="de-CH" sz="1800" dirty="0" err="1">
                <a:latin typeface="Calibri"/>
                <a:ea typeface="Calibri"/>
                <a:cs typeface="Arial"/>
              </a:rPr>
              <a:t>être</a:t>
            </a:r>
            <a:r>
              <a:rPr lang="de-CH" sz="1800" dirty="0">
                <a:latin typeface="Calibri"/>
                <a:ea typeface="Calibri"/>
                <a:cs typeface="Arial"/>
              </a:rPr>
              <a:t> </a:t>
            </a:r>
            <a:r>
              <a:rPr lang="de-CH" sz="1800" dirty="0" err="1">
                <a:latin typeface="Calibri"/>
                <a:ea typeface="Calibri"/>
                <a:cs typeface="Arial"/>
              </a:rPr>
              <a:t>utilisé</a:t>
            </a:r>
            <a:r>
              <a:rPr lang="de-CH" sz="1800" dirty="0">
                <a:latin typeface="Calibri"/>
                <a:ea typeface="Calibri"/>
                <a:cs typeface="Arial"/>
              </a:rPr>
              <a:t> </a:t>
            </a:r>
            <a:r>
              <a:rPr lang="de-CH" sz="1800" dirty="0" err="1">
                <a:latin typeface="Calibri"/>
                <a:ea typeface="Calibri"/>
                <a:cs typeface="Arial"/>
              </a:rPr>
              <a:t>dans</a:t>
            </a:r>
            <a:r>
              <a:rPr lang="de-CH" sz="1800" dirty="0">
                <a:latin typeface="Calibri"/>
                <a:ea typeface="Calibri"/>
                <a:cs typeface="Arial"/>
              </a:rPr>
              <a:t> </a:t>
            </a:r>
            <a:r>
              <a:rPr lang="de-CH" sz="1800" dirty="0" err="1">
                <a:latin typeface="Calibri"/>
                <a:ea typeface="Calibri"/>
                <a:cs typeface="Arial"/>
              </a:rPr>
              <a:t>une</a:t>
            </a:r>
            <a:r>
              <a:rPr lang="de-CH" sz="1800" dirty="0">
                <a:latin typeface="Calibri"/>
                <a:ea typeface="Calibri"/>
                <a:cs typeface="Arial"/>
              </a:rPr>
              <a:t> </a:t>
            </a:r>
            <a:r>
              <a:rPr lang="de-CH" sz="1800" dirty="0" err="1">
                <a:latin typeface="Calibri"/>
                <a:ea typeface="Calibri"/>
                <a:cs typeface="Arial"/>
              </a:rPr>
              <a:t>situation</a:t>
            </a:r>
            <a:r>
              <a:rPr lang="de-CH" sz="1800" dirty="0">
                <a:latin typeface="Calibri"/>
                <a:ea typeface="Calibri"/>
                <a:cs typeface="Arial"/>
              </a:rPr>
              <a:t> palliative. Le </a:t>
            </a:r>
            <a:r>
              <a:rPr lang="de-CH" sz="1800" dirty="0" err="1">
                <a:latin typeface="Calibri"/>
                <a:ea typeface="Calibri"/>
                <a:cs typeface="Arial"/>
              </a:rPr>
              <a:t>bien-être</a:t>
            </a:r>
            <a:r>
              <a:rPr lang="de-CH" sz="1800" dirty="0">
                <a:latin typeface="Calibri"/>
                <a:ea typeface="Calibri"/>
                <a:cs typeface="Arial"/>
              </a:rPr>
              <a:t> et la </a:t>
            </a:r>
            <a:r>
              <a:rPr lang="de-CH" sz="1800" dirty="0" err="1">
                <a:latin typeface="Calibri"/>
                <a:ea typeface="Calibri"/>
                <a:cs typeface="Arial"/>
              </a:rPr>
              <a:t>qualité</a:t>
            </a:r>
            <a:r>
              <a:rPr lang="de-CH" sz="1800" dirty="0">
                <a:latin typeface="Calibri"/>
                <a:ea typeface="Calibri"/>
                <a:cs typeface="Arial"/>
              </a:rPr>
              <a:t> de </a:t>
            </a:r>
            <a:r>
              <a:rPr lang="de-CH" sz="1800" dirty="0" err="1">
                <a:latin typeface="Calibri"/>
                <a:ea typeface="Calibri"/>
                <a:cs typeface="Arial"/>
              </a:rPr>
              <a:t>vie</a:t>
            </a:r>
            <a:r>
              <a:rPr lang="de-CH" sz="1800" dirty="0">
                <a:latin typeface="Calibri"/>
                <a:ea typeface="Calibri"/>
                <a:cs typeface="Arial"/>
              </a:rPr>
              <a:t> des </a:t>
            </a:r>
            <a:r>
              <a:rPr lang="de-CH" sz="1800" dirty="0" err="1">
                <a:latin typeface="Calibri"/>
                <a:ea typeface="Calibri"/>
                <a:cs typeface="Arial"/>
              </a:rPr>
              <a:t>résident·e</a:t>
            </a:r>
            <a:r>
              <a:rPr lang="de-CH" sz="1800" dirty="0" err="1">
                <a:latin typeface="Calibri" panose="020F0502020204030204" pitchFamily="34" charset="0"/>
                <a:ea typeface="Calibri" panose="020F0502020204030204" pitchFamily="34" charset="0"/>
                <a:cs typeface="Calibri" panose="020F0502020204030204" pitchFamily="34" charset="0"/>
              </a:rPr>
              <a:t>·</a:t>
            </a:r>
            <a:r>
              <a:rPr lang="de-CH" sz="1800" dirty="0" err="1">
                <a:latin typeface="Calibri"/>
                <a:ea typeface="Calibri"/>
                <a:cs typeface="Arial"/>
              </a:rPr>
              <a:t>s</a:t>
            </a:r>
            <a:r>
              <a:rPr lang="de-CH" sz="1800" dirty="0">
                <a:latin typeface="Calibri"/>
                <a:ea typeface="Calibri"/>
                <a:cs typeface="Arial"/>
              </a:rPr>
              <a:t> </a:t>
            </a:r>
            <a:r>
              <a:rPr lang="de-CH" sz="1800" dirty="0" err="1">
                <a:latin typeface="Calibri"/>
                <a:ea typeface="Calibri"/>
                <a:cs typeface="Arial"/>
              </a:rPr>
              <a:t>sont</a:t>
            </a:r>
            <a:r>
              <a:rPr lang="de-CH" sz="1800" dirty="0">
                <a:latin typeface="Calibri"/>
                <a:ea typeface="Calibri"/>
                <a:cs typeface="Arial"/>
              </a:rPr>
              <a:t> au </a:t>
            </a:r>
            <a:r>
              <a:rPr lang="de-CH" sz="1800" dirty="0" err="1">
                <a:latin typeface="Calibri"/>
                <a:ea typeface="Calibri"/>
                <a:cs typeface="Arial"/>
              </a:rPr>
              <a:t>centre</a:t>
            </a:r>
            <a:r>
              <a:rPr lang="de-CH" sz="1800" dirty="0">
                <a:latin typeface="Calibri"/>
                <a:ea typeface="Calibri"/>
                <a:cs typeface="Arial"/>
              </a:rPr>
              <a:t> des </a:t>
            </a:r>
            <a:r>
              <a:rPr lang="de-CH" sz="1800" dirty="0" err="1">
                <a:latin typeface="Calibri"/>
                <a:ea typeface="Calibri"/>
                <a:cs typeface="Arial"/>
              </a:rPr>
              <a:t>préoccupations</a:t>
            </a:r>
            <a:r>
              <a:rPr lang="de-CH" sz="1800" dirty="0">
                <a:latin typeface="Calibri"/>
                <a:ea typeface="Calibri"/>
                <a:cs typeface="Arial"/>
              </a:rPr>
              <a:t>. Si le </a:t>
            </a:r>
            <a:r>
              <a:rPr lang="de-CH" sz="1800" dirty="0" err="1">
                <a:latin typeface="Calibri"/>
                <a:ea typeface="Calibri"/>
                <a:cs typeface="Arial"/>
              </a:rPr>
              <a:t>résident</a:t>
            </a:r>
            <a:r>
              <a:rPr lang="de-CH" sz="1800" dirty="0">
                <a:latin typeface="Calibri"/>
                <a:ea typeface="Calibri"/>
                <a:cs typeface="Arial"/>
              </a:rPr>
              <a:t> de </a:t>
            </a:r>
            <a:r>
              <a:rPr lang="de-CH" sz="1800" dirty="0" err="1">
                <a:latin typeface="Calibri"/>
                <a:ea typeface="Calibri"/>
                <a:cs typeface="Arial"/>
              </a:rPr>
              <a:t>l'exemple</a:t>
            </a:r>
            <a:r>
              <a:rPr lang="de-CH" sz="1800" dirty="0">
                <a:latin typeface="Calibri"/>
                <a:ea typeface="Calibri"/>
                <a:cs typeface="Arial"/>
              </a:rPr>
              <a:t> </a:t>
            </a:r>
            <a:r>
              <a:rPr lang="de-CH" sz="1800" dirty="0" err="1">
                <a:latin typeface="Calibri"/>
                <a:ea typeface="Calibri"/>
                <a:cs typeface="Arial"/>
              </a:rPr>
              <a:t>n'était</a:t>
            </a:r>
            <a:r>
              <a:rPr lang="de-CH" sz="1800" dirty="0">
                <a:latin typeface="Calibri"/>
                <a:ea typeface="Calibri"/>
                <a:cs typeface="Arial"/>
              </a:rPr>
              <a:t> </a:t>
            </a:r>
            <a:r>
              <a:rPr lang="de-CH" sz="1800" dirty="0" err="1">
                <a:latin typeface="Calibri"/>
                <a:ea typeface="Calibri"/>
                <a:cs typeface="Arial"/>
              </a:rPr>
              <a:t>pas</a:t>
            </a:r>
            <a:r>
              <a:rPr lang="de-CH" sz="1800" dirty="0">
                <a:latin typeface="Calibri"/>
                <a:ea typeface="Calibri"/>
                <a:cs typeface="Arial"/>
              </a:rPr>
              <a:t> </a:t>
            </a:r>
            <a:r>
              <a:rPr lang="de-CH" sz="1800" dirty="0" err="1">
                <a:latin typeface="Calibri"/>
                <a:ea typeface="Calibri"/>
                <a:cs typeface="Arial"/>
              </a:rPr>
              <a:t>délirant</a:t>
            </a:r>
            <a:r>
              <a:rPr lang="de-CH" sz="1800" dirty="0">
                <a:latin typeface="Calibri"/>
                <a:ea typeface="Calibri"/>
                <a:cs typeface="Arial"/>
              </a:rPr>
              <a:t>, on </a:t>
            </a:r>
            <a:r>
              <a:rPr lang="de-CH" sz="1800" dirty="0" err="1">
                <a:latin typeface="Calibri"/>
                <a:ea typeface="Calibri"/>
                <a:cs typeface="Arial"/>
              </a:rPr>
              <a:t>pourrait</a:t>
            </a:r>
            <a:r>
              <a:rPr lang="de-CH" sz="1800" dirty="0">
                <a:latin typeface="Calibri"/>
                <a:ea typeface="Calibri"/>
                <a:cs typeface="Arial"/>
              </a:rPr>
              <a:t> </a:t>
            </a:r>
            <a:r>
              <a:rPr lang="de-CH" sz="1800" dirty="0" err="1">
                <a:latin typeface="Calibri"/>
                <a:ea typeface="Calibri"/>
                <a:cs typeface="Arial"/>
              </a:rPr>
              <a:t>lui</a:t>
            </a:r>
            <a:r>
              <a:rPr lang="de-CH" sz="1800" dirty="0">
                <a:latin typeface="Calibri"/>
                <a:ea typeface="Calibri"/>
                <a:cs typeface="Arial"/>
              </a:rPr>
              <a:t> </a:t>
            </a:r>
            <a:r>
              <a:rPr lang="de-CH" sz="1800" dirty="0" err="1">
                <a:latin typeface="Calibri"/>
                <a:ea typeface="Calibri"/>
                <a:cs typeface="Arial"/>
              </a:rPr>
              <a:t>demander</a:t>
            </a:r>
            <a:r>
              <a:rPr lang="de-CH" sz="1800" dirty="0">
                <a:latin typeface="Calibri"/>
                <a:ea typeface="Calibri"/>
                <a:cs typeface="Arial"/>
              </a:rPr>
              <a:t> </a:t>
            </a:r>
            <a:r>
              <a:rPr lang="de-CH" sz="1800" dirty="0" err="1">
                <a:latin typeface="Calibri"/>
                <a:ea typeface="Calibri"/>
                <a:cs typeface="Arial"/>
              </a:rPr>
              <a:t>ce</a:t>
            </a:r>
            <a:r>
              <a:rPr lang="de-CH" sz="1800" dirty="0">
                <a:latin typeface="Calibri"/>
                <a:ea typeface="Calibri"/>
                <a:cs typeface="Arial"/>
              </a:rPr>
              <a:t> </a:t>
            </a:r>
            <a:r>
              <a:rPr lang="de-CH" sz="1800" dirty="0" err="1">
                <a:latin typeface="Calibri"/>
                <a:ea typeface="Calibri"/>
                <a:cs typeface="Arial"/>
              </a:rPr>
              <a:t>qu'il</a:t>
            </a:r>
            <a:r>
              <a:rPr lang="de-CH" sz="1800" dirty="0">
                <a:latin typeface="Calibri"/>
                <a:ea typeface="Calibri"/>
                <a:cs typeface="Arial"/>
              </a:rPr>
              <a:t> </a:t>
            </a:r>
            <a:r>
              <a:rPr lang="de-CH" sz="1800" dirty="0" err="1">
                <a:latin typeface="Calibri"/>
                <a:ea typeface="Calibri"/>
                <a:cs typeface="Arial"/>
              </a:rPr>
              <a:t>souhaite</a:t>
            </a:r>
            <a:r>
              <a:rPr lang="de-CH" sz="1800" dirty="0">
                <a:latin typeface="Calibri"/>
                <a:ea typeface="Calibri"/>
                <a:cs typeface="Arial"/>
              </a:rPr>
              <a:t>, et le </a:t>
            </a:r>
            <a:r>
              <a:rPr lang="de-CH" sz="1800" dirty="0" err="1">
                <a:latin typeface="Calibri"/>
                <a:ea typeface="Calibri"/>
                <a:cs typeface="Arial"/>
              </a:rPr>
              <a:t>ProSA</a:t>
            </a:r>
            <a:r>
              <a:rPr lang="de-CH" sz="1800" dirty="0">
                <a:latin typeface="Calibri"/>
                <a:ea typeface="Calibri"/>
                <a:cs typeface="Arial"/>
              </a:rPr>
              <a:t> ne </a:t>
            </a:r>
            <a:r>
              <a:rPr lang="de-CH" sz="1800" dirty="0" err="1">
                <a:latin typeface="Calibri"/>
                <a:ea typeface="Calibri"/>
                <a:cs typeface="Arial"/>
              </a:rPr>
              <a:t>serait</a:t>
            </a:r>
            <a:r>
              <a:rPr lang="de-CH" sz="1800" dirty="0">
                <a:latin typeface="Calibri"/>
                <a:ea typeface="Calibri"/>
                <a:cs typeface="Arial"/>
              </a:rPr>
              <a:t> </a:t>
            </a:r>
            <a:r>
              <a:rPr lang="de-CH" sz="1800" dirty="0" err="1">
                <a:latin typeface="Calibri"/>
                <a:ea typeface="Calibri"/>
                <a:cs typeface="Arial"/>
              </a:rPr>
              <a:t>alors</a:t>
            </a:r>
            <a:r>
              <a:rPr lang="de-CH" sz="1800" dirty="0">
                <a:latin typeface="Calibri"/>
                <a:ea typeface="Calibri"/>
                <a:cs typeface="Arial"/>
              </a:rPr>
              <a:t> </a:t>
            </a:r>
            <a:r>
              <a:rPr lang="de-CH" sz="1800" dirty="0" err="1">
                <a:latin typeface="Calibri"/>
                <a:ea typeface="Calibri"/>
                <a:cs typeface="Arial"/>
              </a:rPr>
              <a:t>pas</a:t>
            </a:r>
            <a:r>
              <a:rPr lang="de-CH" sz="1800" dirty="0">
                <a:latin typeface="Calibri"/>
                <a:ea typeface="Calibri"/>
                <a:cs typeface="Arial"/>
              </a:rPr>
              <a:t> </a:t>
            </a:r>
            <a:r>
              <a:rPr lang="de-CH" sz="1800" dirty="0" err="1">
                <a:latin typeface="Calibri"/>
                <a:ea typeface="Calibri"/>
                <a:cs typeface="Arial"/>
              </a:rPr>
              <a:t>nécessaire</a:t>
            </a:r>
            <a:r>
              <a:rPr lang="de-CH" sz="1800" dirty="0">
                <a:latin typeface="Calibri"/>
                <a:ea typeface="Calibri"/>
                <a:cs typeface="Arial"/>
              </a:rPr>
              <a:t> </a:t>
            </a:r>
            <a:r>
              <a:rPr lang="de-CH" sz="1800" dirty="0" err="1">
                <a:latin typeface="Calibri"/>
                <a:ea typeface="Calibri"/>
                <a:cs typeface="Arial"/>
              </a:rPr>
              <a:t>étant</a:t>
            </a:r>
            <a:r>
              <a:rPr lang="de-CH" sz="1800" dirty="0">
                <a:latin typeface="Calibri"/>
                <a:ea typeface="Calibri"/>
                <a:cs typeface="Arial"/>
              </a:rPr>
              <a:t> </a:t>
            </a:r>
            <a:r>
              <a:rPr lang="de-CH" sz="1800" dirty="0" err="1">
                <a:latin typeface="Calibri"/>
                <a:ea typeface="Calibri"/>
                <a:cs typeface="Arial"/>
              </a:rPr>
              <a:t>donné</a:t>
            </a:r>
            <a:r>
              <a:rPr lang="de-CH" sz="1800" dirty="0">
                <a:latin typeface="Calibri"/>
                <a:ea typeface="Calibri"/>
                <a:cs typeface="Arial"/>
              </a:rPr>
              <a:t> </a:t>
            </a:r>
            <a:r>
              <a:rPr lang="de-CH" sz="1800" dirty="0" err="1">
                <a:latin typeface="Calibri"/>
                <a:ea typeface="Calibri"/>
                <a:cs typeface="Arial"/>
              </a:rPr>
              <a:t>qu'il</a:t>
            </a:r>
            <a:r>
              <a:rPr lang="de-CH" sz="1800" dirty="0">
                <a:latin typeface="Calibri"/>
                <a:ea typeface="Calibri"/>
                <a:cs typeface="Arial"/>
              </a:rPr>
              <a:t> entre en </a:t>
            </a:r>
            <a:r>
              <a:rPr lang="de-CH" sz="1800" dirty="0" err="1">
                <a:latin typeface="Calibri"/>
                <a:ea typeface="Calibri"/>
                <a:cs typeface="Arial"/>
              </a:rPr>
              <a:t>compte</a:t>
            </a:r>
            <a:r>
              <a:rPr lang="de-CH" sz="1800" dirty="0">
                <a:latin typeface="Calibri"/>
                <a:ea typeface="Calibri"/>
                <a:cs typeface="Arial"/>
              </a:rPr>
              <a:t> </a:t>
            </a:r>
            <a:r>
              <a:rPr lang="de-CH" sz="1800" dirty="0" err="1">
                <a:latin typeface="Calibri"/>
                <a:ea typeface="Calibri"/>
                <a:cs typeface="Arial"/>
              </a:rPr>
              <a:t>lorsqu'une</a:t>
            </a:r>
            <a:r>
              <a:rPr lang="de-CH" sz="1800" dirty="0">
                <a:latin typeface="Calibri"/>
                <a:ea typeface="Calibri"/>
                <a:cs typeface="Arial"/>
              </a:rPr>
              <a:t> </a:t>
            </a:r>
            <a:r>
              <a:rPr lang="de-CH" sz="1800" dirty="0" err="1">
                <a:latin typeface="Calibri"/>
                <a:ea typeface="Calibri"/>
                <a:cs typeface="Arial"/>
              </a:rPr>
              <a:t>personne</a:t>
            </a:r>
            <a:r>
              <a:rPr lang="de-CH" sz="1800" dirty="0">
                <a:latin typeface="Calibri"/>
                <a:ea typeface="Calibri"/>
                <a:cs typeface="Arial"/>
              </a:rPr>
              <a:t> </a:t>
            </a:r>
            <a:r>
              <a:rPr lang="de-CH" sz="1800" dirty="0" err="1">
                <a:latin typeface="Calibri"/>
                <a:ea typeface="Calibri"/>
                <a:cs typeface="Arial"/>
              </a:rPr>
              <a:t>est</a:t>
            </a:r>
            <a:r>
              <a:rPr lang="de-CH" sz="1800" dirty="0">
                <a:latin typeface="Calibri"/>
                <a:ea typeface="Calibri"/>
                <a:cs typeface="Arial"/>
              </a:rPr>
              <a:t> </a:t>
            </a:r>
            <a:r>
              <a:rPr lang="de-CH" sz="1800" dirty="0" err="1">
                <a:latin typeface="Calibri"/>
                <a:ea typeface="Calibri"/>
                <a:cs typeface="Arial"/>
              </a:rPr>
              <a:t>incapable</a:t>
            </a:r>
            <a:r>
              <a:rPr lang="de-CH" sz="1800" dirty="0">
                <a:latin typeface="Calibri"/>
                <a:ea typeface="Calibri"/>
                <a:cs typeface="Arial"/>
              </a:rPr>
              <a:t> de </a:t>
            </a:r>
            <a:r>
              <a:rPr lang="de-CH" sz="1800" dirty="0" err="1">
                <a:latin typeface="Calibri"/>
                <a:ea typeface="Calibri"/>
                <a:cs typeface="Arial"/>
              </a:rPr>
              <a:t>discernement</a:t>
            </a:r>
            <a:r>
              <a:rPr lang="de-CH" sz="1800" dirty="0">
                <a:latin typeface="Calibri"/>
                <a:ea typeface="Calibri"/>
                <a:cs typeface="Arial"/>
              </a:rPr>
              <a:t>.</a:t>
            </a:r>
            <a:endParaRPr lang="de-CH"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31</a:t>
            </a:fld>
            <a:endParaRPr 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GB" dirty="0" err="1"/>
              <a:t>Réponse</a:t>
            </a:r>
            <a:r>
              <a:rPr lang="en-GB" dirty="0"/>
              <a:t> </a:t>
            </a:r>
            <a:r>
              <a:rPr lang="en-GB" dirty="0" err="1"/>
              <a:t>correcte</a:t>
            </a:r>
            <a:r>
              <a:rPr lang="en-GB" dirty="0"/>
              <a:t> : Vrai</a:t>
            </a:r>
            <a:endParaRPr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32</a:t>
            </a:fld>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de-CH" dirty="0" err="1"/>
              <a:t>Réponses</a:t>
            </a:r>
            <a:r>
              <a:rPr lang="de-CH" dirty="0"/>
              <a:t> </a:t>
            </a:r>
            <a:r>
              <a:rPr lang="de-CH" dirty="0" err="1"/>
              <a:t>correctes</a:t>
            </a:r>
            <a:r>
              <a:rPr lang="de-CH" dirty="0"/>
              <a:t> : B et C</a:t>
            </a:r>
            <a:endParaRPr dirty="0"/>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33</a:t>
            </a:fld>
            <a:endParaRPr lang="de-CH"/>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fr-CH" dirty="0"/>
              <a:t>Toutes les réponses sont correctes</a:t>
            </a:r>
            <a:endParaRPr dirty="0"/>
          </a:p>
          <a:p>
            <a:pPr>
              <a:defRPr/>
            </a:pPr>
            <a:r>
              <a:rPr lang="de-CH" sz="1800" dirty="0" err="1">
                <a:latin typeface="Aptos"/>
                <a:ea typeface="Aptos"/>
                <a:cs typeface="Times New Roman"/>
              </a:rPr>
              <a:t>Les</a:t>
            </a:r>
            <a:r>
              <a:rPr lang="de-CH" sz="1800" dirty="0">
                <a:latin typeface="Aptos"/>
                <a:ea typeface="Aptos"/>
                <a:cs typeface="Times New Roman"/>
              </a:rPr>
              <a:t> </a:t>
            </a:r>
            <a:r>
              <a:rPr lang="de-CH" sz="1800" dirty="0" err="1">
                <a:latin typeface="Aptos"/>
                <a:ea typeface="Aptos"/>
                <a:cs typeface="Times New Roman"/>
              </a:rPr>
              <a:t>événements</a:t>
            </a:r>
            <a:r>
              <a:rPr lang="de-CH" sz="1800" dirty="0">
                <a:latin typeface="Aptos"/>
                <a:ea typeface="Aptos"/>
                <a:cs typeface="Times New Roman"/>
              </a:rPr>
              <a:t> </a:t>
            </a:r>
            <a:r>
              <a:rPr lang="de-CH" sz="1800" dirty="0" err="1">
                <a:latin typeface="Aptos"/>
                <a:ea typeface="Aptos"/>
                <a:cs typeface="Times New Roman"/>
              </a:rPr>
              <a:t>déclencheurs</a:t>
            </a:r>
            <a:r>
              <a:rPr lang="de-CH" sz="1800" dirty="0">
                <a:latin typeface="Aptos"/>
                <a:ea typeface="Aptos"/>
                <a:cs typeface="Times New Roman"/>
              </a:rPr>
              <a:t> = </a:t>
            </a:r>
            <a:r>
              <a:rPr lang="fr-FR" sz="1800" dirty="0">
                <a:latin typeface="Aptos"/>
                <a:ea typeface="Aptos"/>
                <a:cs typeface="Times New Roman"/>
              </a:rPr>
              <a:t>changement de l'état de santé, hospitalisation</a:t>
            </a:r>
            <a:endParaRPr lang="de-CH" dirty="0"/>
          </a:p>
        </p:txBody>
      </p:sp>
      <p:sp>
        <p:nvSpPr>
          <p:cNvPr id="4" name="Slide Number Placeholder 3"/>
          <p:cNvSpPr>
            <a:spLocks noGrp="1"/>
          </p:cNvSpPr>
          <p:nvPr>
            <p:ph type="sldNum" sz="quarter" idx="5"/>
          </p:nvPr>
        </p:nvSpPr>
        <p:spPr bwMode="auto"/>
        <p:txBody>
          <a:bodyPr/>
          <a:lstStyle/>
          <a:p>
            <a:pPr>
              <a:defRPr/>
            </a:pPr>
            <a:fld id="{10409514-D4AF-0543-A8C5-05E3F1F5DD23}" type="slidenum">
              <a:rPr lang="de-DE"/>
              <a:t>34</a:t>
            </a:fld>
            <a:endParaRPr 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35</a:t>
            </a:fld>
            <a:endParaRPr lang="de-CH"/>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4CDB64D-3E7C-F91D-B4D3-C587B6BE4A97}"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a:p>
        </p:txBody>
      </p:sp>
      <p:sp>
        <p:nvSpPr>
          <p:cNvPr id="4" name="Foliennummernplatzhalter 3"/>
          <p:cNvSpPr>
            <a:spLocks noGrp="1"/>
          </p:cNvSpPr>
          <p:nvPr>
            <p:ph type="sldNum" sz="quarter" idx="5"/>
          </p:nvPr>
        </p:nvSpPr>
        <p:spPr bwMode="auto"/>
        <p:txBody>
          <a:bodyPr/>
          <a:lstStyle/>
          <a:p>
            <a:pPr>
              <a:defRPr/>
            </a:pPr>
            <a:fld id="{AF092E89-98F7-47C4-A168-1F6C560062C9}" type="slidenum">
              <a:rPr lang="de-CH"/>
              <a:t>37</a:t>
            </a:fld>
            <a:endParaRPr lang="de-CH"/>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98717-CEE6-1430-56BA-B37D0BAC79E0}"/>
            </a:ext>
          </a:extLst>
        </p:cNvPr>
        <p:cNvGrpSpPr/>
        <p:nvPr/>
      </p:nvGrpSpPr>
      <p:grpSpPr bwMode="auto">
        <a:xfrm>
          <a:off x="0" y="0"/>
          <a:ext cx="0" cy="0"/>
          <a:chOff x="0" y="0"/>
          <a:chExt cx="0" cy="0"/>
        </a:xfrm>
      </p:grpSpPr>
      <p:sp>
        <p:nvSpPr>
          <p:cNvPr id="2" name="Folienbildplatzhalter 1">
            <a:extLst>
              <a:ext uri="{FF2B5EF4-FFF2-40B4-BE49-F238E27FC236}">
                <a16:creationId xmlns:a16="http://schemas.microsoft.com/office/drawing/2014/main" id="{24179B32-124B-C1FE-92F2-281548BE9333}"/>
              </a:ext>
            </a:extLst>
          </p:cNvPr>
          <p:cNvSpPr>
            <a:spLocks noGrp="1" noRot="1" noChangeAspect="1"/>
          </p:cNvSpPr>
          <p:nvPr>
            <p:ph type="sldImg"/>
          </p:nvPr>
        </p:nvSpPr>
        <p:spPr bwMode="auto"/>
      </p:sp>
      <p:sp>
        <p:nvSpPr>
          <p:cNvPr id="3" name="Notizenplatzhalter 2">
            <a:extLst>
              <a:ext uri="{FF2B5EF4-FFF2-40B4-BE49-F238E27FC236}">
                <a16:creationId xmlns:a16="http://schemas.microsoft.com/office/drawing/2014/main" id="{8E2795DC-4F04-C09C-B3FE-11F1687956AA}"/>
              </a:ext>
            </a:extLst>
          </p:cNvPr>
          <p:cNvSpPr>
            <a:spLocks noGrp="1"/>
          </p:cNvSpPr>
          <p:nvPr>
            <p:ph type="body" idx="1"/>
          </p:nvPr>
        </p:nvSpPr>
        <p:spPr bwMode="auto"/>
        <p:txBody>
          <a:bodyPr/>
          <a:lstStyle/>
          <a:p>
            <a:pPr>
              <a:defRPr/>
            </a:pPr>
            <a:endParaRPr lang="de-CH"/>
          </a:p>
        </p:txBody>
      </p:sp>
      <p:sp>
        <p:nvSpPr>
          <p:cNvPr id="4" name="Foliennummernplatzhalter 3">
            <a:extLst>
              <a:ext uri="{FF2B5EF4-FFF2-40B4-BE49-F238E27FC236}">
                <a16:creationId xmlns:a16="http://schemas.microsoft.com/office/drawing/2014/main" id="{5976E969-4F44-388D-905B-265546E297D2}"/>
              </a:ext>
            </a:extLst>
          </p:cNvPr>
          <p:cNvSpPr>
            <a:spLocks noGrp="1"/>
          </p:cNvSpPr>
          <p:nvPr>
            <p:ph type="sldNum" sz="quarter" idx="5"/>
          </p:nvPr>
        </p:nvSpPr>
        <p:spPr bwMode="auto"/>
        <p:txBody>
          <a:bodyPr/>
          <a:lstStyle/>
          <a:p>
            <a:pPr>
              <a:defRPr/>
            </a:pPr>
            <a:fld id="{10409514-D4AF-0543-A8C5-05E3F1F5DD23}" type="slidenum">
              <a:rPr lang="de-DE"/>
              <a:t>38</a:t>
            </a:fld>
            <a:endParaRPr lang="de-DE"/>
          </a:p>
        </p:txBody>
      </p:sp>
    </p:spTree>
    <p:extLst>
      <p:ext uri="{BB962C8B-B14F-4D97-AF65-F5344CB8AC3E}">
        <p14:creationId xmlns:p14="http://schemas.microsoft.com/office/powerpoint/2010/main" val="2975639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dirty="0"/>
              <a:t>Bild durch Klicken auf Symbol hinzufügen</a:t>
            </a:r>
            <a:endParaRPr dirty="0"/>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a:prstGeom prst="rect">
            <a:avLst/>
          </a:prstGeo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de-DE"/>
              <a:t>Bild durch Klicken auf Symbol hinzufügen</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a:prstGeom prst="rect">
            <a:avLst/>
          </a:prstGeo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a:prstGeom prst="rect">
            <a:avLst/>
          </a:prstGeo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a:prstGeom prst="rect">
            <a:avLst/>
          </a:prstGeo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a:prstGeom prst="rect">
            <a:avLst/>
          </a:prstGeo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a:prstGeom prst="rect">
            <a:avLst/>
          </a:prstGeo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a:prstGeom prst="rect">
            <a:avLst/>
          </a:prstGeo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a:prstGeom prst="rect">
            <a:avLst/>
          </a:prstGeom>
        </p:spPr>
        <p:txBody>
          <a:bodyPr/>
          <a:lstStyle/>
          <a:p>
            <a:pPr>
              <a:defRPr/>
            </a:pPr>
            <a:r>
              <a:rPr lang="de-DE"/>
              <a:t>Tabelle</a:t>
            </a:r>
            <a:endParaRPr/>
          </a:p>
        </p:txBody>
      </p:sp>
      <p:graphicFrame>
        <p:nvGraphicFramePr>
          <p:cNvPr id="8"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2" name="Titel 1"/>
          <p:cNvSpPr>
            <a:spLocks noGrp="1"/>
          </p:cNvSpPr>
          <p:nvPr>
            <p:ph type="title" hasCustomPrompt="1"/>
          </p:nvPr>
        </p:nvSpPr>
        <p:spPr bwMode="auto">
          <a:xfrm>
            <a:off x="384026" y="343709"/>
            <a:ext cx="4057200" cy="828000"/>
          </a:xfrm>
          <a:prstGeom prst="rect">
            <a:avLst/>
          </a:prstGeo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a:prstGeom prst="rect">
            <a:avLst/>
          </a:prstGeo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type="obj"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a:p>
        </p:txBody>
      </p:sp>
      <p:sp>
        <p:nvSpPr>
          <p:cNvPr id="3"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10"/>
          </p:nvPr>
        </p:nvSpPr>
        <p:spPr bwMode="auto"/>
        <p:txBody>
          <a:bodyPr/>
          <a:lstStyle/>
          <a:p>
            <a:pPr>
              <a:defRPr/>
            </a:pPr>
            <a:fld id="{AA7ED5B0-AE5A-4BCB-B001-B91C2DA25A21}" type="datetimeFigureOut">
              <a:rPr lang="de-DE"/>
              <a:t>12.12.25</a:t>
            </a:fld>
            <a:endParaRPr/>
          </a:p>
        </p:txBody>
      </p:sp>
      <p:sp>
        <p:nvSpPr>
          <p:cNvPr id="5" name="Footer Placeholder 4"/>
          <p:cNvSpPr>
            <a:spLocks noGrp="1"/>
          </p:cNvSpPr>
          <p:nvPr>
            <p:ph type="ftr" sz="quarter" idx="11"/>
          </p:nvPr>
        </p:nvSpPr>
        <p:spPr bwMode="auto"/>
        <p:txBody>
          <a:bodyPr/>
          <a:lstStyle/>
          <a:p>
            <a:pPr>
              <a:defRPr/>
            </a:pPr>
            <a:endParaRPr/>
          </a:p>
        </p:txBody>
      </p:sp>
      <p:sp>
        <p:nvSpPr>
          <p:cNvPr id="6" name="Slide Number Placeholder 5"/>
          <p:cNvSpPr>
            <a:spLocks noGrp="1"/>
          </p:cNvSpPr>
          <p:nvPr>
            <p:ph type="sldNum" sz="quarter" idx="12"/>
          </p:nvPr>
        </p:nvSpPr>
        <p:spPr bwMode="auto"/>
        <p:txBody>
          <a:bodyPr/>
          <a:lstStyle/>
          <a:p>
            <a:pPr>
              <a:defRPr/>
            </a:pPr>
            <a:fld id="{194AFA0B-9F1F-49F8-A395-E0CCF684959E}" type="slidenum">
              <a:rP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336331"/>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dirty="0"/>
              <a:t>Click icon to add picture</a:t>
            </a:r>
            <a:endParaRPr lang="de-DE" dirty="0"/>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a:t>Click icon to add picture</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en-US"/>
              <a:t>Click to edit Master title style</a:t>
            </a:r>
            <a:endParaRPr lang="de-DE"/>
          </a:p>
        </p:txBody>
      </p:sp>
      <p:graphicFrame>
        <p:nvGraphicFramePr>
          <p:cNvPr id="8" name="Tabelle 7"/>
          <p:cNvGraphicFramePr>
            <a:graphicFrameLocks noGrp="1"/>
          </p:cNvGraphicFramePr>
          <p:nvPr/>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graphicFrame>
        <p:nvGraphicFramePr>
          <p:cNvPr id="2"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1">
    <p:spTree>
      <p:nvGrpSpPr>
        <p:cNvPr id="1" name=""/>
        <p:cNvGrpSpPr/>
        <p:nvPr/>
      </p:nvGrpSpPr>
      <p:grpSpPr bwMode="auto">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2">
    <p:spTree>
      <p:nvGrpSpPr>
        <p:cNvPr id="1" name=""/>
        <p:cNvGrpSpPr/>
        <p:nvPr/>
      </p:nvGrpSpPr>
      <p:grpSpPr bwMode="auto">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Leer_4">
    <p:spTree>
      <p:nvGrpSpPr>
        <p:cNvPr id="1" name=""/>
        <p:cNvGrpSpPr/>
        <p:nvPr/>
      </p:nvGrpSpPr>
      <p:grpSpPr bwMode="auto">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40660702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1513608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extLst>
      <p:ext uri="{BB962C8B-B14F-4D97-AF65-F5344CB8AC3E}">
        <p14:creationId xmlns:p14="http://schemas.microsoft.com/office/powerpoint/2010/main" val="19270033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11350565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9352960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4066041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extLst>
      <p:ext uri="{BB962C8B-B14F-4D97-AF65-F5344CB8AC3E}">
        <p14:creationId xmlns:p14="http://schemas.microsoft.com/office/powerpoint/2010/main" val="14260572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de-DE"/>
              <a:t>Bild durch Klicken auf Symbol hinzufügen</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18640304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extLst>
      <p:ext uri="{BB962C8B-B14F-4D97-AF65-F5344CB8AC3E}">
        <p14:creationId xmlns:p14="http://schemas.microsoft.com/office/powerpoint/2010/main" val="29209903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extLst>
      <p:ext uri="{BB962C8B-B14F-4D97-AF65-F5344CB8AC3E}">
        <p14:creationId xmlns:p14="http://schemas.microsoft.com/office/powerpoint/2010/main" val="12680169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extLst>
      <p:ext uri="{BB962C8B-B14F-4D97-AF65-F5344CB8AC3E}">
        <p14:creationId xmlns:p14="http://schemas.microsoft.com/office/powerpoint/2010/main" val="12088119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extLst>
      <p:ext uri="{BB962C8B-B14F-4D97-AF65-F5344CB8AC3E}">
        <p14:creationId xmlns:p14="http://schemas.microsoft.com/office/powerpoint/2010/main" val="12514760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extLst>
      <p:ext uri="{BB962C8B-B14F-4D97-AF65-F5344CB8AC3E}">
        <p14:creationId xmlns:p14="http://schemas.microsoft.com/office/powerpoint/2010/main" val="1201175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extLst>
      <p:ext uri="{BB962C8B-B14F-4D97-AF65-F5344CB8AC3E}">
        <p14:creationId xmlns:p14="http://schemas.microsoft.com/office/powerpoint/2010/main" val="3869421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de-DE"/>
              <a:t>Tabelle</a:t>
            </a:r>
            <a:endParaRPr/>
          </a:p>
        </p:txBody>
      </p:sp>
      <p:graphicFrame>
        <p:nvGraphicFramePr>
          <p:cNvPr id="8"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8391384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Tree>
    <p:extLst>
      <p:ext uri="{BB962C8B-B14F-4D97-AF65-F5344CB8AC3E}">
        <p14:creationId xmlns:p14="http://schemas.microsoft.com/office/powerpoint/2010/main" val="19480636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de-DE"/>
              <a:t>Bild durch Klicken auf Symbol hinzufügen</a:t>
            </a:r>
            <a:endParaRPr/>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extLst>
      <p:ext uri="{BB962C8B-B14F-4D97-AF65-F5344CB8AC3E}">
        <p14:creationId xmlns:p14="http://schemas.microsoft.com/office/powerpoint/2010/main" val="332696151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de-DE"/>
              <a:t>Bild durch Klicken auf Symbol hinzufügen</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13954736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4773988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showMasterPhAnim="0" userDrawn="1">
  <p:cSld name="1_Leer_3">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41336119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35861231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PhAnim="0" preserve="1" userDrawn="1">
  <p:cSld name="Titelfolie mit Bild">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0" y="0"/>
            <a:ext cx="121932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409575" y="800707"/>
            <a:ext cx="11372850" cy="5256000"/>
          </a:xfrm>
        </p:spPr>
        <p:txBody>
          <a:bodyPr anchor="ctr"/>
          <a:lstStyle>
            <a:lvl1pPr marL="0" indent="0" algn="l">
              <a:lnSpc>
                <a:spcPct val="83000"/>
              </a:lnSpc>
              <a:spcAft>
                <a:spcPts val="1800"/>
              </a:spcAft>
              <a:buNone/>
              <a:defRPr sz="8400" b="1" i="0" spc="-180">
                <a:solidFill>
                  <a:schemeClr val="bg1"/>
                </a:solidFill>
                <a:latin typeface="Calibri"/>
                <a:cs typeface="Calibri"/>
              </a:defRPr>
            </a:lvl1pPr>
            <a:lvl2pPr marL="0" indent="0" algn="l">
              <a:buNone/>
              <a:defRPr sz="1200" b="0" i="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18884808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PhAnim="0" preserve="1" userDrawn="1">
  <p:cSld name="Titelfolie Bild link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1" y="0"/>
            <a:ext cx="5987985"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DE"/>
          </a:p>
        </p:txBody>
      </p:sp>
      <p:sp>
        <p:nvSpPr>
          <p:cNvPr id="8" name="Untertitel 2"/>
          <p:cNvSpPr>
            <a:spLocks noGrp="1"/>
          </p:cNvSpPr>
          <p:nvPr>
            <p:ph type="subTitle" idx="1" hasCustomPrompt="1"/>
          </p:nvPr>
        </p:nvSpPr>
        <p:spPr bwMode="auto">
          <a:xfrm>
            <a:off x="6397560" y="620689"/>
            <a:ext cx="5414995" cy="5401296"/>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6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13346207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mit Bild rechts">
    <p:bg>
      <p:bgPr>
        <a:solidFill>
          <a:schemeClr val="bg2"/>
        </a:solidFill>
        <a:effectLst/>
      </p:bgPr>
    </p:bg>
    <p:spTree>
      <p:nvGrpSpPr>
        <p:cNvPr id="1" name=""/>
        <p:cNvGrpSpPr/>
        <p:nvPr/>
      </p:nvGrpSpPr>
      <p:grpSpPr bwMode="auto">
        <a:xfrm>
          <a:off x="0" y="0"/>
          <a:ext cx="0" cy="0"/>
          <a:chOff x="0" y="0"/>
          <a:chExt cx="0" cy="0"/>
        </a:xfrm>
      </p:grpSpPr>
      <p:sp>
        <p:nvSpPr>
          <p:cNvPr id="15" name="Bildplatzhalter 4"/>
          <p:cNvSpPr>
            <a:spLocks noGrp="1"/>
          </p:cNvSpPr>
          <p:nvPr>
            <p:ph type="pic" sz="quarter" idx="13"/>
          </p:nvPr>
        </p:nvSpPr>
        <p:spPr bwMode="auto">
          <a:xfrm>
            <a:off x="6096000" y="0"/>
            <a:ext cx="60960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6" name="Untertitel 2"/>
          <p:cNvSpPr>
            <a:spLocks noGrp="1"/>
          </p:cNvSpPr>
          <p:nvPr>
            <p:ph type="subTitle" idx="1" hasCustomPrompt="1"/>
          </p:nvPr>
        </p:nvSpPr>
        <p:spPr bwMode="auto">
          <a:xfrm>
            <a:off x="399280" y="1239101"/>
            <a:ext cx="4844523" cy="4379797"/>
          </a:xfrm>
        </p:spPr>
        <p:txBody>
          <a:bodyPr anchor="ctr"/>
          <a:lstStyle>
            <a:lvl1pPr marL="0" indent="0" algn="l">
              <a:lnSpc>
                <a:spcPct val="83000"/>
              </a:lnSpc>
              <a:spcAft>
                <a:spcPts val="1800"/>
              </a:spcAft>
              <a:buNone/>
              <a:defRPr sz="8000" b="1" i="0" spc="-180">
                <a:solidFill>
                  <a:schemeClr val="bg1"/>
                </a:solidFill>
                <a:latin typeface="Calibri"/>
                <a:ea typeface="Roboto"/>
                <a:cs typeface="Calibri"/>
              </a:defRPr>
            </a:lvl1pPr>
            <a:lvl2pPr marL="0" indent="0" algn="l">
              <a:buNone/>
              <a:defRPr sz="1200" b="0" i="0">
                <a:solidFill>
                  <a:schemeClr val="bg1"/>
                </a:solidFill>
                <a:latin typeface="Calibri"/>
                <a:ea typeface="Roboto"/>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Titel</a:t>
            </a:r>
            <a:br>
              <a:rPr lang="de-CH"/>
            </a:br>
            <a:r>
              <a:rPr lang="de-CH"/>
              <a:t>hinzufügen</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extLst>
      <p:ext uri="{BB962C8B-B14F-4D97-AF65-F5344CB8AC3E}">
        <p14:creationId xmlns:p14="http://schemas.microsoft.com/office/powerpoint/2010/main" val="37293153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folie Hellgrün">
    <p:bg>
      <p:bgPr>
        <a:solidFill>
          <a:schemeClr val="accent2"/>
        </a:solidFill>
        <a:effectLst/>
      </p:bgPr>
    </p:bg>
    <p:spTree>
      <p:nvGrpSpPr>
        <p:cNvPr id="1" name=""/>
        <p:cNvGrpSpPr/>
        <p:nvPr/>
      </p:nvGrpSpPr>
      <p:grpSpPr bwMode="auto">
        <a:xfrm>
          <a:off x="0" y="0"/>
          <a:ext cx="0" cy="0"/>
          <a:chOff x="0" y="0"/>
          <a:chExt cx="0" cy="0"/>
        </a:xfrm>
      </p:grpSpPr>
      <p:sp>
        <p:nvSpPr>
          <p:cNvPr id="3" name="Untertitel 2"/>
          <p:cNvSpPr>
            <a:spLocks noGrp="1"/>
          </p:cNvSpPr>
          <p:nvPr>
            <p:ph type="subTitle" idx="1" hasCustomPrompt="1"/>
          </p:nvPr>
        </p:nvSpPr>
        <p:spPr bwMode="auto">
          <a:xfrm>
            <a:off x="445828" y="865566"/>
            <a:ext cx="11300343" cy="5126866"/>
          </a:xfrm>
        </p:spPr>
        <p:txBody>
          <a:bodyPr anchor="ctr"/>
          <a:lstStyle>
            <a:lvl1pPr marL="0" indent="0" algn="l">
              <a:lnSpc>
                <a:spcPct val="83000"/>
              </a:lnSpc>
              <a:spcAft>
                <a:spcPts val="4000"/>
              </a:spcAft>
              <a:buNone/>
              <a:defRPr sz="10500" b="1" i="0" spc="-180">
                <a:solidFill>
                  <a:schemeClr val="tx1"/>
                </a:solidFill>
                <a:latin typeface="Calibri"/>
                <a:cs typeface="Calibri"/>
              </a:defRPr>
            </a:lvl1pPr>
            <a:lvl2pPr marL="0" indent="0" algn="l">
              <a:buNone/>
              <a:defRPr sz="1200" b="0" i="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 Titel</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37618578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PhAnim="0" preserve="1" userDrawn="1">
  <p:cSld name="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3000" b="1" i="0">
                <a:latin typeface="Calibri"/>
                <a:cs typeface="Calibri"/>
              </a:defRPr>
            </a:lvl1pPr>
          </a:lstStyle>
          <a:p>
            <a:pPr>
              <a:defRPr/>
            </a:pPr>
            <a:r>
              <a:rPr lang="de-CH"/>
              <a:t>Titel</a:t>
            </a:r>
            <a:endParaRPr/>
          </a:p>
        </p:txBody>
      </p:sp>
      <p:sp>
        <p:nvSpPr>
          <p:cNvPr id="11" name="Textplatzhalter 9"/>
          <p:cNvSpPr>
            <a:spLocks noGrp="1"/>
          </p:cNvSpPr>
          <p:nvPr>
            <p:ph type="body" sz="quarter" idx="13" hasCustomPrompt="1"/>
          </p:nvPr>
        </p:nvSpPr>
        <p:spPr bwMode="auto">
          <a:xfrm>
            <a:off x="1343607" y="1948444"/>
            <a:ext cx="9872973" cy="3108746"/>
          </a:xfrm>
        </p:spPr>
        <p:txBody>
          <a:bodyPr numCol="2"/>
          <a:lstStyle>
            <a:lvl1pPr marL="514350" indent="-514350">
              <a:lnSpc>
                <a:spcPct val="119000"/>
              </a:lnSpc>
              <a:buAutoNum type="arabicPlain"/>
              <a:defRPr sz="3000" b="0" i="0"/>
            </a:lvl1pPr>
            <a:lvl2pPr>
              <a:defRPr sz="2800"/>
            </a:lvl2pPr>
            <a:lvl3pPr>
              <a:defRPr sz="2800"/>
            </a:lvl3pPr>
            <a:lvl4pPr>
              <a:defRPr sz="2800"/>
            </a:lvl4pPr>
            <a:lvl5pPr>
              <a:defRPr sz="2800"/>
            </a:lvl5pPr>
          </a:lstStyle>
          <a:p>
            <a:pPr lvl="0">
              <a:defRPr/>
            </a:pPr>
            <a:r>
              <a:rPr lang="de-DE"/>
              <a:t>Aufzählung</a:t>
            </a:r>
            <a:endParaRPr/>
          </a:p>
          <a:p>
            <a:pPr lvl="0">
              <a:defRPr/>
            </a:pPr>
            <a:endParaRPr lang="de-DE"/>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395172077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Hellgrün">
    <p:bg>
      <p:bgPr>
        <a:solidFill>
          <a:srgbClr val="85A04A"/>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529144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Dunkelgrün">
    <p:bg>
      <p:bgPr>
        <a:solidFill>
          <a:srgbClr val="516731"/>
        </a:solidFill>
        <a:effectLst/>
      </p:bgPr>
    </p:bg>
    <p:spTree>
      <p:nvGrpSpPr>
        <p:cNvPr id="1" name=""/>
        <p:cNvGrpSpPr/>
        <p:nvPr/>
      </p:nvGrpSpPr>
      <p:grpSpPr bwMode="auto">
        <a:xfrm>
          <a:off x="0" y="0"/>
          <a:ext cx="0" cy="0"/>
          <a:chOff x="0" y="0"/>
          <a:chExt cx="0" cy="0"/>
        </a:xfrm>
      </p:grpSpPr>
      <p:sp>
        <p:nvSpPr>
          <p:cNvPr id="6"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bg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bg1"/>
                </a:solidFill>
                <a:ea typeface="Roboto"/>
              </a:rPr>
              <a:t>‹#›</a:t>
            </a:fld>
            <a:endParaRPr lang="de-CH" sz="800">
              <a:solidFill>
                <a:schemeClr val="bg1"/>
              </a:solidFill>
              <a:ea typeface="Roboto"/>
            </a:endParaRPr>
          </a:p>
        </p:txBody>
      </p:sp>
    </p:spTree>
    <p:extLst>
      <p:ext uri="{BB962C8B-B14F-4D97-AF65-F5344CB8AC3E}">
        <p14:creationId xmlns:p14="http://schemas.microsoft.com/office/powerpoint/2010/main" val="16333669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wischentitel mit Bild">
    <p:spTree>
      <p:nvGrpSpPr>
        <p:cNvPr id="1" name=""/>
        <p:cNvGrpSpPr/>
        <p:nvPr/>
      </p:nvGrpSpPr>
      <p:grpSpPr bwMode="auto">
        <a:xfrm>
          <a:off x="0" y="0"/>
          <a:ext cx="0" cy="0"/>
          <a:chOff x="0" y="0"/>
          <a:chExt cx="0" cy="0"/>
        </a:xfrm>
      </p:grpSpPr>
      <p:sp>
        <p:nvSpPr>
          <p:cNvPr id="4" name="Bildplatzhalter 4"/>
          <p:cNvSpPr>
            <a:spLocks noGrp="1"/>
          </p:cNvSpPr>
          <p:nvPr>
            <p:ph type="pic" sz="quarter" idx="13"/>
          </p:nvPr>
        </p:nvSpPr>
        <p:spPr bwMode="auto">
          <a:xfrm>
            <a:off x="0" y="0"/>
            <a:ext cx="12192000" cy="6858000"/>
          </a:xfrm>
          <a:prstGeom prst="rect">
            <a:avLst/>
          </a:prstGeom>
          <a:pattFill prst="lgCheck">
            <a:fgClr>
              <a:schemeClr val="bg1">
                <a:lumMod val="85000"/>
              </a:schemeClr>
            </a:fgClr>
            <a:bgClr>
              <a:schemeClr val="bg1"/>
            </a:bgClr>
          </a:pattFill>
        </p:spPr>
        <p:txBody>
          <a:bodyPr tIns="540000" anchor="t" anchorCtr="0"/>
          <a:lstStyle>
            <a:lvl1pPr algn="ctr">
              <a:defRPr sz="1200" b="0" i="0"/>
            </a:lvl1pPr>
          </a:lstStyle>
          <a:p>
            <a:pPr>
              <a:defRPr/>
            </a:pPr>
            <a:r>
              <a:rPr lang="en-US"/>
              <a:t>Click icon to add picture</a:t>
            </a:r>
            <a:endParaRPr lang="de-CH"/>
          </a:p>
        </p:txBody>
      </p:sp>
      <p:sp>
        <p:nvSpPr>
          <p:cNvPr id="7" name="Untertitel 2"/>
          <p:cNvSpPr>
            <a:spLocks noGrp="1"/>
          </p:cNvSpPr>
          <p:nvPr>
            <p:ph type="subTitle" idx="1" hasCustomPrompt="1"/>
          </p:nvPr>
        </p:nvSpPr>
        <p:spPr bwMode="auto">
          <a:xfrm>
            <a:off x="353589" y="343483"/>
            <a:ext cx="11372850" cy="5058940"/>
          </a:xfrm>
        </p:spPr>
        <p:txBody>
          <a:bodyPr anchor="ctr"/>
          <a:lstStyle>
            <a:lvl1pPr marL="0" indent="0" algn="l">
              <a:lnSpc>
                <a:spcPct val="83000"/>
              </a:lnSpc>
              <a:spcAft>
                <a:spcPts val="1800"/>
              </a:spcAft>
              <a:buNone/>
              <a:defRPr sz="8000" b="1" i="0" spc="-180">
                <a:solidFill>
                  <a:schemeClr val="tx1"/>
                </a:solidFill>
                <a:latin typeface="Calibri"/>
                <a:cs typeface="Calibri"/>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CH"/>
              <a:t>Muster</a:t>
            </a:r>
            <a:endParaRPr/>
          </a:p>
          <a:p>
            <a:pPr>
              <a:defRPr/>
            </a:pPr>
            <a:r>
              <a:rPr lang="de-CH"/>
              <a:t>Titel</a:t>
            </a:r>
            <a:endParaRPr/>
          </a:p>
        </p:txBody>
      </p:sp>
      <p:sp>
        <p:nvSpPr>
          <p:cNvPr id="8"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4271609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53588" y="1529346"/>
            <a:ext cx="11370406" cy="4849882"/>
          </a:xfrm>
        </p:spPr>
        <p:txBody>
          <a:bodyPr/>
          <a:lstStyle>
            <a:lvl1pPr>
              <a:defRPr b="0" i="0"/>
            </a:lvl1pPr>
            <a:lvl2pPr>
              <a:defRPr b="0" i="0"/>
            </a:lvl2pPr>
            <a:lvl3pPr>
              <a:defRPr b="0" i="0"/>
            </a:lvl3pPr>
            <a:lvl4pPr>
              <a:defRPr b="0" i="0"/>
            </a:lvl4pPr>
            <a:lvl5pPr marL="594000" indent="0">
              <a:buNone/>
              <a:defRPr b="0" i="0"/>
            </a:lvl5pPr>
          </a:lstStyle>
          <a:p>
            <a:pPr lvl="0">
              <a:defRPr/>
            </a:pPr>
            <a:r>
              <a:rPr lang="de-DE"/>
              <a:t>Text</a:t>
            </a:r>
            <a:endParaRPr/>
          </a:p>
          <a:p>
            <a:pPr lvl="1">
              <a:defRPr/>
            </a:pPr>
            <a:r>
              <a:rPr lang="de-CH"/>
              <a:t>Zweiter Text</a:t>
            </a:r>
            <a:endParaRPr/>
          </a:p>
          <a:p>
            <a:pPr lvl="2">
              <a:defRPr/>
            </a:pPr>
            <a:r>
              <a:rPr lang="de-DE"/>
              <a:t>Dritter Text</a:t>
            </a:r>
            <a:endParaRPr/>
          </a:p>
          <a:p>
            <a:pPr lvl="3">
              <a:defRPr/>
            </a:pPr>
            <a:r>
              <a:rPr lang="de-DE"/>
              <a:t>Vierter Text</a:t>
            </a:r>
            <a:endParaRPr/>
          </a:p>
        </p:txBody>
      </p:sp>
    </p:spTree>
    <p:extLst>
      <p:ext uri="{BB962C8B-B14F-4D97-AF65-F5344CB8AC3E}">
        <p14:creationId xmlns:p14="http://schemas.microsoft.com/office/powerpoint/2010/main" val="14200395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mit Inhalt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28040" y="287723"/>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1315614" y="1920451"/>
            <a:ext cx="10408380" cy="4430783"/>
          </a:xfrm>
        </p:spPr>
        <p:txBody>
          <a:bodyPr/>
          <a:lstStyle>
            <a:lvl1pPr>
              <a:lnSpc>
                <a:spcPct val="101000"/>
              </a:lnSpc>
              <a:defRPr sz="3000" b="0" i="0"/>
            </a:lvl1pPr>
            <a:lvl2pPr marL="288000" indent="-288000">
              <a:lnSpc>
                <a:spcPct val="101000"/>
              </a:lnSpc>
              <a:defRPr sz="3000" b="0" i="0"/>
            </a:lvl2pPr>
            <a:lvl3pPr marL="576000" indent="-288000">
              <a:lnSpc>
                <a:spcPct val="101000"/>
              </a:lnSpc>
              <a:defRPr sz="3000" b="0" i="0"/>
            </a:lvl3pPr>
            <a:lvl4pPr marL="576000" indent="0">
              <a:lnSpc>
                <a:spcPct val="101000"/>
              </a:lnSpc>
              <a:buNone/>
              <a:defRPr sz="3000" b="0" i="0"/>
            </a:lvl4pPr>
            <a:lvl5pPr marL="1152000" indent="-288000">
              <a:lnSpc>
                <a:spcPct val="101000"/>
              </a:lnSpc>
              <a:defRPr sz="3000" b="0" i="0"/>
            </a:lvl5pPr>
          </a:lstStyle>
          <a:p>
            <a:pPr lvl="0">
              <a:defRPr/>
            </a:pPr>
            <a:r>
              <a:rPr lang="de-DE"/>
              <a:t>Text</a:t>
            </a:r>
            <a:endParaRPr/>
          </a:p>
          <a:p>
            <a:pPr lvl="1">
              <a:defRPr/>
            </a:pPr>
            <a:r>
              <a:rPr lang="de-DE"/>
              <a:t>Zweiter Text</a:t>
            </a:r>
            <a:endParaRPr lang="de-CH"/>
          </a:p>
          <a:p>
            <a:pPr lvl="2">
              <a:defRPr/>
            </a:pPr>
            <a:r>
              <a:rPr lang="de-DE"/>
              <a:t>Dritter Text</a:t>
            </a:r>
            <a:endParaRPr/>
          </a:p>
        </p:txBody>
      </p:sp>
    </p:spTree>
    <p:extLst>
      <p:ext uri="{BB962C8B-B14F-4D97-AF65-F5344CB8AC3E}">
        <p14:creationId xmlns:p14="http://schemas.microsoft.com/office/powerpoint/2010/main" val="18199590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PhAnim="0" type="twoObj" preserve="1" userDrawn="1">
  <p:cSld name="Titel mit zw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6"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272008" y="1948444"/>
            <a:ext cx="54720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extLst>
      <p:ext uri="{BB962C8B-B14F-4D97-AF65-F5344CB8AC3E}">
        <p14:creationId xmlns:p14="http://schemas.microsoft.com/office/powerpoint/2010/main" val="14976537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PhAnim="0" preserve="1" userDrawn="1">
  <p:cSld name="Titel mit zwei Inhalten gross">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5000" b="1" i="0">
                <a:latin typeface="Calibri"/>
                <a:cs typeface="Calibri"/>
              </a:defRPr>
            </a:lvl1pPr>
          </a:lstStyle>
          <a:p>
            <a:pPr>
              <a:defRPr/>
            </a:pPr>
            <a:r>
              <a:rPr lang="de-CH"/>
              <a:t>Titel</a:t>
            </a:r>
            <a:endParaRPr/>
          </a:p>
        </p:txBody>
      </p:sp>
      <p:sp>
        <p:nvSpPr>
          <p:cNvPr id="3" name="Inhaltsplatzhalter 2"/>
          <p:cNvSpPr>
            <a:spLocks noGrp="1"/>
          </p:cNvSpPr>
          <p:nvPr>
            <p:ph idx="1" hasCustomPrompt="1"/>
          </p:nvPr>
        </p:nvSpPr>
        <p:spPr bwMode="auto">
          <a:xfrm>
            <a:off x="393018"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
        <p:nvSpPr>
          <p:cNvPr id="7" name="Inhaltsplatzhalter 2"/>
          <p:cNvSpPr>
            <a:spLocks noGrp="1"/>
          </p:cNvSpPr>
          <p:nvPr>
            <p:ph idx="13" hasCustomPrompt="1"/>
          </p:nvPr>
        </p:nvSpPr>
        <p:spPr bwMode="auto">
          <a:xfrm>
            <a:off x="6270996" y="1948444"/>
            <a:ext cx="5472000" cy="4430783"/>
          </a:xfrm>
        </p:spPr>
        <p:txBody>
          <a:bodyPr/>
          <a:lstStyle>
            <a:lvl1pPr>
              <a:lnSpc>
                <a:spcPct val="101000"/>
              </a:lnSpc>
              <a:defRPr sz="2800" b="0" i="0"/>
            </a:lvl1pPr>
            <a:lvl2pPr marL="288000" indent="-288000">
              <a:lnSpc>
                <a:spcPct val="101000"/>
              </a:lnSpc>
              <a:defRPr sz="2800" b="0" i="0"/>
            </a:lvl2pPr>
            <a:lvl3pPr marL="576000" indent="-288000">
              <a:lnSpc>
                <a:spcPct val="101000"/>
              </a:lnSpc>
              <a:defRPr sz="2800" b="0" i="0"/>
            </a:lvl3pPr>
            <a:lvl4pPr marL="864000" indent="-288000">
              <a:lnSpc>
                <a:spcPct val="101000"/>
              </a:lnSpc>
              <a:defRPr sz="2800" b="0" i="0"/>
            </a:lvl4pPr>
            <a:lvl5pPr marL="1152000" indent="-288000">
              <a:lnSpc>
                <a:spcPct val="101000"/>
              </a:lnSpc>
              <a:defRPr sz="2800" b="0" i="0"/>
            </a:lvl5pPr>
          </a:lstStyle>
          <a:p>
            <a:pPr lvl="0">
              <a:defRPr/>
            </a:pPr>
            <a:r>
              <a:rPr lang="de-DE"/>
              <a:t>Text</a:t>
            </a:r>
            <a:endParaRPr/>
          </a:p>
          <a:p>
            <a:pPr lvl="1">
              <a:defRPr/>
            </a:pPr>
            <a:r>
              <a:rPr lang="de-DE"/>
              <a:t>Zweiter Text</a:t>
            </a:r>
            <a:endParaRPr lang="de-CH"/>
          </a:p>
          <a:p>
            <a:pPr lvl="2">
              <a:defRPr/>
            </a:pPr>
            <a:r>
              <a:rPr lang="de-DE"/>
              <a:t>Dritter Text</a:t>
            </a:r>
            <a:endParaRPr/>
          </a:p>
          <a:p>
            <a:pPr lvl="3">
              <a:defRPr/>
            </a:pPr>
            <a:r>
              <a:rPr lang="de-DE"/>
              <a:t>Vierter Text</a:t>
            </a:r>
            <a:endParaRPr/>
          </a:p>
        </p:txBody>
      </p:sp>
    </p:spTree>
    <p:extLst>
      <p:ext uri="{BB962C8B-B14F-4D97-AF65-F5344CB8AC3E}">
        <p14:creationId xmlns:p14="http://schemas.microsoft.com/office/powerpoint/2010/main" val="35403776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PhAnim="0" preserve="1" userDrawn="1">
  <p:cSld name="Titel mit drei Inhalten">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
        <p:nvSpPr>
          <p:cNvPr id="3" name="Inhaltsplatzhalter 2"/>
          <p:cNvSpPr>
            <a:spLocks noGrp="1"/>
          </p:cNvSpPr>
          <p:nvPr>
            <p:ph sz="half" idx="1" hasCustomPrompt="1"/>
          </p:nvPr>
        </p:nvSpPr>
        <p:spPr bwMode="auto">
          <a:xfrm>
            <a:off x="384025"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4246407"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Inhaltsplatzhalter 3"/>
          <p:cNvSpPr>
            <a:spLocks noGrp="1"/>
          </p:cNvSpPr>
          <p:nvPr>
            <p:ph sz="half" idx="13" hasCustomPrompt="1"/>
          </p:nvPr>
        </p:nvSpPr>
        <p:spPr bwMode="auto">
          <a:xfrm>
            <a:off x="8104969" y="1948444"/>
            <a:ext cx="3643200" cy="4430782"/>
          </a:xfrm>
        </p:spPr>
        <p:txBody>
          <a:bodyPr/>
          <a:lstStyle>
            <a:lvl1pPr>
              <a:lnSpc>
                <a:spcPct val="114999"/>
              </a:lnSpc>
              <a:defRPr sz="1600" b="0" i="0"/>
            </a:lvl1pPr>
            <a:lvl2pPr>
              <a:lnSpc>
                <a:spcPct val="114999"/>
              </a:lnSpc>
              <a:defRPr sz="1600" b="0" i="0"/>
            </a:lvl2pPr>
            <a:lvl3pPr>
              <a:lnSpc>
                <a:spcPct val="114999"/>
              </a:lnSpc>
              <a:defRPr sz="1600" b="0" i="0"/>
            </a:lvl3pPr>
            <a:lvl4pPr>
              <a:lnSpc>
                <a:spcPct val="114999"/>
              </a:lnSpc>
              <a:defRPr sz="1600" b="0" i="0"/>
            </a:lvl4pPr>
            <a:lvl5pPr>
              <a:lnSpc>
                <a:spcPct val="114999"/>
              </a:lnSpc>
              <a:defRPr sz="16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Tree>
    <p:extLst>
      <p:ext uri="{BB962C8B-B14F-4D97-AF65-F5344CB8AC3E}">
        <p14:creationId xmlns:p14="http://schemas.microsoft.com/office/powerpoint/2010/main" val="2539896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PhAnim="0" preserve="1" userDrawn="1">
  <p:cSld name="Titel klein">
    <p:spTree>
      <p:nvGrpSpPr>
        <p:cNvPr id="1" name=""/>
        <p:cNvGrpSpPr/>
        <p:nvPr/>
      </p:nvGrpSpPr>
      <p:grpSpPr bwMode="auto">
        <a:xfrm>
          <a:off x="0" y="0"/>
          <a:ext cx="0" cy="0"/>
          <a:chOff x="0" y="0"/>
          <a:chExt cx="0" cy="0"/>
        </a:xfrm>
      </p:grpSpPr>
      <p:sp>
        <p:nvSpPr>
          <p:cNvPr id="7" name="Titel 1"/>
          <p:cNvSpPr>
            <a:spLocks noGrp="1"/>
          </p:cNvSpPr>
          <p:nvPr>
            <p:ph type="title" hasCustomPrompt="1"/>
          </p:nvPr>
        </p:nvSpPr>
        <p:spPr bwMode="auto">
          <a:xfrm>
            <a:off x="356033" y="315716"/>
            <a:ext cx="11370406" cy="828000"/>
          </a:xfrm>
        </p:spPr>
        <p:txBody>
          <a:bodyPr/>
          <a:lstStyle>
            <a:lvl1pPr>
              <a:defRPr sz="3000" b="1" i="0">
                <a:latin typeface="Calibri"/>
                <a:cs typeface="Calibri"/>
              </a:defRPr>
            </a:lvl1pPr>
          </a:lstStyle>
          <a:p>
            <a:pPr>
              <a:defRPr/>
            </a:pPr>
            <a:r>
              <a:rPr lang="de-CH"/>
              <a:t>Titel</a:t>
            </a:r>
            <a:endParaRPr/>
          </a:p>
        </p:txBody>
      </p:sp>
    </p:spTree>
    <p:extLst>
      <p:ext uri="{BB962C8B-B14F-4D97-AF65-F5344CB8AC3E}">
        <p14:creationId xmlns:p14="http://schemas.microsoft.com/office/powerpoint/2010/main" val="155392498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PhAnim="0" preserve="1" userDrawn="1">
  <p:cSld name="1_Titel klein">
    <p:spTree>
      <p:nvGrpSpPr>
        <p:cNvPr id="1" name=""/>
        <p:cNvGrpSpPr/>
        <p:nvPr/>
      </p:nvGrpSpPr>
      <p:grpSpPr bwMode="auto">
        <a:xfrm>
          <a:off x="0" y="0"/>
          <a:ext cx="0" cy="0"/>
          <a:chOff x="0" y="0"/>
          <a:chExt cx="0" cy="0"/>
        </a:xfrm>
      </p:grpSpPr>
      <p:sp>
        <p:nvSpPr>
          <p:cNvPr id="7" name="Titel 1"/>
          <p:cNvSpPr>
            <a:spLocks noGrp="1"/>
          </p:cNvSpPr>
          <p:nvPr>
            <p:ph type="title"/>
          </p:nvPr>
        </p:nvSpPr>
        <p:spPr bwMode="auto">
          <a:xfrm>
            <a:off x="384026" y="343709"/>
            <a:ext cx="11370406" cy="828000"/>
          </a:xfrm>
        </p:spPr>
        <p:txBody>
          <a:bodyPr/>
          <a:lstStyle/>
          <a:p>
            <a:pPr>
              <a:defRPr/>
            </a:pPr>
            <a:r>
              <a:rPr lang="en-US"/>
              <a:t>Click to edit Master title style</a:t>
            </a:r>
            <a:endParaRPr lang="de-DE"/>
          </a:p>
        </p:txBody>
      </p:sp>
      <p:graphicFrame>
        <p:nvGraphicFramePr>
          <p:cNvPr id="8" name="Tabelle 7"/>
          <p:cNvGraphicFramePr>
            <a:graphicFrameLocks noGrp="1"/>
          </p:cNvGraphicFramePr>
          <p:nvPr/>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graphicFrame>
        <p:nvGraphicFramePr>
          <p:cNvPr id="2" name="Tabelle 7"/>
          <p:cNvGraphicFramePr>
            <a:graphicFrameLocks noGrp="1"/>
          </p:cNvGraphicFramePr>
          <p:nvPr userDrawn="1"/>
        </p:nvGraphicFramePr>
        <p:xfrm>
          <a:off x="384025" y="1171708"/>
          <a:ext cx="11370404" cy="4514580"/>
        </p:xfrm>
        <a:graphic>
          <a:graphicData uri="http://schemas.openxmlformats.org/drawingml/2006/table">
            <a:tbl>
              <a:tblPr firstRow="1" bandRow="1">
                <a:tableStyleId>{21E4AEA4-8DFA-4A89-87EB-49C32662AFE0}</a:tableStyleId>
              </a:tblPr>
              <a:tblGrid>
                <a:gridCol w="2842601">
                  <a:extLst>
                    <a:ext uri="{9D8B030D-6E8A-4147-A177-3AD203B41FA5}">
                      <a16:colId xmlns:a16="http://schemas.microsoft.com/office/drawing/2014/main" val="20000"/>
                    </a:ext>
                  </a:extLst>
                </a:gridCol>
                <a:gridCol w="2842601">
                  <a:extLst>
                    <a:ext uri="{9D8B030D-6E8A-4147-A177-3AD203B41FA5}">
                      <a16:colId xmlns:a16="http://schemas.microsoft.com/office/drawing/2014/main" val="20001"/>
                    </a:ext>
                  </a:extLst>
                </a:gridCol>
                <a:gridCol w="2842601">
                  <a:extLst>
                    <a:ext uri="{9D8B030D-6E8A-4147-A177-3AD203B41FA5}">
                      <a16:colId xmlns:a16="http://schemas.microsoft.com/office/drawing/2014/main" val="20002"/>
                    </a:ext>
                  </a:extLst>
                </a:gridCol>
                <a:gridCol w="2842601">
                  <a:extLst>
                    <a:ext uri="{9D8B030D-6E8A-4147-A177-3AD203B41FA5}">
                      <a16:colId xmlns:a16="http://schemas.microsoft.com/office/drawing/2014/main" val="20003"/>
                    </a:ext>
                  </a:extLst>
                </a:gridCol>
              </a:tblGrid>
              <a:tr h="752430">
                <a:tc>
                  <a:txBody>
                    <a:bodyPr/>
                    <a:lstStyle/>
                    <a:p>
                      <a:pPr>
                        <a:defRPr/>
                      </a:pPr>
                      <a:r>
                        <a:rPr lang="de-DE"/>
                        <a:t>Titel Tabelle</a:t>
                      </a:r>
                      <a:endParaRPr/>
                    </a:p>
                  </a:txBody>
                  <a:tcPr anchor="ctr"/>
                </a:tc>
                <a:tc>
                  <a:txBody>
                    <a:bodyPr/>
                    <a:lstStyle/>
                    <a:p>
                      <a:pPr>
                        <a:defRPr/>
                      </a:pPr>
                      <a:endParaRPr lang="de-DE"/>
                    </a:p>
                  </a:txBody>
                  <a:tcPr anchor="ctr"/>
                </a:tc>
                <a:tc>
                  <a:txBody>
                    <a:bodyPr/>
                    <a:lstStyle/>
                    <a:p>
                      <a:pPr>
                        <a:defRPr/>
                      </a:pPr>
                      <a:endParaRPr lang="de-DE"/>
                    </a:p>
                  </a:txBody>
                  <a:tcPr anchor="ctr"/>
                </a:tc>
                <a:tc>
                  <a:txBody>
                    <a:bodyPr/>
                    <a:lstStyle/>
                    <a:p>
                      <a:pPr>
                        <a:defRPr/>
                      </a:pPr>
                      <a:endParaRPr lang="de-DE"/>
                    </a:p>
                  </a:txBody>
                  <a:tcPr anchor="ctr"/>
                </a:tc>
                <a:extLst>
                  <a:ext uri="{0D108BD9-81ED-4DB2-BD59-A6C34878D82A}">
                    <a16:rowId xmlns:a16="http://schemas.microsoft.com/office/drawing/2014/main" val="10000"/>
                  </a:ext>
                </a:extLst>
              </a:tr>
              <a:tr h="752430">
                <a:tc>
                  <a:txBody>
                    <a:bodyPr/>
                    <a:lstStyle/>
                    <a:p>
                      <a:pPr>
                        <a:defRPr/>
                      </a:pPr>
                      <a:r>
                        <a:rPr lang="de-DE" sz="1600"/>
                        <a:t>Beispiel Inhalt</a:t>
                      </a:r>
                      <a:endParaRPr/>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1"/>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2"/>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3"/>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4"/>
                  </a:ext>
                </a:extLst>
              </a:tr>
              <a:tr h="752430">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tc>
                  <a:txBody>
                    <a:bodyPr/>
                    <a:lstStyle/>
                    <a:p>
                      <a:pPr>
                        <a:defRPr/>
                      </a:pPr>
                      <a:endParaRPr lang="de-DE" sz="1600"/>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5422905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PhAnim="0" preserve="1" userDrawn="1">
  <p:cSld name="Zwei Bilder mit zwei Texten">
    <p:spTree>
      <p:nvGrpSpPr>
        <p:cNvPr id="1" name=""/>
        <p:cNvGrpSpPr/>
        <p:nvPr/>
      </p:nvGrpSpPr>
      <p:grpSpPr bwMode="auto">
        <a:xfrm>
          <a:off x="0" y="0"/>
          <a:ext cx="0" cy="0"/>
          <a:chOff x="0" y="0"/>
          <a:chExt cx="0" cy="0"/>
        </a:xfrm>
      </p:grpSpPr>
      <p:sp>
        <p:nvSpPr>
          <p:cNvPr id="3" name="Inhaltsplatzhalter 2"/>
          <p:cNvSpPr>
            <a:spLocks noGrp="1"/>
          </p:cNvSpPr>
          <p:nvPr>
            <p:ph sz="half" idx="1" hasCustomPrompt="1"/>
          </p:nvPr>
        </p:nvSpPr>
        <p:spPr bwMode="auto">
          <a:xfrm>
            <a:off x="384026" y="3368349"/>
            <a:ext cx="5202000" cy="3013983"/>
          </a:xfrm>
        </p:spPr>
        <p:txBody>
          <a:bodyPr/>
          <a:lstStyle>
            <a:lvl1pPr>
              <a:defRPr sz="2100" b="0" i="0"/>
            </a:lvl1pPr>
            <a:lvl2pPr>
              <a:defRPr sz="2100" b="0" i="0"/>
            </a:lvl2pPr>
            <a:lvl3pPr>
              <a:defRPr sz="2100" b="0" i="0"/>
            </a:lvl3pPr>
            <a:lvl4pPr>
              <a:defRPr sz="2100" b="0" i="0"/>
            </a:lvl4pPr>
            <a:lvl5pPr>
              <a:defRPr sz="2100"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4" name="Inhaltsplatzhalter 3"/>
          <p:cNvSpPr>
            <a:spLocks noGrp="1"/>
          </p:cNvSpPr>
          <p:nvPr>
            <p:ph sz="half" idx="2" hasCustomPrompt="1"/>
          </p:nvPr>
        </p:nvSpPr>
        <p:spPr bwMode="auto">
          <a:xfrm>
            <a:off x="6096000" y="3368349"/>
            <a:ext cx="5202000" cy="3010877"/>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10" name="Bildplatzhalter 4"/>
          <p:cNvSpPr>
            <a:spLocks noGrp="1"/>
          </p:cNvSpPr>
          <p:nvPr>
            <p:ph type="pic" sz="quarter" idx="13"/>
          </p:nvPr>
        </p:nvSpPr>
        <p:spPr bwMode="auto">
          <a:xfrm>
            <a:off x="609600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11" name="Bildplatzhalter 4"/>
          <p:cNvSpPr>
            <a:spLocks noGrp="1"/>
          </p:cNvSpPr>
          <p:nvPr>
            <p:ph type="pic" sz="quarter" idx="14"/>
          </p:nvPr>
        </p:nvSpPr>
        <p:spPr bwMode="auto">
          <a:xfrm>
            <a:off x="0" y="0"/>
            <a:ext cx="6096000" cy="304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Tree>
    <p:extLst>
      <p:ext uri="{BB962C8B-B14F-4D97-AF65-F5344CB8AC3E}">
        <p14:creationId xmlns:p14="http://schemas.microsoft.com/office/powerpoint/2010/main" val="7915551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PhAnim="0" preserve="1" userDrawn="1">
  <p:cSld name="Titel und Text mit Bild gross">
    <p:spTree>
      <p:nvGrpSpPr>
        <p:cNvPr id="1" name=""/>
        <p:cNvGrpSpPr/>
        <p:nvPr/>
      </p:nvGrpSpPr>
      <p:grpSpPr bwMode="auto">
        <a:xfrm>
          <a:off x="0" y="0"/>
          <a:ext cx="0" cy="0"/>
          <a:chOff x="0" y="0"/>
          <a:chExt cx="0" cy="0"/>
        </a:xfrm>
      </p:grpSpPr>
      <p:sp>
        <p:nvSpPr>
          <p:cNvPr id="8" name="Bildplatzhalter 4"/>
          <p:cNvSpPr>
            <a:spLocks noGrp="1"/>
          </p:cNvSpPr>
          <p:nvPr>
            <p:ph type="pic" sz="quarter" idx="13"/>
          </p:nvPr>
        </p:nvSpPr>
        <p:spPr bwMode="auto">
          <a:xfrm>
            <a:off x="4790208" y="0"/>
            <a:ext cx="7401791"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marL="0" marR="0" lvl="0" indent="0" algn="ctr" defTabSz="914400">
              <a:lnSpc>
                <a:spcPct val="109000"/>
              </a:lnSpc>
              <a:spcBef>
                <a:spcPts val="0"/>
              </a:spcBef>
              <a:spcAft>
                <a:spcPts val="0"/>
              </a:spcAft>
              <a:buClrTx/>
              <a:buSzTx/>
              <a:buFont typeface="+mj-lt"/>
              <a:buNone/>
              <a:defRPr/>
            </a:pPr>
            <a:r>
              <a:rPr lang="en-US"/>
              <a:t>Click icon to add picture</a:t>
            </a:r>
            <a:endParaRPr lang="de-DE"/>
          </a:p>
        </p:txBody>
      </p:sp>
      <p:sp>
        <p:nvSpPr>
          <p:cNvPr id="2" name="Titel 1"/>
          <p:cNvSpPr>
            <a:spLocks noGrp="1"/>
          </p:cNvSpPr>
          <p:nvPr>
            <p:ph type="title" hasCustomPrompt="1"/>
          </p:nvPr>
        </p:nvSpPr>
        <p:spPr bwMode="auto">
          <a:xfrm>
            <a:off x="384026" y="343709"/>
            <a:ext cx="4057200" cy="828000"/>
          </a:xfrm>
        </p:spPr>
        <p:txBody>
          <a:bodyPr/>
          <a:lstStyle>
            <a:lvl1pPr>
              <a:defRPr b="1" i="0">
                <a:latin typeface="Calibri"/>
                <a:cs typeface="Calibri"/>
              </a:defRPr>
            </a:lvl1pPr>
          </a:lstStyle>
          <a:p>
            <a:pPr>
              <a:defRPr/>
            </a:pPr>
            <a:r>
              <a:rPr lang="de-CH"/>
              <a:t>Titel hinzufügen</a:t>
            </a:r>
            <a:endParaRPr/>
          </a:p>
        </p:txBody>
      </p:sp>
      <p:sp>
        <p:nvSpPr>
          <p:cNvPr id="3" name="Inhaltsplatzhalter 2"/>
          <p:cNvSpPr>
            <a:spLocks noGrp="1"/>
          </p:cNvSpPr>
          <p:nvPr>
            <p:ph sz="half" idx="1" hasCustomPrompt="1"/>
          </p:nvPr>
        </p:nvSpPr>
        <p:spPr bwMode="auto">
          <a:xfrm>
            <a:off x="384026" y="1948444"/>
            <a:ext cx="4057200" cy="4430782"/>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5"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a:t>
            </a:fld>
            <a:endParaRPr lang="de-CH" sz="800">
              <a:ea typeface="Roboto"/>
            </a:endParaRPr>
          </a:p>
        </p:txBody>
      </p:sp>
    </p:spTree>
    <p:extLst>
      <p:ext uri="{BB962C8B-B14F-4D97-AF65-F5344CB8AC3E}">
        <p14:creationId xmlns:p14="http://schemas.microsoft.com/office/powerpoint/2010/main" val="10401915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itat mit Bild">
    <p:bg>
      <p:bgPr>
        <a:solidFill>
          <a:schemeClr val="accent2"/>
        </a:solidFill>
        <a:effectLst/>
      </p:bgPr>
    </p:bg>
    <p:spTree>
      <p:nvGrpSpPr>
        <p:cNvPr id="1" name=""/>
        <p:cNvGrpSpPr/>
        <p:nvPr/>
      </p:nvGrpSpPr>
      <p:grpSpPr bwMode="auto">
        <a:xfrm>
          <a:off x="0" y="0"/>
          <a:ext cx="0" cy="0"/>
          <a:chOff x="0" y="0"/>
          <a:chExt cx="0" cy="0"/>
        </a:xfrm>
      </p:grpSpPr>
      <p:sp>
        <p:nvSpPr>
          <p:cNvPr id="5" name="Bildplatzhalter 4"/>
          <p:cNvSpPr>
            <a:spLocks noGrp="1"/>
          </p:cNvSpPr>
          <p:nvPr>
            <p:ph type="pic" sz="quarter" idx="13"/>
          </p:nvPr>
        </p:nvSpPr>
        <p:spPr bwMode="auto">
          <a:xfrm>
            <a:off x="6097200" y="0"/>
            <a:ext cx="6094800" cy="6858000"/>
          </a:xfrm>
          <a:prstGeom prst="rect">
            <a:avLst/>
          </a:prstGeom>
          <a:pattFill prst="lgCheck">
            <a:fgClr>
              <a:schemeClr val="bg1">
                <a:lumMod val="85000"/>
              </a:schemeClr>
            </a:fgClr>
            <a:bgClr>
              <a:schemeClr val="bg1"/>
            </a:bgClr>
          </a:pattFill>
        </p:spPr>
        <p:txBody>
          <a:bodyPr tIns="720000" anchor="ctr"/>
          <a:lstStyle>
            <a:lvl1pPr algn="ctr">
              <a:defRPr sz="1200" b="0" i="0"/>
            </a:lvl1pPr>
          </a:lstStyle>
          <a:p>
            <a:pPr>
              <a:defRPr/>
            </a:pPr>
            <a:r>
              <a:rPr lang="en-US"/>
              <a:t>Click icon to add picture</a:t>
            </a:r>
            <a:endParaRPr lang="de-CH"/>
          </a:p>
        </p:txBody>
      </p:sp>
      <p:sp>
        <p:nvSpPr>
          <p:cNvPr id="2" name="Inhaltsplatzhalter 3"/>
          <p:cNvSpPr>
            <a:spLocks noGrp="1"/>
          </p:cNvSpPr>
          <p:nvPr>
            <p:ph sz="half" idx="2" hasCustomPrompt="1"/>
          </p:nvPr>
        </p:nvSpPr>
        <p:spPr bwMode="auto">
          <a:xfrm>
            <a:off x="381582" y="1948444"/>
            <a:ext cx="4860236" cy="4430002"/>
          </a:xfrm>
        </p:spPr>
        <p:txBody>
          <a:bodyPr anchor="t"/>
          <a:lstStyle>
            <a:lvl1pPr algn="l">
              <a:lnSpc>
                <a:spcPct val="101000"/>
              </a:lnSpc>
              <a:spcAft>
                <a:spcPts val="1800"/>
              </a:spcAft>
              <a:defRPr sz="3000" b="1" i="0">
                <a:solidFill>
                  <a:schemeClr val="tx1"/>
                </a:solidFill>
                <a:latin typeface="Calibri"/>
                <a:cs typeface="Calibri"/>
              </a:defRPr>
            </a:lvl1pPr>
            <a:lvl2pPr marL="0" indent="0" algn="l">
              <a:lnSpc>
                <a:spcPct val="101000"/>
              </a:lnSpc>
              <a:buFontTx/>
              <a:buNone/>
              <a:defRPr sz="1600" b="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defRPr/>
            </a:pPr>
            <a:r>
              <a:rPr lang="de-CH"/>
              <a:t>«Quote»</a:t>
            </a:r>
            <a:endParaRPr/>
          </a:p>
          <a:p>
            <a:pPr lvl="1">
              <a:defRPr/>
            </a:pPr>
            <a:r>
              <a:rPr lang="de-CH"/>
              <a:t>Vorname Name</a:t>
            </a:r>
            <a:endParaRPr/>
          </a:p>
        </p:txBody>
      </p:sp>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3"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737309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Zahl und Text Hellgrün">
    <p:bg>
      <p:bgPr>
        <a:solidFill>
          <a:schemeClr val="accent2"/>
        </a:solidFill>
        <a:effectLst/>
      </p:bgPr>
    </p:bg>
    <p:spTree>
      <p:nvGrpSpPr>
        <p:cNvPr id="1" name=""/>
        <p:cNvGrpSpPr/>
        <p:nvPr/>
      </p:nvGrpSpPr>
      <p:grpSpPr bwMode="auto">
        <a:xfrm>
          <a:off x="0" y="0"/>
          <a:ext cx="0" cy="0"/>
          <a:chOff x="0" y="0"/>
          <a:chExt cx="0" cy="0"/>
        </a:xfrm>
      </p:grpSpPr>
      <p:sp>
        <p:nvSpPr>
          <p:cNvPr id="10" name="Titel 1"/>
          <p:cNvSpPr>
            <a:spLocks noGrp="1"/>
          </p:cNvSpPr>
          <p:nvPr>
            <p:ph type="ctrTitle" hasCustomPrompt="1"/>
          </p:nvPr>
        </p:nvSpPr>
        <p:spPr bwMode="auto">
          <a:xfrm>
            <a:off x="389202" y="1948444"/>
            <a:ext cx="4159461" cy="1283394"/>
          </a:xfrm>
        </p:spPr>
        <p:txBody>
          <a:bodyPr anchor="t"/>
          <a:lstStyle>
            <a:lvl1pPr algn="l">
              <a:lnSpc>
                <a:spcPct val="83000"/>
              </a:lnSpc>
              <a:defRPr sz="10500" b="0" i="0" spc="-180">
                <a:solidFill>
                  <a:schemeClr val="tx1"/>
                </a:solidFill>
              </a:defRPr>
            </a:lvl1pPr>
          </a:lstStyle>
          <a:p>
            <a:pPr>
              <a:defRPr/>
            </a:pPr>
            <a:r>
              <a:rPr lang="de-CH"/>
              <a:t>0000</a:t>
            </a:r>
            <a:endParaRPr/>
          </a:p>
        </p:txBody>
      </p:sp>
      <p:sp>
        <p:nvSpPr>
          <p:cNvPr id="4" name="Inhaltsplatzhalter 3"/>
          <p:cNvSpPr>
            <a:spLocks noGrp="1"/>
          </p:cNvSpPr>
          <p:nvPr>
            <p:ph sz="half" idx="2" hasCustomPrompt="1"/>
          </p:nvPr>
        </p:nvSpPr>
        <p:spPr bwMode="auto">
          <a:xfrm>
            <a:off x="5222187" y="2024646"/>
            <a:ext cx="5598348" cy="3068550"/>
          </a:xfrm>
        </p:spPr>
        <p:txBody>
          <a:bodyPr/>
          <a:lstStyle>
            <a:lvl1pPr>
              <a:defRPr b="0" i="0"/>
            </a:lvl1pPr>
            <a:lvl2pPr>
              <a:defRPr b="0" i="0"/>
            </a:lvl2pPr>
            <a:lvl3pPr>
              <a:defRPr b="0" i="0"/>
            </a:lvl3pPr>
            <a:lvl4pPr>
              <a:defRPr b="0" i="0"/>
            </a:lvl4pPr>
            <a:lvl5pPr>
              <a:defRPr b="0" i="0"/>
            </a:lvl5p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2"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4772124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showMasterPhAnim="0" userDrawn="1">
  <p:cSld name="1_Leer_1">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21972628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showMasterPhAnim="0" userDrawn="1">
  <p:cSld name="1_Leer_2">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21280739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showMasterPhAnim="0" userDrawn="1">
  <p:cSld name="1_Leer_4">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86843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5" Type="http://schemas.openxmlformats.org/officeDocument/2006/relationships/theme" Target="../theme/theme4.xml"/><Relationship Id="rId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theme" Target="../theme/theme6.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Texte</a:t>
            </a:r>
            <a:endParaRPr/>
          </a:p>
          <a:p>
            <a:pPr lvl="1">
              <a:defRPr/>
            </a:pPr>
            <a:r>
              <a:rPr lang="de-CH"/>
              <a:t>Deuxième texte</a:t>
            </a:r>
            <a:endParaRPr/>
          </a:p>
          <a:p>
            <a:pPr lvl="2">
              <a:defRPr/>
            </a:pPr>
            <a:r>
              <a:rPr lang="de-CH"/>
              <a:t>Troisième texte</a:t>
            </a:r>
            <a:endParaRPr/>
          </a:p>
          <a:p>
            <a:pPr lvl="3">
              <a:defRPr/>
            </a:pPr>
            <a:r>
              <a:rPr lang="de-CH"/>
              <a:t>Quatrième texte</a:t>
            </a:r>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userDrawn="1"/>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Des images pour les IQM individuelles suivront.</a:t>
            </a:r>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userDrawn="1"/>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Titre</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Texte</a:t>
            </a:r>
            <a:endParaRPr/>
          </a:p>
          <a:p>
            <a:pPr lvl="1">
              <a:defRPr/>
            </a:pPr>
            <a:r>
              <a:rPr lang="de-CH"/>
              <a:t>Deuxième texte</a:t>
            </a:r>
            <a:endParaRPr/>
          </a:p>
          <a:p>
            <a:pPr lvl="2">
              <a:defRPr/>
            </a:pPr>
            <a:r>
              <a:rPr lang="de-CH"/>
              <a:t>Troisième texte</a:t>
            </a:r>
            <a:endParaRPr/>
          </a:p>
          <a:p>
            <a:pPr lvl="3">
              <a:defRPr/>
            </a:pPr>
            <a:r>
              <a:rPr lang="de-CH"/>
              <a:t>Quatrième texte</a:t>
            </a:r>
            <a:endParaRPr/>
          </a:p>
        </p:txBody>
      </p:sp>
      <p:sp>
        <p:nvSpPr>
          <p:cNvPr id="6"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8" r:id="rId21"/>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7" name="Titel 1"/>
          <p:cNvSpPr txBox="1"/>
          <p:nvPr/>
        </p:nvSpPr>
        <p:spPr bwMode="auto">
          <a:xfrm>
            <a:off x="384026" y="343709"/>
            <a:ext cx="11370406" cy="828000"/>
          </a:xfrm>
          <a:prstGeom prst="rect">
            <a:avLst/>
          </a:prstGeom>
        </p:spPr>
        <p:txBody>
          <a:bodyPr/>
          <a:lstStyle>
            <a:lvl1pPr algn="l" defTabSz="914400">
              <a:lnSpc>
                <a:spcPct val="90000"/>
              </a:lnSpc>
              <a:spcBef>
                <a:spcPts val="0"/>
              </a:spcBef>
              <a:buNone/>
              <a:defRPr sz="3000" b="1" i="0">
                <a:solidFill>
                  <a:schemeClr val="tx1"/>
                </a:solidFill>
                <a:latin typeface="Calibri"/>
                <a:ea typeface="+mj-ea"/>
                <a:cs typeface="Calibri"/>
              </a:defRPr>
            </a:lvl1pPr>
          </a:lstStyle>
          <a:p>
            <a:pPr>
              <a:defRPr/>
            </a:pPr>
            <a:r>
              <a:rPr lang="de-CH"/>
              <a:t>Des images pour les IQM individuelles suivront.</a:t>
            </a:r>
            <a:endParaRP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Titre</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Texte</a:t>
            </a:r>
            <a:endParaRPr/>
          </a:p>
          <a:p>
            <a:pPr lvl="1">
              <a:defRPr/>
            </a:pPr>
            <a:r>
              <a:rPr lang="de-CH"/>
              <a:t>Deuxième texte</a:t>
            </a:r>
            <a:endParaRPr/>
          </a:p>
          <a:p>
            <a:pPr lvl="2">
              <a:defRPr/>
            </a:pPr>
            <a:r>
              <a:rPr lang="de-CH"/>
              <a:t>Troisième texte</a:t>
            </a:r>
            <a:endParaRPr/>
          </a:p>
          <a:p>
            <a:pPr lvl="3">
              <a:defRPr/>
            </a:pPr>
            <a:r>
              <a:rPr lang="de-CH"/>
              <a:t>Quatrième texte</a:t>
            </a:r>
            <a:endParaRPr/>
          </a:p>
        </p:txBody>
      </p:sp>
      <p:sp>
        <p:nvSpPr>
          <p:cNvPr id="6"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409730688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47" r:id="rId20"/>
    <p:sldLayoutId id="2147483748" r:id="rId21"/>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8" name="Rechteck 7"/>
          <p:cNvSpPr/>
          <p:nvPr userDrawn="1"/>
        </p:nvSpPr>
        <p:spPr bwMode="auto">
          <a:xfrm>
            <a:off x="0" y="0"/>
            <a:ext cx="12192000" cy="6858000"/>
          </a:xfrm>
          <a:prstGeom prst="rect">
            <a:avLst/>
          </a:prstGeom>
          <a:solidFill>
            <a:schemeClr val="bg1">
              <a:lumMod val="95000"/>
            </a:schemeClr>
          </a:solidFill>
          <a:ln w="9525">
            <a:noFill/>
            <a:miter lim="800000"/>
            <a:headEnd/>
            <a:tailEnd/>
          </a:ln>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defRPr/>
            </a:pPr>
            <a:endParaRPr lang="de-CH" sz="1600" b="0" i="0">
              <a:latin typeface="Calibri"/>
            </a:endParaRPr>
          </a:p>
        </p:txBody>
      </p:sp>
      <p:sp>
        <p:nvSpPr>
          <p:cNvPr id="2" name="Titelplatzhalter 1"/>
          <p:cNvSpPr>
            <a:spLocks noGrp="1"/>
          </p:cNvSpPr>
          <p:nvPr>
            <p:ph type="title"/>
          </p:nvPr>
        </p:nvSpPr>
        <p:spPr bwMode="auto">
          <a:xfrm>
            <a:off x="384026" y="343709"/>
            <a:ext cx="11370406" cy="828000"/>
          </a:xfrm>
          <a:prstGeom prst="rect">
            <a:avLst/>
          </a:prstGeom>
        </p:spPr>
        <p:txBody>
          <a:bodyPr vert="horz" lIns="0" tIns="0" rIns="0" bIns="0" rtlCol="0" anchor="t">
            <a:noAutofit/>
          </a:bodyPr>
          <a:lstStyle/>
          <a:p>
            <a:pPr>
              <a:defRPr/>
            </a:pPr>
            <a:r>
              <a:rPr lang="de-CH"/>
              <a:t>Titel</a:t>
            </a:r>
            <a:endParaRPr/>
          </a:p>
        </p:txBody>
      </p:sp>
      <p:sp>
        <p:nvSpPr>
          <p:cNvPr id="3" name="Textplatzhalter 2"/>
          <p:cNvSpPr>
            <a:spLocks noGrp="1"/>
          </p:cNvSpPr>
          <p:nvPr>
            <p:ph type="body" idx="1"/>
          </p:nvPr>
        </p:nvSpPr>
        <p:spPr bwMode="auto">
          <a:xfrm>
            <a:off x="381581" y="1557339"/>
            <a:ext cx="11370406" cy="4849882"/>
          </a:xfrm>
          <a:prstGeom prst="rect">
            <a:avLst/>
          </a:prstGeom>
        </p:spPr>
        <p:txBody>
          <a:bodyPr vert="horz" lIns="0" tIns="0" rIns="0" bIns="0" rtlCol="0">
            <a:noAutofit/>
          </a:bodyPr>
          <a:lstStyle/>
          <a:p>
            <a:pPr lvl="0">
              <a:defRPr/>
            </a:pPr>
            <a:r>
              <a:rPr lang="de-CH"/>
              <a:t>Text</a:t>
            </a:r>
            <a:endParaRPr/>
          </a:p>
          <a:p>
            <a:pPr lvl="1">
              <a:defRPr/>
            </a:pPr>
            <a:r>
              <a:rPr lang="de-CH"/>
              <a:t>Zweiter Text</a:t>
            </a:r>
            <a:endParaRPr/>
          </a:p>
          <a:p>
            <a:pPr lvl="2">
              <a:defRPr/>
            </a:pPr>
            <a:r>
              <a:rPr lang="de-CH"/>
              <a:t>Dritter Text</a:t>
            </a:r>
            <a:endParaRPr/>
          </a:p>
          <a:p>
            <a:pPr lvl="3">
              <a:defRPr/>
            </a:pPr>
            <a:r>
              <a:rPr lang="de-CH"/>
              <a:t>Vierter Text</a:t>
            </a:r>
            <a:endParaRPr/>
          </a:p>
        </p:txBody>
      </p:sp>
      <p:sp>
        <p:nvSpPr>
          <p:cNvPr id="6"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
        <p:nvSpPr>
          <p:cNvPr id="4" name="Fußzeilenplatzhalter 1"/>
          <p:cNvSpPr txBox="1"/>
          <p:nvPr userDrawn="1"/>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solidFill>
                  <a:schemeClr val="tx1"/>
                </a:solidFill>
                <a:ea typeface="Roboto"/>
              </a:rPr>
              <a:t>‹#›</a:t>
            </a:fld>
            <a:endParaRPr lang="de-CH" sz="800">
              <a:solidFill>
                <a:schemeClr val="tx1"/>
              </a:solidFill>
              <a:ea typeface="Roboto"/>
            </a:endParaRPr>
          </a:p>
        </p:txBody>
      </p:sp>
    </p:spTree>
    <p:extLst>
      <p:ext uri="{BB962C8B-B14F-4D97-AF65-F5344CB8AC3E}">
        <p14:creationId xmlns:p14="http://schemas.microsoft.com/office/powerpoint/2010/main" val="219013467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Lst>
  <p:txStyles>
    <p:titleStyle>
      <a:lvl1pPr algn="l" defTabSz="914400">
        <a:lnSpc>
          <a:spcPct val="96000"/>
        </a:lnSpc>
        <a:spcBef>
          <a:spcPts val="0"/>
        </a:spcBef>
        <a:buNone/>
        <a:defRPr sz="3000" b="1" i="0" spc="0">
          <a:solidFill>
            <a:schemeClr val="tx1"/>
          </a:solidFill>
          <a:latin typeface="Calibri"/>
          <a:ea typeface="Roboto"/>
          <a:cs typeface="Calibri"/>
        </a:defRPr>
      </a:lvl1pPr>
    </p:titleStyle>
    <p:body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ymbol"/>
        <a:buChar char="-"/>
        <a:defRPr sz="2000" spc="-10">
          <a:solidFill>
            <a:schemeClr val="tx1"/>
          </a:solidFill>
          <a:latin typeface="+mn-lt"/>
          <a:ea typeface="+mn-ea"/>
          <a:cs typeface="+mn-cs"/>
        </a:defRPr>
      </a:lvl2pPr>
      <a:lvl3pPr marL="396000" indent="-198000" algn="l" defTabSz="914400">
        <a:lnSpc>
          <a:spcPct val="109000"/>
        </a:lnSpc>
        <a:spcBef>
          <a:spcPts val="0"/>
        </a:spcBef>
        <a:buFont typeface="Symbol"/>
        <a:buChar char="-"/>
        <a:defRPr sz="2000" spc="-10">
          <a:solidFill>
            <a:schemeClr val="tx1"/>
          </a:solidFill>
          <a:latin typeface="+mn-lt"/>
          <a:ea typeface="+mn-ea"/>
          <a:cs typeface="+mn-cs"/>
        </a:defRPr>
      </a:lvl3pPr>
      <a:lvl4pPr marL="594000" indent="-198000" algn="l" defTabSz="914400">
        <a:lnSpc>
          <a:spcPct val="109000"/>
        </a:lnSpc>
        <a:spcBef>
          <a:spcPts val="0"/>
        </a:spcBef>
        <a:buFont typeface="Symbol"/>
        <a:buChar char="-"/>
        <a:defRPr sz="2000" spc="-10">
          <a:solidFill>
            <a:schemeClr val="tx1"/>
          </a:solidFill>
          <a:latin typeface="+mn-lt"/>
          <a:ea typeface="+mn-ea"/>
          <a:cs typeface="+mn-cs"/>
        </a:defRPr>
      </a:lvl4pPr>
      <a:lvl5pPr marL="792000" indent="-198000" algn="l" defTabSz="914400">
        <a:lnSpc>
          <a:spcPct val="109000"/>
        </a:lnSpc>
        <a:spcBef>
          <a:spcPts val="0"/>
        </a:spcBef>
        <a:buFont typeface="Symbol"/>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hyperlink" Target="http://www.artiset.ch/qualite-des-soins" TargetMode="External"/><Relationship Id="rId2" Type="http://schemas.openxmlformats.org/officeDocument/2006/relationships/notesSlide" Target="../notesSlides/notesSlide2.xml"/><Relationship Id="rId1" Type="http://schemas.openxmlformats.org/officeDocument/2006/relationships/slideLayout" Target="../slideLayouts/slideLayout71.xml"/><Relationship Id="rId4" Type="http://schemas.openxmlformats.org/officeDocument/2006/relationships/hyperlink" Target="http://www.artiset.ch/qualite-des-soins/licenc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5.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6.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openxmlformats.org/officeDocument/2006/relationships/image" Target="../media/image20.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5.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21.xml"/><Relationship Id="rId1" Type="http://schemas.openxmlformats.org/officeDocument/2006/relationships/slideLayout" Target="../slideLayouts/slideLayout40.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24.xml"/><Relationship Id="rId1" Type="http://schemas.openxmlformats.org/officeDocument/2006/relationships/slideLayout" Target="../slideLayouts/slideLayout40.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47.xml"/><Relationship Id="rId4" Type="http://schemas.openxmlformats.org/officeDocument/2006/relationships/image" Target="../media/image40.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40.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4.svg"/><Relationship Id="rId2" Type="http://schemas.openxmlformats.org/officeDocument/2006/relationships/notesSlide" Target="../notesSlides/notesSlide32.xml"/><Relationship Id="rId1" Type="http://schemas.openxmlformats.org/officeDocument/2006/relationships/slideLayout" Target="../slideLayouts/slideLayout40.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47.xml"/><Relationship Id="rId4" Type="http://schemas.openxmlformats.org/officeDocument/2006/relationships/image" Target="../media/image40.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47.xml"/><Relationship Id="rId4" Type="http://schemas.openxmlformats.org/officeDocument/2006/relationships/image" Target="../media/image46.svg"/></Relationships>
</file>

<file path=ppt/slides/_rels/slide38.xml.rels><?xml version="1.0" encoding="UTF-8" standalone="yes"?>
<Relationships xmlns="http://schemas.openxmlformats.org/package/2006/relationships"><Relationship Id="rId3" Type="http://schemas.openxmlformats.org/officeDocument/2006/relationships/hyperlink" Target="http://www.artiset.ch/qualite-des-soins" TargetMode="External"/><Relationship Id="rId2" Type="http://schemas.openxmlformats.org/officeDocument/2006/relationships/notesSlide" Target="../notesSlides/notesSlide38.xml"/><Relationship Id="rId1" Type="http://schemas.openxmlformats.org/officeDocument/2006/relationships/slideLayout" Target="../slideLayouts/slideLayout31.xml"/><Relationship Id="rId4" Type="http://schemas.openxmlformats.org/officeDocument/2006/relationships/hyperlink" Target="http://assm.ch/prosa/em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Rechteck 6"/>
          <p:cNvSpPr/>
          <p:nvPr/>
        </p:nvSpPr>
        <p:spPr bwMode="auto">
          <a:xfrm>
            <a:off x="0" y="0"/>
            <a:ext cx="12192000" cy="5377550"/>
          </a:xfrm>
          <a:prstGeom prst="rect">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gn="ctr">
              <a:defRPr/>
            </a:pPr>
            <a:r>
              <a:rPr lang="fr-CH" sz="3600" b="1" noProof="0" dirty="0">
                <a:solidFill>
                  <a:schemeClr val="bg1"/>
                </a:solidFill>
                <a:latin typeface="Calibri"/>
                <a:ea typeface="Roboto"/>
                <a:cs typeface="Calibri"/>
              </a:rPr>
              <a:t>Bienvenue</a:t>
            </a:r>
            <a:endParaRPr lang="fr-CH" noProof="0" dirty="0"/>
          </a:p>
          <a:p>
            <a:pPr algn="ctr">
              <a:defRPr/>
            </a:pPr>
            <a:endParaRPr lang="fr-CH" sz="2100" b="1" noProof="0" dirty="0">
              <a:solidFill>
                <a:schemeClr val="bg1"/>
              </a:solidFill>
              <a:latin typeface="Calibri"/>
              <a:ea typeface="Roboto"/>
              <a:cs typeface="Calibri"/>
            </a:endParaRPr>
          </a:p>
          <a:p>
            <a:pPr algn="ctr">
              <a:defRPr/>
            </a:pPr>
            <a:r>
              <a:rPr lang="fr-CH" sz="5000" b="1" noProof="0" dirty="0">
                <a:solidFill>
                  <a:schemeClr val="bg1"/>
                </a:solidFill>
                <a:latin typeface="Calibri"/>
                <a:ea typeface="Calibri"/>
                <a:cs typeface="Calibri"/>
              </a:rPr>
              <a:t>Indicateur de qualité médical</a:t>
            </a:r>
          </a:p>
          <a:p>
            <a:pPr algn="ctr">
              <a:defRPr/>
            </a:pPr>
            <a:r>
              <a:rPr lang="fr-CH" sz="5000" b="1" noProof="0" dirty="0">
                <a:solidFill>
                  <a:schemeClr val="bg1"/>
                </a:solidFill>
                <a:latin typeface="Calibri"/>
                <a:ea typeface="Calibri"/>
                <a:cs typeface="Calibri"/>
              </a:rPr>
              <a:t>« Projet de soins anticipé »</a:t>
            </a:r>
            <a:endParaRPr lang="fr-CH" noProof="0" dirty="0"/>
          </a:p>
          <a:p>
            <a:pPr algn="ctr">
              <a:defRPr/>
            </a:pPr>
            <a:br>
              <a:rPr lang="fr-CH" sz="3600" noProof="0" dirty="0">
                <a:solidFill>
                  <a:schemeClr val="bg1"/>
                </a:solidFill>
                <a:latin typeface="Calibri"/>
                <a:ea typeface="Roboto"/>
              </a:rPr>
            </a:br>
            <a:r>
              <a:rPr lang="fr-CH" sz="2100" noProof="0" dirty="0">
                <a:latin typeface="Calibri"/>
                <a:ea typeface="Roboto"/>
              </a:rPr>
              <a:t>Introduction à l'indicateur de qualité médical « Projet de soins anticipé »</a:t>
            </a:r>
            <a:endParaRPr lang="fr-CH" sz="2100" noProof="0" dirty="0">
              <a:solidFill>
                <a:schemeClr val="bg1"/>
              </a:solidFill>
              <a:latin typeface="Calibri"/>
              <a:ea typeface="Roboto"/>
            </a:endParaRPr>
          </a:p>
          <a:p>
            <a:pPr algn="ctr">
              <a:defRPr/>
            </a:pPr>
            <a:br>
              <a:rPr lang="fr-CH" sz="2100" noProof="0" dirty="0">
                <a:solidFill>
                  <a:schemeClr val="bg1"/>
                </a:solidFill>
                <a:latin typeface="Calibri"/>
                <a:ea typeface="Roboto"/>
              </a:rPr>
            </a:br>
            <a:r>
              <a:rPr lang="fr-CH" sz="2100" noProof="0" dirty="0">
                <a:solidFill>
                  <a:schemeClr val="bg1"/>
                </a:solidFill>
                <a:latin typeface="Calibri"/>
                <a:ea typeface="Roboto"/>
              </a:rPr>
              <a:t>JJ.MM.AAAA</a:t>
            </a:r>
            <a:endParaRPr lang="fr-CH" sz="2100" noProof="0" dirty="0">
              <a:solidFill>
                <a:schemeClr val="tx1"/>
              </a:solidFill>
              <a:latin typeface="Calibri"/>
              <a:ea typeface="Roboto"/>
            </a:endParaRPr>
          </a:p>
        </p:txBody>
      </p:sp>
      <p:pic>
        <p:nvPicPr>
          <p:cNvPr id="3" name="Grafik 2" descr="Ein Bild, das Text, Schrift, weiß, Grafiken enthält.&#10;&#10;KI-generierte Inhalte können fehlerhaft sein.">
            <a:extLst>
              <a:ext uri="{FF2B5EF4-FFF2-40B4-BE49-F238E27FC236}">
                <a16:creationId xmlns:a16="http://schemas.microsoft.com/office/drawing/2014/main" id="{317C5DEC-73FA-BA9E-9F8A-E71E4B479E2C}"/>
              </a:ext>
            </a:extLst>
          </p:cNvPr>
          <p:cNvPicPr>
            <a:picLocks noChangeAspect="1"/>
          </p:cNvPicPr>
          <p:nvPr/>
        </p:nvPicPr>
        <p:blipFill>
          <a:blip r:embed="rId3"/>
          <a:stretch>
            <a:fillRect/>
          </a:stretch>
        </p:blipFill>
        <p:spPr>
          <a:xfrm>
            <a:off x="3397250" y="5539144"/>
            <a:ext cx="5397500" cy="1079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8" name="Rechteck 7"/>
          <p:cNvSpPr/>
          <p:nvPr/>
        </p:nvSpPr>
        <p:spPr bwMode="auto">
          <a:xfrm>
            <a:off x="0" y="0"/>
            <a:ext cx="12192000" cy="6858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7" name="Textfeld 6"/>
          <p:cNvSpPr txBox="1"/>
          <p:nvPr/>
        </p:nvSpPr>
        <p:spPr bwMode="auto">
          <a:xfrm>
            <a:off x="409575" y="1994653"/>
            <a:ext cx="10892409" cy="3975649"/>
          </a:xfrm>
          <a:prstGeom prst="rect">
            <a:avLst/>
          </a:prstGeom>
          <a:solidFill>
            <a:schemeClr val="bg1"/>
          </a:solidFill>
        </p:spPr>
        <p:txBody>
          <a:bodyPr wrap="square" lIns="648000" tIns="216000" rIns="360000" bIns="216000" rtlCol="0" anchor="t">
            <a:spAutoFit/>
          </a:bodyPr>
          <a:lstStyle/>
          <a:p>
            <a:pPr>
              <a:spcAft>
                <a:spcPts val="600"/>
              </a:spcAft>
              <a:defRPr/>
            </a:pPr>
            <a:r>
              <a:rPr lang="fr-CH" sz="2100">
                <a:latin typeface="Calibri"/>
                <a:cs typeface="Calibri"/>
              </a:rPr>
              <a:t>Les règles suivantes s’appliquent aux diapositives suivantes :</a:t>
            </a:r>
            <a:endParaRPr lang="de-CH" sz="2100">
              <a:latin typeface="Calibri"/>
              <a:cs typeface="Calibri"/>
            </a:endParaRPr>
          </a:p>
          <a:p>
            <a:pPr marL="285750" lvl="0" indent="-285750">
              <a:spcAft>
                <a:spcPts val="600"/>
              </a:spcAft>
              <a:buFont typeface="Arial"/>
              <a:buChar char="•"/>
              <a:defRPr/>
            </a:pPr>
            <a:r>
              <a:rPr lang="fr-CH" sz="2100">
                <a:latin typeface="Calibri"/>
                <a:cs typeface="Calibri"/>
              </a:rPr>
              <a:t>Si des diapositives sont reprises à l’identique, il est impératif de conserver le pied de page avec les informations suivantes : </a:t>
            </a:r>
            <a:br>
              <a:rPr lang="fr-CH" sz="2100">
                <a:latin typeface="Calibri"/>
                <a:cs typeface="Calibri"/>
              </a:rPr>
            </a:br>
            <a:r>
              <a:rPr lang="fr-CH" sz="2100" u="sng">
                <a:latin typeface="Calibri"/>
                <a:cs typeface="Calibri"/>
                <a:hlinkClick r:id="rId3" tooltip="http://www.artiset.ch/qualite-des-soins"/>
              </a:rPr>
              <a:t>www.artiset.ch/qualite-des-soins</a:t>
            </a:r>
            <a:r>
              <a:rPr lang="de-CH" sz="2100">
                <a:latin typeface="Calibri"/>
                <a:cs typeface="Calibri"/>
              </a:rPr>
              <a:t> </a:t>
            </a:r>
            <a:r>
              <a:rPr lang="fr-CH" sz="2100">
                <a:latin typeface="Calibri"/>
                <a:cs typeface="Calibri"/>
              </a:rPr>
              <a:t> – CC BY-NC-SA senesuisse et CURAVIVA</a:t>
            </a:r>
            <a:endParaRPr/>
          </a:p>
          <a:p>
            <a:pPr marL="285750" lvl="0" indent="-285750">
              <a:spcAft>
                <a:spcPts val="600"/>
              </a:spcAft>
              <a:buFont typeface="Arial"/>
              <a:buChar char="•"/>
              <a:defRPr/>
            </a:pPr>
            <a:r>
              <a:rPr lang="fr-FR" sz="2100">
                <a:latin typeface="Calibri"/>
                <a:cs typeface="Calibri"/>
              </a:rPr>
              <a:t>Si des diapositives sont modifiées ou si de nouvelles diapositives sont ajoutées, cette mention doit être supprimée du pied de page de la diapositive concernée.</a:t>
            </a:r>
            <a:endParaRPr/>
          </a:p>
          <a:p>
            <a:pPr marL="285750" indent="-285750">
              <a:spcAft>
                <a:spcPts val="600"/>
              </a:spcAft>
              <a:buFont typeface="Arial"/>
              <a:buChar char="•"/>
              <a:defRPr/>
            </a:pPr>
            <a:r>
              <a:rPr lang="fr-CH" sz="2100">
                <a:latin typeface="Calibri"/>
                <a:cs typeface="Calibri"/>
              </a:rPr>
              <a:t>Droits sur les images et icônes : toutes les images et icônes de cette présentation sont protégés par le droit d’auteur. Ils ne peuvent pas être modifiés ni utilisés à d’autres fins.</a:t>
            </a:r>
            <a:endParaRPr lang="de-CH" sz="2100">
              <a:latin typeface="Calibri"/>
              <a:cs typeface="Calibri"/>
            </a:endParaRPr>
          </a:p>
          <a:p>
            <a:pPr>
              <a:spcAft>
                <a:spcPts val="600"/>
              </a:spcAft>
              <a:defRPr/>
            </a:pPr>
            <a:r>
              <a:rPr lang="fr-CH" sz="2100">
                <a:latin typeface="Calibri"/>
                <a:cs typeface="Calibri"/>
              </a:rPr>
              <a:t>Pour plus d’informations sur les licences, les personnes intéressées peuvent consulter le lien suivant : </a:t>
            </a:r>
            <a:r>
              <a:rPr lang="fr-CH" sz="2100" u="sng">
                <a:latin typeface="Calibri"/>
                <a:cs typeface="Calibri"/>
                <a:hlinkClick r:id="rId4" tooltip="http://www.artiset.ch/qualite-des-soins/licences"/>
              </a:rPr>
              <a:t>www.artiset.ch/qualite-des-soins/licences</a:t>
            </a:r>
            <a:r>
              <a:rPr lang="de-CH" sz="2100">
                <a:latin typeface="Calibri"/>
                <a:cs typeface="Calibri"/>
              </a:rPr>
              <a:t> </a:t>
            </a:r>
            <a:endParaRPr/>
          </a:p>
        </p:txBody>
      </p:sp>
      <p:sp>
        <p:nvSpPr>
          <p:cNvPr id="5" name="Titel 4"/>
          <p:cNvSpPr>
            <a:spLocks noGrp="1"/>
          </p:cNvSpPr>
          <p:nvPr>
            <p:ph type="title" idx="4294967295"/>
          </p:nvPr>
        </p:nvSpPr>
        <p:spPr bwMode="auto">
          <a:xfrm>
            <a:off x="409575" y="371475"/>
            <a:ext cx="10723563" cy="828675"/>
          </a:xfrm>
          <a:prstGeom prst="rect">
            <a:avLst/>
          </a:prstGeom>
        </p:spPr>
        <p:txBody>
          <a:bodyPr/>
          <a:lstStyle/>
          <a:p>
            <a:pPr>
              <a:defRPr/>
            </a:pPr>
            <a:r>
              <a:rPr lang="fr-FR" sz="5000" b="1">
                <a:solidFill>
                  <a:schemeClr val="bg1"/>
                </a:solidFill>
                <a:latin typeface="Calibri"/>
                <a:cs typeface="Calibri"/>
              </a:rPr>
              <a:t>Informations sur l’utilisation de cette présentation PowerPoint</a:t>
            </a:r>
            <a:endParaRPr lang="de-DE" sz="5000" b="1" spc="0">
              <a:solidFill>
                <a:schemeClr val="bg1"/>
              </a:solidFill>
              <a:latin typeface="Calibri"/>
              <a:ea typeface="Roboto"/>
              <a:cs typeface="Calibri"/>
            </a:endParaRPr>
          </a:p>
        </p:txBody>
      </p:sp>
      <p:sp>
        <p:nvSpPr>
          <p:cNvPr id="4" name="Fußzeilenplatzhalter 1"/>
          <p:cNvSpPr txBox="1"/>
          <p:nvPr/>
        </p:nvSpPr>
        <p:spPr bwMode="auto">
          <a:xfrm>
            <a:off x="409575" y="6410324"/>
            <a:ext cx="7743825"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de-DE" sz="800">
                <a:latin typeface="Calibri"/>
                <a:ea typeface="Roboto"/>
                <a:cs typeface="Calibri"/>
              </a:rPr>
              <a:t>www.artiset.ch/qualite-des-soins – CC BY-NC-SA senesuisse et CURAVIVA </a:t>
            </a:r>
            <a:endParaRPr lang="de-CH" sz="800">
              <a:latin typeface="Calibri"/>
              <a:ea typeface="Roboto"/>
              <a:cs typeface="Calibri"/>
            </a:endParaRPr>
          </a:p>
        </p:txBody>
      </p:sp>
      <p:sp>
        <p:nvSpPr>
          <p:cNvPr id="2"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de-DE" sz="800">
                <a:ea typeface="Roboto"/>
              </a:rPr>
              <a:t>2</a:t>
            </a:fld>
            <a:endParaRPr lang="de-CH" sz="800">
              <a:ea typeface="Roboto"/>
            </a:endParaRPr>
          </a:p>
        </p:txBody>
      </p:sp>
      <p:sp>
        <p:nvSpPr>
          <p:cNvPr id="3" name="Textfeld 2"/>
          <p:cNvSpPr txBox="1"/>
          <p:nvPr/>
        </p:nvSpPr>
        <p:spPr bwMode="auto">
          <a:xfrm>
            <a:off x="4657344" y="1670304"/>
            <a:ext cx="184731" cy="369332"/>
          </a:xfrm>
          <a:prstGeom prst="rect">
            <a:avLst/>
          </a:prstGeom>
          <a:noFill/>
        </p:spPr>
        <p:txBody>
          <a:bodyPr wrap="none" rtlCol="0">
            <a:spAutoFit/>
          </a:bodyPr>
          <a:lstStyle/>
          <a:p>
            <a:pPr>
              <a:defRPr/>
            </a:pPr>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2"/>
          <p:cNvPicPr>
            <a:picLocks noChangeAspect="1" noChangeArrowheads="1"/>
          </p:cNvPicPr>
          <p:nvPr/>
        </p:nvPicPr>
        <p:blipFill>
          <a:blip r:embed="rId3"/>
          <a:stretch/>
        </p:blipFill>
        <p:spPr bwMode="auto">
          <a:xfrm>
            <a:off x="0" y="0"/>
            <a:ext cx="12191980" cy="6857990"/>
          </a:xfrm>
          <a:prstGeom prst="rect">
            <a:avLst/>
          </a:prstGeom>
          <a:noFill/>
        </p:spPr>
      </p:pic>
      <p:sp>
        <p:nvSpPr>
          <p:cNvPr id="3" name="Content Placeholder 2"/>
          <p:cNvSpPr>
            <a:spLocks noGrp="1"/>
          </p:cNvSpPr>
          <p:nvPr>
            <p:ph idx="4294967295"/>
          </p:nvPr>
        </p:nvSpPr>
        <p:spPr bwMode="auto">
          <a:xfrm>
            <a:off x="0" y="1976438"/>
            <a:ext cx="4679950" cy="4430712"/>
          </a:xfrm>
          <a:prstGeom prst="rect">
            <a:avLst/>
          </a:prstGeom>
        </p:spPr>
        <p:txBody>
          <a:bodyPr vert="horz" lIns="0" tIns="0" rIns="0" bIns="0" rtlCol="0">
            <a:normAutofit/>
          </a:bodyPr>
          <a:lstStyle/>
          <a:p>
            <a:pPr>
              <a:spcAft>
                <a:spcPts val="600"/>
              </a:spcAft>
              <a:defRPr/>
            </a:pPr>
            <a:endParaRPr lang="it-CH"/>
          </a:p>
          <a:p>
            <a:pPr marL="285750" indent="-285750">
              <a:spcAft>
                <a:spcPts val="600"/>
              </a:spcAft>
              <a:buFont typeface="Arial"/>
              <a:buChar char="•"/>
              <a:defRPr/>
            </a:pPr>
            <a:endParaRPr lang="it-CH"/>
          </a:p>
        </p:txBody>
      </p:sp>
      <p:pic>
        <p:nvPicPr>
          <p:cNvPr id="4" name="Grafik 3"/>
          <p:cNvPicPr>
            <a:picLocks noChangeAspect="1"/>
          </p:cNvPicPr>
          <p:nvPr/>
        </p:nvPicPr>
        <p:blipFill>
          <a:blip r:embed="rId4"/>
          <a:srcRect/>
          <a:stretch/>
        </p:blipFill>
        <p:spPr bwMode="auto">
          <a:xfrm>
            <a:off x="0" y="5053862"/>
            <a:ext cx="12061371" cy="180413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6"/>
            <a:ext cx="11370406" cy="1589623"/>
          </a:xfrm>
        </p:spPr>
        <p:txBody>
          <a:bodyPr>
            <a:normAutofit/>
          </a:bodyPr>
          <a:lstStyle/>
          <a:p>
            <a:pPr>
              <a:defRPr/>
            </a:pPr>
            <a:r>
              <a:rPr lang="fr-CH" sz="4400" b="1" noProof="0" dirty="0">
                <a:latin typeface="Calibri"/>
                <a:ea typeface="Calibri"/>
                <a:cs typeface="Calibri"/>
              </a:rPr>
              <a:t>Les six indicateurs de qualité médicaux (IQM) existants </a:t>
            </a:r>
            <a:br>
              <a:rPr lang="fr-CH" sz="3200" b="1" noProof="0" dirty="0">
                <a:latin typeface="Calibri"/>
                <a:ea typeface="Calibri"/>
                <a:cs typeface="Calibri"/>
              </a:rPr>
            </a:br>
            <a:r>
              <a:rPr lang="fr-CH" sz="1800" noProof="0" dirty="0"/>
              <a:t>(avec transmission annuelle obligatoire des données à la Confédération)</a:t>
            </a:r>
            <a:endParaRPr lang="fr-CH" sz="3200" noProof="0" dirty="0"/>
          </a:p>
        </p:txBody>
      </p:sp>
      <p:graphicFrame>
        <p:nvGraphicFramePr>
          <p:cNvPr id="19" name="Table 19"/>
          <p:cNvGraphicFramePr>
            <a:graphicFrameLocks noGrp="1"/>
          </p:cNvGraphicFramePr>
          <p:nvPr/>
        </p:nvGraphicFramePr>
        <p:xfrm>
          <a:off x="306412" y="2175827"/>
          <a:ext cx="11579176" cy="3708732"/>
        </p:xfrm>
        <a:graphic>
          <a:graphicData uri="http://schemas.openxmlformats.org/drawingml/2006/table">
            <a:tbl>
              <a:tblPr firstRow="1" bandRow="1">
                <a:tableStyleId>{5940675A-B579-460E-94D1-54222C63F5DA}</a:tableStyleId>
              </a:tblPr>
              <a:tblGrid>
                <a:gridCol w="1037501">
                  <a:extLst>
                    <a:ext uri="{9D8B030D-6E8A-4147-A177-3AD203B41FA5}">
                      <a16:colId xmlns:a16="http://schemas.microsoft.com/office/drawing/2014/main" val="20000"/>
                    </a:ext>
                  </a:extLst>
                </a:gridCol>
                <a:gridCol w="1620000">
                  <a:extLst>
                    <a:ext uri="{9D8B030D-6E8A-4147-A177-3AD203B41FA5}">
                      <a16:colId xmlns:a16="http://schemas.microsoft.com/office/drawing/2014/main" val="20001"/>
                    </a:ext>
                  </a:extLst>
                </a:gridCol>
                <a:gridCol w="1053248">
                  <a:extLst>
                    <a:ext uri="{9D8B030D-6E8A-4147-A177-3AD203B41FA5}">
                      <a16:colId xmlns:a16="http://schemas.microsoft.com/office/drawing/2014/main" val="20002"/>
                    </a:ext>
                  </a:extLst>
                </a:gridCol>
                <a:gridCol w="2340000">
                  <a:extLst>
                    <a:ext uri="{9D8B030D-6E8A-4147-A177-3AD203B41FA5}">
                      <a16:colId xmlns:a16="http://schemas.microsoft.com/office/drawing/2014/main" val="20003"/>
                    </a:ext>
                  </a:extLst>
                </a:gridCol>
                <a:gridCol w="1065695">
                  <a:extLst>
                    <a:ext uri="{9D8B030D-6E8A-4147-A177-3AD203B41FA5}">
                      <a16:colId xmlns:a16="http://schemas.microsoft.com/office/drawing/2014/main" val="20004"/>
                    </a:ext>
                  </a:extLst>
                </a:gridCol>
                <a:gridCol w="1800000">
                  <a:extLst>
                    <a:ext uri="{9D8B030D-6E8A-4147-A177-3AD203B41FA5}">
                      <a16:colId xmlns:a16="http://schemas.microsoft.com/office/drawing/2014/main" val="20005"/>
                    </a:ext>
                  </a:extLst>
                </a:gridCol>
                <a:gridCol w="1042732">
                  <a:extLst>
                    <a:ext uri="{9D8B030D-6E8A-4147-A177-3AD203B41FA5}">
                      <a16:colId xmlns:a16="http://schemas.microsoft.com/office/drawing/2014/main" val="20006"/>
                    </a:ext>
                  </a:extLst>
                </a:gridCol>
                <a:gridCol w="1620000">
                  <a:extLst>
                    <a:ext uri="{9D8B030D-6E8A-4147-A177-3AD203B41FA5}">
                      <a16:colId xmlns:a16="http://schemas.microsoft.com/office/drawing/2014/main" val="20007"/>
                    </a:ext>
                  </a:extLst>
                </a:gridCol>
              </a:tblGrid>
              <a:tr h="900000">
                <a:tc gridSpan="2">
                  <a:txBody>
                    <a:bodyPr/>
                    <a:lstStyle/>
                    <a:p>
                      <a:pPr>
                        <a:defRPr/>
                      </a:pPr>
                      <a:r>
                        <a:rPr lang="fr-CH" b="1" noProof="0" dirty="0">
                          <a:solidFill>
                            <a:schemeClr val="bg1"/>
                          </a:solidFill>
                          <a:latin typeface="Calibri"/>
                          <a:ea typeface="Calibri"/>
                          <a:cs typeface="Calibri"/>
                        </a:rPr>
                        <a:t>Douleur</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noProof="0" dirty="0">
                          <a:solidFill>
                            <a:schemeClr val="bg1"/>
                          </a:solidFill>
                          <a:latin typeface="Calibri"/>
                          <a:ea typeface="Calibri"/>
                          <a:cs typeface="Calibri"/>
                        </a:rPr>
                        <a:t>Mesures limitant la liberté de mouvement</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noProof="0" dirty="0">
                          <a:solidFill>
                            <a:schemeClr val="bg1"/>
                          </a:solidFill>
                          <a:latin typeface="Calibri"/>
                          <a:ea typeface="Calibri"/>
                          <a:cs typeface="Calibri"/>
                        </a:rPr>
                        <a:t>Médicaments</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b="1" noProof="0" dirty="0">
                          <a:solidFill>
                            <a:schemeClr val="bg1"/>
                          </a:solidFill>
                          <a:latin typeface="Calibri"/>
                          <a:ea typeface="Calibri"/>
                          <a:cs typeface="Calibri"/>
                        </a:rPr>
                        <a:t>Nutrition</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1396200">
                <a:tc>
                  <a:txBody>
                    <a:bodyPr/>
                    <a:lstStyle/>
                    <a:p>
                      <a:pPr>
                        <a:defRPr/>
                      </a:pPr>
                      <a:endParaRPr lang="fr-CH" noProof="0" dirty="0">
                        <a:latin typeface="Calibri"/>
                        <a:ea typeface="Calibri"/>
                        <a:cs typeface="Calibri"/>
                      </a:endParaRPr>
                    </a:p>
                    <a:p>
                      <a:pPr>
                        <a:defRPr/>
                      </a:pPr>
                      <a:endParaRPr lang="fr-CH" noProof="0" dirty="0">
                        <a:latin typeface="Calibri"/>
                        <a:ea typeface="Calibri"/>
                        <a:cs typeface="Calibri"/>
                      </a:endParaRPr>
                    </a:p>
                    <a:p>
                      <a:pPr>
                        <a:defRPr/>
                      </a:pPr>
                      <a:endParaRPr lang="fr-CH" noProof="0" dirty="0">
                        <a:latin typeface="Calibri"/>
                        <a:ea typeface="Calibri"/>
                        <a:cs typeface="Calibri"/>
                      </a:endParaRPr>
                    </a:p>
                    <a:p>
                      <a:pPr>
                        <a:defRPr/>
                      </a:pPr>
                      <a:endParaRPr lang="fr-CH" noProof="0" dirty="0">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noProof="0" dirty="0">
                          <a:latin typeface="Calibri"/>
                          <a:ea typeface="Calibri"/>
                          <a:cs typeface="Calibri"/>
                        </a:rPr>
                        <a:t>Auto-évaluation de la douleur</a:t>
                      </a:r>
                      <a:endParaRPr lang="fr-CH" noProof="0" dirty="0"/>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noProof="0" dirty="0">
                          <a:latin typeface="Calibri"/>
                          <a:ea typeface="Calibri"/>
                          <a:cs typeface="Calibri"/>
                        </a:rPr>
                        <a:t>Fixation du tronc / Siège empêchant de se lever de manière autonome</a:t>
                      </a:r>
                      <a:endParaRPr lang="fr-CH" noProof="0" dirty="0"/>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noProof="0" dirty="0">
                          <a:latin typeface="Calibri"/>
                          <a:ea typeface="Calibri"/>
                          <a:cs typeface="Calibri"/>
                        </a:rPr>
                        <a:t>Polymédication</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noProof="0" dirty="0">
                          <a:latin typeface="Calibri"/>
                          <a:ea typeface="Calibri"/>
                          <a:cs typeface="Calibri"/>
                        </a:rPr>
                        <a:t>Malnutrition</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extLst>
                  <a:ext uri="{0D108BD9-81ED-4DB2-BD59-A6C34878D82A}">
                    <a16:rowId xmlns:a16="http://schemas.microsoft.com/office/drawing/2014/main" val="10001"/>
                  </a:ext>
                </a:extLst>
              </a:tr>
              <a:tr h="1396200">
                <a:tc>
                  <a:txBody>
                    <a:bodyPr/>
                    <a:lstStyle/>
                    <a:p>
                      <a:pPr>
                        <a:defRPr/>
                      </a:pPr>
                      <a:endParaRPr lang="fr-CH" noProof="0" dirty="0">
                        <a:latin typeface="Calibri"/>
                        <a:ea typeface="Calibri"/>
                        <a:cs typeface="Calibri"/>
                      </a:endParaRPr>
                    </a:p>
                    <a:p>
                      <a:pPr>
                        <a:defRPr/>
                      </a:pPr>
                      <a:endParaRPr lang="fr-CH" noProof="0" dirty="0">
                        <a:latin typeface="Calibri"/>
                        <a:ea typeface="Calibri"/>
                        <a:cs typeface="Calibri"/>
                      </a:endParaRPr>
                    </a:p>
                    <a:p>
                      <a:pPr>
                        <a:defRPr/>
                      </a:pPr>
                      <a:endParaRPr lang="fr-CH" noProof="0" dirty="0">
                        <a:latin typeface="Calibri"/>
                        <a:ea typeface="Calibri"/>
                        <a:cs typeface="Calibri"/>
                      </a:endParaRPr>
                    </a:p>
                    <a:p>
                      <a:pPr>
                        <a:defRPr/>
                      </a:pPr>
                      <a:endParaRPr lang="fr-CH" noProof="0" dirty="0">
                        <a:latin typeface="Calibri"/>
                        <a:ea typeface="Calibri"/>
                        <a:cs typeface="Calibri"/>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r>
                        <a:rPr lang="fr-CH" noProof="0" dirty="0">
                          <a:latin typeface="Calibri"/>
                          <a:ea typeface="Calibri"/>
                          <a:cs typeface="Calibri"/>
                        </a:rPr>
                        <a:t>Évaluation de la douleur par des tiers</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a:txBody>
                    <a:bodyPr/>
                    <a:lstStyle/>
                    <a:p>
                      <a:pPr>
                        <a:defRPr/>
                      </a:pPr>
                      <a:r>
                        <a:rPr lang="fr-CH" noProof="0" dirty="0">
                          <a:latin typeface="Calibri"/>
                          <a:ea typeface="Calibri"/>
                          <a:cs typeface="Calibri"/>
                        </a:rPr>
                        <a:t>Barrières de lit</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gridSpan="2">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FF3D3"/>
                    </a:solidFill>
                  </a:tcPr>
                </a:tc>
                <a:tc hMerge="1">
                  <a:txBody>
                    <a:bodyPr/>
                    <a:lstStyle/>
                    <a:p>
                      <a:endParaRPr/>
                    </a:p>
                  </a:txBody>
                  <a:tcPr/>
                </a:tc>
                <a:tc gridSpan="2">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C6CB94"/>
                    </a:solidFill>
                  </a:tcPr>
                </a:tc>
                <a:tc hMerge="1">
                  <a:txBody>
                    <a:bodyPr/>
                    <a:lstStyle/>
                    <a:p>
                      <a:endParaRPr/>
                    </a:p>
                  </a:txBody>
                  <a:tcPr/>
                </a:tc>
                <a:extLst>
                  <a:ext uri="{0D108BD9-81ED-4DB2-BD59-A6C34878D82A}">
                    <a16:rowId xmlns:a16="http://schemas.microsoft.com/office/drawing/2014/main" val="10002"/>
                  </a:ext>
                </a:extLst>
              </a:tr>
            </a:tbl>
          </a:graphicData>
        </a:graphic>
      </p:graphicFrame>
      <p:pic>
        <p:nvPicPr>
          <p:cNvPr id="5" name="Picture 4" descr="A black background with a black square&#10;&#10;AI-generated content may be incorrect."/>
          <p:cNvPicPr>
            <a:picLocks noChangeAspect="1"/>
          </p:cNvPicPr>
          <p:nvPr/>
        </p:nvPicPr>
        <p:blipFill>
          <a:blip r:embed="rId3"/>
          <a:stretch/>
        </p:blipFill>
        <p:spPr bwMode="auto">
          <a:xfrm>
            <a:off x="3059502" y="3358969"/>
            <a:ext cx="847938" cy="845608"/>
          </a:xfrm>
          <a:prstGeom prst="rect">
            <a:avLst/>
          </a:prstGeom>
        </p:spPr>
      </p:pic>
      <p:pic>
        <p:nvPicPr>
          <p:cNvPr id="7" name="Picture 6" descr="A black background with a black square&#10;&#10;AI-generated content may be incorrect."/>
          <p:cNvPicPr>
            <a:picLocks noChangeAspect="1"/>
          </p:cNvPicPr>
          <p:nvPr/>
        </p:nvPicPr>
        <p:blipFill>
          <a:blip r:embed="rId4"/>
          <a:stretch/>
        </p:blipFill>
        <p:spPr bwMode="auto">
          <a:xfrm>
            <a:off x="3059502" y="4684238"/>
            <a:ext cx="837819" cy="837819"/>
          </a:xfrm>
          <a:prstGeom prst="rect">
            <a:avLst/>
          </a:prstGeom>
        </p:spPr>
      </p:pic>
      <p:pic>
        <p:nvPicPr>
          <p:cNvPr id="20" name="Picture 19" descr="A black background with a black square&#10;&#10;AI-generated content may be incorrect."/>
          <p:cNvPicPr>
            <a:picLocks noChangeAspect="1"/>
          </p:cNvPicPr>
          <p:nvPr/>
        </p:nvPicPr>
        <p:blipFill>
          <a:blip r:embed="rId5"/>
          <a:stretch/>
        </p:blipFill>
        <p:spPr bwMode="auto">
          <a:xfrm>
            <a:off x="413001" y="4722572"/>
            <a:ext cx="847938" cy="850274"/>
          </a:xfrm>
          <a:prstGeom prst="rect">
            <a:avLst/>
          </a:prstGeom>
        </p:spPr>
      </p:pic>
      <p:pic>
        <p:nvPicPr>
          <p:cNvPr id="22" name="Picture 21" descr="A black background with a black square&#10;&#10;AI-generated content may be incorrect."/>
          <p:cNvPicPr>
            <a:picLocks noChangeAspect="1"/>
          </p:cNvPicPr>
          <p:nvPr/>
        </p:nvPicPr>
        <p:blipFill>
          <a:blip r:embed="rId6"/>
          <a:stretch/>
        </p:blipFill>
        <p:spPr bwMode="auto">
          <a:xfrm>
            <a:off x="413001" y="3356639"/>
            <a:ext cx="847938" cy="847938"/>
          </a:xfrm>
          <a:prstGeom prst="rect">
            <a:avLst/>
          </a:prstGeom>
        </p:spPr>
      </p:pic>
      <p:pic>
        <p:nvPicPr>
          <p:cNvPr id="24" name="Picture 23" descr="A black background with a black square&#10;&#10;AI-generated content may be incorrect."/>
          <p:cNvPicPr>
            <a:picLocks noChangeAspect="1"/>
          </p:cNvPicPr>
          <p:nvPr/>
        </p:nvPicPr>
        <p:blipFill>
          <a:blip r:embed="rId7"/>
          <a:stretch/>
        </p:blipFill>
        <p:spPr bwMode="auto">
          <a:xfrm>
            <a:off x="6471886" y="3356639"/>
            <a:ext cx="845608" cy="845608"/>
          </a:xfrm>
          <a:prstGeom prst="rect">
            <a:avLst/>
          </a:prstGeom>
        </p:spPr>
      </p:pic>
      <p:pic>
        <p:nvPicPr>
          <p:cNvPr id="26" name="Picture 25" descr="A black background with a black square&#10;&#10;AI-generated content may be incorrect."/>
          <p:cNvPicPr>
            <a:picLocks noChangeAspect="1"/>
          </p:cNvPicPr>
          <p:nvPr/>
        </p:nvPicPr>
        <p:blipFill>
          <a:blip r:embed="rId8"/>
          <a:stretch/>
        </p:blipFill>
        <p:spPr bwMode="auto">
          <a:xfrm>
            <a:off x="9332098" y="3358969"/>
            <a:ext cx="845608" cy="845608"/>
          </a:xfrm>
          <a:prstGeom prst="rect">
            <a:avLst/>
          </a:prstGeom>
        </p:spPr>
      </p:pic>
      <p:sp>
        <p:nvSpPr>
          <p:cNvPr id="3" name="Textfeld 2">
            <a:extLst>
              <a:ext uri="{FF2B5EF4-FFF2-40B4-BE49-F238E27FC236}">
                <a16:creationId xmlns:a16="http://schemas.microsoft.com/office/drawing/2014/main" id="{93622198-0EA8-BAFB-0964-C0CA6FDD665B}"/>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356033" y="315717"/>
            <a:ext cx="11370406" cy="1766640"/>
          </a:xfrm>
        </p:spPr>
        <p:txBody>
          <a:bodyPr>
            <a:normAutofit/>
          </a:bodyPr>
          <a:lstStyle/>
          <a:p>
            <a:pPr>
              <a:defRPr/>
            </a:pPr>
            <a:r>
              <a:rPr lang="fr-CH" sz="4400" b="1" noProof="0" dirty="0">
                <a:latin typeface="Calibri"/>
                <a:ea typeface="Calibri"/>
                <a:cs typeface="Calibri"/>
              </a:rPr>
              <a:t>Les trois nouveaux </a:t>
            </a:r>
            <a:r>
              <a:rPr lang="fr-CH" sz="4400" noProof="0" dirty="0">
                <a:ea typeface="Calibri"/>
              </a:rPr>
              <a:t>IQM</a:t>
            </a:r>
            <a:br>
              <a:rPr lang="fr-CH" sz="3200" b="1" noProof="0" dirty="0">
                <a:latin typeface="Calibri"/>
                <a:ea typeface="Calibri"/>
                <a:cs typeface="Calibri"/>
              </a:rPr>
            </a:br>
            <a:r>
              <a:rPr lang="fr-CH" sz="1800" b="1" i="0" u="none" strike="noStrike" cap="none" spc="0" noProof="0" dirty="0">
                <a:solidFill>
                  <a:srgbClr val="000000"/>
                </a:solidFill>
                <a:latin typeface="Calibri"/>
                <a:ea typeface="Calibri"/>
                <a:cs typeface="Calibri"/>
              </a:rPr>
              <a:t>(pour un usage interne, sans transmission de données à la Confédération, en phase de test pour une éventuelle utilisation comme IQM nationaux)</a:t>
            </a:r>
            <a:endParaRPr lang="fr-CH" sz="3200" noProof="0" dirty="0"/>
          </a:p>
        </p:txBody>
      </p:sp>
      <p:graphicFrame>
        <p:nvGraphicFramePr>
          <p:cNvPr id="6" name="Table 5"/>
          <p:cNvGraphicFramePr>
            <a:graphicFrameLocks noGrp="1"/>
          </p:cNvGraphicFramePr>
          <p:nvPr>
            <p:extLst>
              <p:ext uri="{D42A27DB-BD31-4B8C-83A1-F6EECF244321}">
                <p14:modId xmlns:p14="http://schemas.microsoft.com/office/powerpoint/2010/main" val="2845553959"/>
              </p:ext>
            </p:extLst>
          </p:nvPr>
        </p:nvGraphicFramePr>
        <p:xfrm>
          <a:off x="606000" y="2461441"/>
          <a:ext cx="10980000" cy="2700000"/>
        </p:xfrm>
        <a:graphic>
          <a:graphicData uri="http://schemas.openxmlformats.org/drawingml/2006/table">
            <a:tbl>
              <a:tblPr firstRow="1" bandRow="1">
                <a:tableStyleId>{E8B1032C-EA38-4F05-BA0D-38AFFFC7BED3}</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0002"/>
                    </a:ext>
                  </a:extLst>
                </a:gridCol>
                <a:gridCol w="1980000">
                  <a:extLst>
                    <a:ext uri="{9D8B030D-6E8A-4147-A177-3AD203B41FA5}">
                      <a16:colId xmlns:a16="http://schemas.microsoft.com/office/drawing/2014/main" val="20003"/>
                    </a:ext>
                  </a:extLst>
                </a:gridCol>
                <a:gridCol w="1800000">
                  <a:extLst>
                    <a:ext uri="{9D8B030D-6E8A-4147-A177-3AD203B41FA5}">
                      <a16:colId xmlns:a16="http://schemas.microsoft.com/office/drawing/2014/main" val="20004"/>
                    </a:ext>
                  </a:extLst>
                </a:gridCol>
                <a:gridCol w="1800000">
                  <a:extLst>
                    <a:ext uri="{9D8B030D-6E8A-4147-A177-3AD203B41FA5}">
                      <a16:colId xmlns:a16="http://schemas.microsoft.com/office/drawing/2014/main" val="20005"/>
                    </a:ext>
                  </a:extLst>
                </a:gridCol>
              </a:tblGrid>
              <a:tr h="900000">
                <a:tc gridSpan="2">
                  <a:txBody>
                    <a:bodyPr/>
                    <a:lstStyle/>
                    <a:p>
                      <a:pPr>
                        <a:defRPr/>
                      </a:pPr>
                      <a:r>
                        <a:rPr lang="fr-CH" noProof="0" dirty="0">
                          <a:solidFill>
                            <a:schemeClr val="bg1"/>
                          </a:solidFill>
                          <a:latin typeface="Calibri"/>
                          <a:ea typeface="Calibri"/>
                          <a:cs typeface="Calibri"/>
                        </a:rPr>
                        <a:t>État de la peau</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noProof="0" dirty="0">
                          <a:solidFill>
                            <a:schemeClr val="bg1"/>
                          </a:solidFill>
                          <a:latin typeface="Calibri"/>
                          <a:ea typeface="Calibri"/>
                          <a:cs typeface="Calibri"/>
                        </a:rPr>
                        <a:t>Préférences en matière de soins</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tc gridSpan="2">
                  <a:txBody>
                    <a:bodyPr/>
                    <a:lstStyle/>
                    <a:p>
                      <a:pPr>
                        <a:defRPr/>
                      </a:pPr>
                      <a:r>
                        <a:rPr lang="fr-CH" noProof="0" dirty="0">
                          <a:solidFill>
                            <a:schemeClr val="bg1"/>
                          </a:solidFill>
                          <a:latin typeface="Calibri"/>
                          <a:ea typeface="Calibri"/>
                          <a:cs typeface="Calibri"/>
                        </a:rPr>
                        <a:t>Médicaments</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5F6D1E"/>
                    </a:solidFill>
                  </a:tcPr>
                </a:tc>
                <a:tc hMerge="1">
                  <a:txBody>
                    <a:bodyPr/>
                    <a:lstStyle/>
                    <a:p>
                      <a:endParaRPr/>
                    </a:p>
                  </a:txBody>
                  <a:tcPr/>
                </a:tc>
                <a:extLst>
                  <a:ext uri="{0D108BD9-81ED-4DB2-BD59-A6C34878D82A}">
                    <a16:rowId xmlns:a16="http://schemas.microsoft.com/office/drawing/2014/main" val="10000"/>
                  </a:ext>
                </a:extLst>
              </a:tr>
              <a:tr h="1800000">
                <a:tc>
                  <a:txBody>
                    <a:bodyPr/>
                    <a:lstStyle/>
                    <a:p>
                      <a:pPr>
                        <a:defRPr/>
                      </a:pPr>
                      <a:endParaRPr lang="fr-CH"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fr-CH" sz="2400" noProof="0" dirty="0">
                          <a:latin typeface="Calibri"/>
                          <a:ea typeface="Calibri"/>
                          <a:cs typeface="Calibri"/>
                        </a:rPr>
                        <a:t>Escarre</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BEFD0"/>
                    </a:solidFill>
                  </a:tcPr>
                </a:tc>
                <a:tc>
                  <a:txBody>
                    <a:bodyPr/>
                    <a:lstStyle/>
                    <a:p>
                      <a:pPr>
                        <a:defRPr/>
                      </a:pPr>
                      <a:r>
                        <a:rPr lang="fr-CH" sz="3200" noProof="0" dirty="0">
                          <a:latin typeface="Calibri"/>
                          <a:ea typeface="Calibri"/>
                          <a:cs typeface="Calibri"/>
                        </a:rPr>
                        <a:t>               </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r>
                        <a:rPr lang="fr-CH" sz="2400" noProof="0" dirty="0">
                          <a:latin typeface="Calibri"/>
                          <a:ea typeface="Calibri"/>
                          <a:cs typeface="Calibri"/>
                        </a:rPr>
                        <a:t>Projet de soins anticipé</a:t>
                      </a: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D4DBA0"/>
                    </a:solidFill>
                  </a:tcPr>
                </a:tc>
                <a:tc>
                  <a:txBody>
                    <a:bodyPr/>
                    <a:lstStyle/>
                    <a:p>
                      <a:pPr>
                        <a:defRPr/>
                      </a:pPr>
                      <a:endParaRPr lang="fr-CH" sz="3200"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tc>
                  <a:txBody>
                    <a:bodyPr/>
                    <a:lstStyle/>
                    <a:p>
                      <a:pPr marL="0" marR="0" lvl="0" indent="0" algn="l" defTabSz="914400">
                        <a:lnSpc>
                          <a:spcPct val="100000"/>
                        </a:lnSpc>
                        <a:spcBef>
                          <a:spcPts val="0"/>
                        </a:spcBef>
                        <a:spcAft>
                          <a:spcPts val="0"/>
                        </a:spcAft>
                        <a:buClrTx/>
                        <a:buSzTx/>
                        <a:buFontTx/>
                        <a:buNone/>
                        <a:defRPr/>
                      </a:pPr>
                      <a:endParaRPr lang="fr-CH" sz="2400" noProof="0" dirty="0">
                        <a:latin typeface="Calibri"/>
                        <a:ea typeface="Calibri"/>
                        <a:cs typeface="Calibri"/>
                      </a:endParaRPr>
                    </a:p>
                    <a:p>
                      <a:pPr marL="0" marR="0" lvl="0" indent="0" algn="l" defTabSz="914400">
                        <a:lnSpc>
                          <a:spcPct val="100000"/>
                        </a:lnSpc>
                        <a:spcBef>
                          <a:spcPts val="0"/>
                        </a:spcBef>
                        <a:spcAft>
                          <a:spcPts val="0"/>
                        </a:spcAft>
                        <a:buClrTx/>
                        <a:buSzTx/>
                        <a:buFontTx/>
                        <a:buNone/>
                        <a:defRPr/>
                      </a:pPr>
                      <a:r>
                        <a:rPr lang="fr-CH" sz="2400" noProof="0" dirty="0">
                          <a:latin typeface="Calibri"/>
                          <a:ea typeface="Calibri"/>
                          <a:cs typeface="Calibri"/>
                        </a:rPr>
                        <a:t>Revue de la médication</a:t>
                      </a:r>
                    </a:p>
                    <a:p>
                      <a:pPr>
                        <a:defRPr/>
                      </a:pPr>
                      <a:endParaRPr lang="fr-CH" sz="3200" noProof="0" dirty="0">
                        <a:latin typeface="Calibri"/>
                        <a:ea typeface="Calibri"/>
                        <a:cs typeface="Calibri"/>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ECF0D0"/>
                    </a:solidFill>
                  </a:tcPr>
                </a:tc>
                <a:extLst>
                  <a:ext uri="{0D108BD9-81ED-4DB2-BD59-A6C34878D82A}">
                    <a16:rowId xmlns:a16="http://schemas.microsoft.com/office/drawing/2014/main" val="10001"/>
                  </a:ext>
                </a:extLst>
              </a:tr>
            </a:tbl>
          </a:graphicData>
        </a:graphic>
      </p:graphicFrame>
      <p:pic>
        <p:nvPicPr>
          <p:cNvPr id="10" name="Picture 9" descr="A black background with a black square&#10;&#10;AI-generated content may be incorrect."/>
          <p:cNvPicPr>
            <a:picLocks noChangeAspect="1"/>
          </p:cNvPicPr>
          <p:nvPr/>
        </p:nvPicPr>
        <p:blipFill>
          <a:blip r:embed="rId3"/>
          <a:stretch/>
        </p:blipFill>
        <p:spPr bwMode="auto">
          <a:xfrm>
            <a:off x="1096272" y="3658487"/>
            <a:ext cx="1169643" cy="1172866"/>
          </a:xfrm>
          <a:prstGeom prst="rect">
            <a:avLst/>
          </a:prstGeom>
        </p:spPr>
      </p:pic>
      <p:pic>
        <p:nvPicPr>
          <p:cNvPr id="14" name="Picture 13" descr="A black background with a black square&#10;&#10;AI-generated content may be incorrect."/>
          <p:cNvPicPr>
            <a:picLocks noChangeAspect="1"/>
          </p:cNvPicPr>
          <p:nvPr/>
        </p:nvPicPr>
        <p:blipFill>
          <a:blip r:embed="rId4"/>
          <a:stretch/>
        </p:blipFill>
        <p:spPr bwMode="auto">
          <a:xfrm>
            <a:off x="4730792" y="3660854"/>
            <a:ext cx="1169643" cy="1169643"/>
          </a:xfrm>
          <a:prstGeom prst="rect">
            <a:avLst/>
          </a:prstGeom>
        </p:spPr>
      </p:pic>
      <p:pic>
        <p:nvPicPr>
          <p:cNvPr id="16" name="Picture 15" descr="A black background with a black square&#10;&#10;AI-generated content may be incorrect."/>
          <p:cNvPicPr>
            <a:picLocks noChangeAspect="1"/>
          </p:cNvPicPr>
          <p:nvPr/>
        </p:nvPicPr>
        <p:blipFill>
          <a:blip r:embed="rId5"/>
          <a:stretch/>
        </p:blipFill>
        <p:spPr bwMode="auto">
          <a:xfrm>
            <a:off x="8493189" y="3660854"/>
            <a:ext cx="1169643" cy="1169643"/>
          </a:xfrm>
          <a:prstGeom prst="rect">
            <a:avLst/>
          </a:prstGeom>
        </p:spPr>
      </p:pic>
      <p:sp>
        <p:nvSpPr>
          <p:cNvPr id="8" name="Rechteck 7"/>
          <p:cNvSpPr/>
          <p:nvPr/>
        </p:nvSpPr>
        <p:spPr bwMode="auto">
          <a:xfrm>
            <a:off x="4204710" y="2348342"/>
            <a:ext cx="3780000" cy="2951018"/>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H" sz="1800" b="0" i="0" u="none" strike="noStrike" kern="0" cap="none" spc="0" normalizeH="0" baseline="0" noProof="0" dirty="0">
              <a:ln>
                <a:noFill/>
              </a:ln>
              <a:solidFill>
                <a:prstClr val="white"/>
              </a:solidFill>
              <a:effectLst/>
              <a:uLnTx/>
              <a:uFillTx/>
              <a:latin typeface="Calibri"/>
              <a:cs typeface="Arial"/>
            </a:endParaRPr>
          </a:p>
        </p:txBody>
      </p:sp>
      <p:sp>
        <p:nvSpPr>
          <p:cNvPr id="4" name="Textfeld 3">
            <a:extLst>
              <a:ext uri="{FF2B5EF4-FFF2-40B4-BE49-F238E27FC236}">
                <a16:creationId xmlns:a16="http://schemas.microsoft.com/office/drawing/2014/main" id="{1D032A6A-B167-EF17-B3E6-16EC80BDE543}"/>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Textfeld 6"/>
          <p:cNvSpPr txBox="1"/>
          <p:nvPr/>
        </p:nvSpPr>
        <p:spPr bwMode="auto">
          <a:xfrm>
            <a:off x="876000" y="1994653"/>
            <a:ext cx="10440000" cy="3934612"/>
          </a:xfrm>
          <a:prstGeom prst="rect">
            <a:avLst/>
          </a:prstGeom>
          <a:solidFill>
            <a:schemeClr val="bg1"/>
          </a:solidFill>
        </p:spPr>
        <p:txBody>
          <a:bodyPr wrap="square" lIns="648000" tIns="216000" rIns="360000" bIns="216000" rtlCol="0" anchor="t">
            <a:spAutoFit/>
          </a:bodyPr>
          <a:lstStyle/>
          <a:p>
            <a:pPr>
              <a:lnSpc>
                <a:spcPct val="100000"/>
              </a:lnSpc>
              <a:spcBef>
                <a:spcPts val="400"/>
              </a:spcBef>
              <a:spcAft>
                <a:spcPts val="600"/>
              </a:spcAft>
              <a:defRPr/>
            </a:pPr>
            <a:r>
              <a:rPr lang="fr-CH" sz="2400" b="1" noProof="0" dirty="0">
                <a:ea typeface="Calibri"/>
                <a:cs typeface="Calibri"/>
              </a:rPr>
              <a:t>Introduction</a:t>
            </a:r>
            <a:endParaRPr lang="fr-CH" sz="2400" noProof="0" dirty="0"/>
          </a:p>
          <a:p>
            <a:pPr marL="342900" indent="-342900">
              <a:lnSpc>
                <a:spcPct val="100000"/>
              </a:lnSpc>
              <a:spcBef>
                <a:spcPts val="400"/>
              </a:spcBef>
              <a:spcAft>
                <a:spcPts val="600"/>
              </a:spcAft>
              <a:buFont typeface="Symbol"/>
              <a:buChar char="-"/>
              <a:defRPr/>
            </a:pPr>
            <a:r>
              <a:rPr lang="fr-CH" sz="2400" noProof="0" dirty="0">
                <a:ea typeface="Calibri"/>
                <a:cs typeface="Calibri"/>
              </a:rPr>
              <a:t>Qu'est-ce qu'un projet de soins anticipé ?</a:t>
            </a:r>
            <a:endParaRPr lang="fr-CH" sz="2400" noProof="0" dirty="0">
              <a:solidFill>
                <a:srgbClr val="FF0000"/>
              </a:solidFill>
              <a:ea typeface="Calibri"/>
              <a:cs typeface="Calibri"/>
            </a:endParaRPr>
          </a:p>
          <a:p>
            <a:pPr marL="342900" indent="-342900">
              <a:lnSpc>
                <a:spcPct val="100000"/>
              </a:lnSpc>
              <a:spcAft>
                <a:spcPts val="600"/>
              </a:spcAft>
              <a:buFont typeface="Symbol"/>
              <a:buChar char="-"/>
              <a:defRPr/>
            </a:pPr>
            <a:r>
              <a:rPr lang="fr-CH" sz="2400" noProof="0" dirty="0">
                <a:ea typeface="Calibri"/>
                <a:cs typeface="Calibri"/>
              </a:rPr>
              <a:t>Directives anticipées vs </a:t>
            </a:r>
            <a:r>
              <a:rPr lang="fr-CH" sz="2400" noProof="0" dirty="0" err="1">
                <a:ea typeface="Calibri"/>
                <a:cs typeface="Calibri"/>
              </a:rPr>
              <a:t>ProSA</a:t>
            </a:r>
            <a:endParaRPr lang="fr-CH" sz="2400" noProof="0" dirty="0"/>
          </a:p>
          <a:p>
            <a:pPr>
              <a:lnSpc>
                <a:spcPct val="100000"/>
              </a:lnSpc>
              <a:spcAft>
                <a:spcPts val="600"/>
              </a:spcAft>
              <a:defRPr/>
            </a:pPr>
            <a:endParaRPr lang="fr-CH" sz="1100" b="1" noProof="0" dirty="0">
              <a:ea typeface="Calibri"/>
              <a:cs typeface="Calibri"/>
            </a:endParaRPr>
          </a:p>
          <a:p>
            <a:pPr>
              <a:lnSpc>
                <a:spcPct val="100000"/>
              </a:lnSpc>
              <a:spcAft>
                <a:spcPts val="600"/>
              </a:spcAft>
              <a:defRPr/>
            </a:pPr>
            <a:r>
              <a:rPr lang="fr-CH" sz="2400" b="1" noProof="0" dirty="0">
                <a:ea typeface="Calibri"/>
                <a:cs typeface="Calibri"/>
              </a:rPr>
              <a:t>Pourquoi est-il important de réaliser un </a:t>
            </a:r>
            <a:r>
              <a:rPr lang="fr-CH" sz="2400" b="1" noProof="0" dirty="0" err="1">
                <a:ea typeface="Calibri"/>
                <a:cs typeface="Calibri"/>
              </a:rPr>
              <a:t>ProSA</a:t>
            </a:r>
            <a:r>
              <a:rPr lang="fr-CH" sz="2400" b="1" noProof="0" dirty="0">
                <a:ea typeface="Calibri"/>
                <a:cs typeface="Calibri"/>
              </a:rPr>
              <a:t> ?</a:t>
            </a:r>
            <a:endParaRPr lang="fr-CH" sz="2400" noProof="0" dirty="0">
              <a:ea typeface="Calibri"/>
              <a:cs typeface="Calibri"/>
            </a:endParaRPr>
          </a:p>
          <a:p>
            <a:pPr marL="342900" indent="-342900">
              <a:lnSpc>
                <a:spcPct val="100000"/>
              </a:lnSpc>
              <a:spcBef>
                <a:spcPts val="400"/>
              </a:spcBef>
              <a:spcAft>
                <a:spcPts val="600"/>
              </a:spcAft>
              <a:buFont typeface="Symbol"/>
              <a:buChar char="-"/>
              <a:defRPr/>
            </a:pPr>
            <a:r>
              <a:rPr lang="fr-CH" sz="2400" noProof="0" dirty="0">
                <a:ea typeface="Calibri"/>
                <a:cs typeface="Calibri"/>
              </a:rPr>
              <a:t>Le </a:t>
            </a:r>
            <a:r>
              <a:rPr lang="fr-CH" sz="2400" noProof="0" dirty="0" err="1">
                <a:ea typeface="Calibri"/>
                <a:cs typeface="Calibri"/>
              </a:rPr>
              <a:t>ProSA</a:t>
            </a:r>
            <a:r>
              <a:rPr lang="fr-CH" sz="2400" noProof="0" dirty="0">
                <a:ea typeface="Calibri"/>
                <a:cs typeface="Calibri"/>
              </a:rPr>
              <a:t> dans notre EMS</a:t>
            </a:r>
            <a:endParaRPr lang="fr-CH" sz="2400" noProof="0" dirty="0"/>
          </a:p>
          <a:p>
            <a:pPr marL="342900" indent="-342900">
              <a:lnSpc>
                <a:spcPct val="100000"/>
              </a:lnSpc>
              <a:spcBef>
                <a:spcPts val="400"/>
              </a:spcBef>
              <a:spcAft>
                <a:spcPts val="600"/>
              </a:spcAft>
              <a:buFont typeface="Symbol"/>
              <a:buChar char="-"/>
              <a:defRPr/>
            </a:pPr>
            <a:r>
              <a:rPr lang="fr-CH" sz="2400" noProof="0" dirty="0">
                <a:ea typeface="Calibri"/>
                <a:cs typeface="Calibri"/>
              </a:rPr>
              <a:t>Pourquoi relever le </a:t>
            </a:r>
            <a:r>
              <a:rPr lang="fr-CH" sz="2400" noProof="0" dirty="0" err="1">
                <a:ea typeface="Calibri"/>
                <a:cs typeface="Calibri"/>
              </a:rPr>
              <a:t>ProSA</a:t>
            </a:r>
            <a:r>
              <a:rPr lang="fr-CH" sz="2400" noProof="0" dirty="0">
                <a:ea typeface="Calibri"/>
                <a:cs typeface="Calibri"/>
              </a:rPr>
              <a:t> en tant qu'IQM ?</a:t>
            </a:r>
            <a:endParaRPr lang="fr-CH" sz="2400" noProof="0" dirty="0"/>
          </a:p>
          <a:p>
            <a:pPr marL="342900" indent="-342900">
              <a:lnSpc>
                <a:spcPct val="100000"/>
              </a:lnSpc>
              <a:spcBef>
                <a:spcPts val="400"/>
              </a:spcBef>
              <a:spcAft>
                <a:spcPts val="600"/>
              </a:spcAft>
              <a:buFont typeface="Symbol"/>
              <a:buChar char="-"/>
              <a:defRPr/>
            </a:pPr>
            <a:r>
              <a:rPr lang="fr-CH" sz="2400" noProof="0" dirty="0">
                <a:ea typeface="Calibri"/>
                <a:cs typeface="Calibri"/>
              </a:rPr>
              <a:t>Quel est notre objectif ?</a:t>
            </a:r>
            <a:endParaRPr lang="fr-CH" sz="2400" noProof="0" dirty="0"/>
          </a:p>
        </p:txBody>
      </p:sp>
      <p:sp>
        <p:nvSpPr>
          <p:cNvPr id="9" name="Titel 4"/>
          <p:cNvSpPr txBox="1"/>
          <p:nvPr/>
        </p:nvSpPr>
        <p:spPr bwMode="auto">
          <a:xfrm>
            <a:off x="409575" y="371475"/>
            <a:ext cx="10723563" cy="828675"/>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500" noProof="0" dirty="0"/>
              <a:t>Agenda (1)</a:t>
            </a:r>
          </a:p>
        </p:txBody>
      </p:sp>
      <p:sp>
        <p:nvSpPr>
          <p:cNvPr id="10" name="Oval 9"/>
          <p:cNvSpPr>
            <a:spLocks noChangeAspect="1"/>
          </p:cNvSpPr>
          <p:nvPr/>
        </p:nvSpPr>
        <p:spPr bwMode="auto">
          <a:xfrm>
            <a:off x="10366515" y="1220189"/>
            <a:ext cx="1440000" cy="1440000"/>
          </a:xfrm>
          <a:prstGeom prst="ellipse">
            <a:avLst/>
          </a:prstGeom>
          <a:solidFill>
            <a:schemeClr val="bg2"/>
          </a:solidFill>
          <a:ln>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1" name="Grafik 9" descr="Route zwei Stecknadeln mit Weg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60241" y="1439981"/>
            <a:ext cx="1023302" cy="1023302"/>
          </a:xfrm>
          <a:prstGeom prst="rect">
            <a:avLst/>
          </a:prstGeom>
        </p:spPr>
      </p:pic>
      <p:sp>
        <p:nvSpPr>
          <p:cNvPr id="13" name="Textfeld 12">
            <a:extLst>
              <a:ext uri="{FF2B5EF4-FFF2-40B4-BE49-F238E27FC236}">
                <a16:creationId xmlns:a16="http://schemas.microsoft.com/office/drawing/2014/main" id="{7E204EAB-9384-6549-F4B3-7CBFF54BC2BC}"/>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extfeld 6"/>
          <p:cNvSpPr txBox="1"/>
          <p:nvPr/>
        </p:nvSpPr>
        <p:spPr bwMode="auto">
          <a:xfrm>
            <a:off x="876000" y="1281058"/>
            <a:ext cx="10440000" cy="5314477"/>
          </a:xfrm>
          <a:prstGeom prst="rect">
            <a:avLst/>
          </a:prstGeom>
          <a:solidFill>
            <a:schemeClr val="bg1"/>
          </a:solidFill>
        </p:spPr>
        <p:txBody>
          <a:bodyPr wrap="square" lIns="648000" tIns="216000" rIns="360000" bIns="216000" rtlCol="0" anchor="t">
            <a:spAutoFit/>
          </a:bodyPr>
          <a:lstStyle/>
          <a:p>
            <a:pPr>
              <a:spcAft>
                <a:spcPts val="600"/>
              </a:spcAft>
              <a:defRPr/>
            </a:pPr>
            <a:r>
              <a:rPr lang="fr-CH" sz="2400" b="1" noProof="0" dirty="0">
                <a:ea typeface="Calibri"/>
                <a:cs typeface="Calibri"/>
              </a:rPr>
              <a:t>Comment se déroule le processus </a:t>
            </a:r>
            <a:r>
              <a:rPr lang="fr-CH" sz="2400" b="1" noProof="0" dirty="0" err="1">
                <a:ea typeface="Calibri"/>
                <a:cs typeface="Calibri"/>
              </a:rPr>
              <a:t>ProSA</a:t>
            </a:r>
            <a:r>
              <a:rPr lang="fr-CH" sz="2400" b="1" noProof="0" dirty="0">
                <a:ea typeface="Calibri"/>
                <a:cs typeface="Calibri"/>
              </a:rPr>
              <a:t> ? </a:t>
            </a:r>
            <a:endParaRPr lang="fr-CH" sz="2400" noProof="0" dirty="0"/>
          </a:p>
          <a:p>
            <a:pPr marL="342900" indent="-342900">
              <a:spcAft>
                <a:spcPts val="600"/>
              </a:spcAft>
              <a:buFont typeface="Symbol"/>
              <a:buChar char="-"/>
              <a:defRPr/>
            </a:pPr>
            <a:r>
              <a:rPr lang="fr-CH" sz="2400" noProof="0" dirty="0">
                <a:ea typeface="Calibri"/>
                <a:cs typeface="Calibri"/>
              </a:rPr>
              <a:t>Qui est impliqué ?</a:t>
            </a:r>
            <a:endParaRPr lang="fr-CH" sz="2400" noProof="0" dirty="0"/>
          </a:p>
          <a:p>
            <a:pPr marL="342900" indent="-342900">
              <a:spcAft>
                <a:spcPts val="600"/>
              </a:spcAft>
              <a:buFont typeface="Symbol"/>
              <a:buChar char="-"/>
              <a:defRPr/>
            </a:pPr>
            <a:r>
              <a:rPr lang="de-CH" sz="2400" dirty="0" err="1"/>
              <a:t>Quand</a:t>
            </a:r>
            <a:r>
              <a:rPr lang="de-CH" sz="2400" dirty="0"/>
              <a:t> le ProSA </a:t>
            </a:r>
            <a:r>
              <a:rPr lang="de-CH" sz="2400" dirty="0" err="1"/>
              <a:t>est-il</a:t>
            </a:r>
            <a:r>
              <a:rPr lang="de-CH" sz="2400" dirty="0"/>
              <a:t> </a:t>
            </a:r>
            <a:r>
              <a:rPr lang="de-CH" sz="2400" dirty="0" err="1"/>
              <a:t>mis</a:t>
            </a:r>
            <a:r>
              <a:rPr lang="de-CH" sz="2400" dirty="0"/>
              <a:t> en </a:t>
            </a:r>
            <a:r>
              <a:rPr lang="de-CH" sz="2400" dirty="0" err="1"/>
              <a:t>œuvre</a:t>
            </a:r>
            <a:r>
              <a:rPr lang="de-CH" sz="2400" dirty="0"/>
              <a:t> </a:t>
            </a:r>
            <a:r>
              <a:rPr lang="fr-CH" sz="2400" noProof="0" dirty="0">
                <a:ea typeface="Calibri"/>
                <a:cs typeface="Calibri"/>
              </a:rPr>
              <a:t>?</a:t>
            </a:r>
            <a:endParaRPr lang="fr-CH" sz="2400" noProof="0" dirty="0"/>
          </a:p>
          <a:p>
            <a:pPr marL="342900" indent="-342900">
              <a:spcAft>
                <a:spcPts val="600"/>
              </a:spcAft>
              <a:buFont typeface="Symbol"/>
              <a:buChar char="-"/>
              <a:defRPr/>
            </a:pPr>
            <a:r>
              <a:rPr lang="fr-CH" sz="2400" dirty="0">
                <a:ea typeface="Calibri"/>
                <a:cs typeface="Calibri"/>
              </a:rPr>
              <a:t>Les étapes du processus </a:t>
            </a:r>
            <a:r>
              <a:rPr lang="fr-CH" sz="2400" dirty="0" err="1">
                <a:ea typeface="Calibri"/>
                <a:cs typeface="Calibri"/>
              </a:rPr>
              <a:t>ProSA</a:t>
            </a:r>
            <a:endParaRPr lang="fr-CH" sz="2400" noProof="0" dirty="0"/>
          </a:p>
          <a:p>
            <a:pPr>
              <a:spcAft>
                <a:spcPts val="600"/>
              </a:spcAft>
              <a:defRPr/>
            </a:pPr>
            <a:endParaRPr lang="fr-CH" sz="1100" b="1" noProof="0" dirty="0">
              <a:ea typeface="Calibri"/>
              <a:cs typeface="Calibri"/>
            </a:endParaRPr>
          </a:p>
          <a:p>
            <a:pPr>
              <a:spcAft>
                <a:spcPts val="600"/>
              </a:spcAft>
              <a:defRPr/>
            </a:pPr>
            <a:r>
              <a:rPr lang="fr-CH" sz="2400" b="1" noProof="0" dirty="0">
                <a:ea typeface="Calibri"/>
                <a:cs typeface="Calibri"/>
              </a:rPr>
              <a:t>Comment l'IQM « Projet de soins anticipé » est-il saisi ?</a:t>
            </a:r>
            <a:endParaRPr lang="fr-CH" sz="2400" noProof="0" dirty="0">
              <a:ea typeface="Calibri"/>
              <a:cs typeface="Calibri"/>
            </a:endParaRPr>
          </a:p>
          <a:p>
            <a:pPr marL="342900" indent="-342900">
              <a:spcAft>
                <a:spcPts val="600"/>
              </a:spcAft>
              <a:buFont typeface="Symbol"/>
              <a:buChar char="-"/>
              <a:defRPr/>
            </a:pPr>
            <a:r>
              <a:rPr lang="fr-CH" sz="2400" noProof="0" dirty="0">
                <a:ea typeface="Calibri"/>
                <a:cs typeface="Calibri"/>
              </a:rPr>
              <a:t>Comment saisir l'IQM ? </a:t>
            </a:r>
            <a:endParaRPr lang="fr-CH" sz="2400" noProof="0" dirty="0"/>
          </a:p>
          <a:p>
            <a:pPr marL="342900" indent="-342900">
              <a:spcAft>
                <a:spcPts val="600"/>
              </a:spcAft>
              <a:buFont typeface="Symbol"/>
              <a:buChar char="-"/>
              <a:defRPr/>
            </a:pPr>
            <a:r>
              <a:rPr lang="fr-CH" sz="2400" dirty="0">
                <a:ea typeface="Calibri"/>
                <a:cs typeface="Calibri"/>
              </a:rPr>
              <a:t>À</a:t>
            </a:r>
            <a:r>
              <a:rPr lang="fr-CH" sz="2400" noProof="0" dirty="0">
                <a:ea typeface="Calibri"/>
                <a:cs typeface="Calibri"/>
              </a:rPr>
              <a:t> quoi faire attention lors de la saisie ? </a:t>
            </a:r>
            <a:endParaRPr lang="fr-CH" sz="2400" noProof="0" dirty="0"/>
          </a:p>
          <a:p>
            <a:pPr marL="342900" indent="-342900">
              <a:spcAft>
                <a:spcPts val="600"/>
              </a:spcAft>
              <a:buFont typeface="Symbol"/>
              <a:buChar char="-"/>
              <a:defRPr/>
            </a:pPr>
            <a:r>
              <a:rPr lang="fr-FR" sz="2400" noProof="0" dirty="0" err="1">
                <a:ea typeface="Calibri"/>
                <a:cs typeface="Calibri"/>
              </a:rPr>
              <a:t>Quel·le·s</a:t>
            </a:r>
            <a:r>
              <a:rPr lang="fr-FR" sz="2400" noProof="0" dirty="0">
                <a:ea typeface="Calibri"/>
                <a:cs typeface="Calibri"/>
              </a:rPr>
              <a:t> </a:t>
            </a:r>
            <a:r>
              <a:rPr lang="fr-FR" sz="2400" noProof="0" dirty="0" err="1">
                <a:ea typeface="Calibri"/>
                <a:cs typeface="Calibri"/>
              </a:rPr>
              <a:t>résident·e·s</a:t>
            </a:r>
            <a:r>
              <a:rPr lang="fr-FR" sz="2400" noProof="0" dirty="0">
                <a:ea typeface="Calibri"/>
                <a:cs typeface="Calibri"/>
              </a:rPr>
              <a:t> ne sont pas </a:t>
            </a:r>
            <a:r>
              <a:rPr lang="fr-FR" sz="2400" dirty="0" err="1">
                <a:ea typeface="Calibri"/>
                <a:cs typeface="Calibri"/>
              </a:rPr>
              <a:t>compté</a:t>
            </a:r>
            <a:r>
              <a:rPr lang="fr-FR" sz="2400" dirty="0" err="1">
                <a:latin typeface="Calibri" panose="020F0502020204030204" pitchFamily="34" charset="0"/>
                <a:ea typeface="Calibri" panose="020F0502020204030204" pitchFamily="34" charset="0"/>
                <a:cs typeface="Calibri" panose="020F0502020204030204" pitchFamily="34" charset="0"/>
              </a:rPr>
              <a:t>·e·</a:t>
            </a:r>
            <a:r>
              <a:rPr lang="fr-FR" sz="2400" dirty="0" err="1">
                <a:ea typeface="Calibri"/>
                <a:cs typeface="Calibri"/>
              </a:rPr>
              <a:t>s</a:t>
            </a:r>
            <a:r>
              <a:rPr lang="fr-FR" sz="2400" noProof="0" dirty="0">
                <a:ea typeface="Calibri"/>
                <a:cs typeface="Calibri"/>
              </a:rPr>
              <a:t> dans le calcul de l'IQM ?</a:t>
            </a:r>
          </a:p>
          <a:p>
            <a:pPr marL="342900" indent="-342900">
              <a:spcAft>
                <a:spcPts val="600"/>
              </a:spcAft>
              <a:buFont typeface="Symbol"/>
              <a:buChar char="-"/>
              <a:defRPr/>
            </a:pPr>
            <a:r>
              <a:rPr lang="fr-CH" sz="2400" noProof="0" dirty="0">
                <a:ea typeface="Calibri"/>
                <a:cs typeface="Calibri"/>
              </a:rPr>
              <a:t>L'ajustement au risque</a:t>
            </a:r>
            <a:endParaRPr lang="fr-CH" sz="2400" noProof="0" dirty="0"/>
          </a:p>
          <a:p>
            <a:pPr>
              <a:spcAft>
                <a:spcPts val="600"/>
              </a:spcAft>
              <a:defRPr/>
            </a:pPr>
            <a:endParaRPr lang="fr-CH" sz="1100" noProof="0" dirty="0">
              <a:ea typeface="Calibri"/>
              <a:cs typeface="Calibri"/>
            </a:endParaRPr>
          </a:p>
          <a:p>
            <a:pPr>
              <a:defRPr/>
            </a:pPr>
            <a:r>
              <a:rPr lang="fr-CH" sz="2400" b="1" noProof="0" dirty="0">
                <a:ea typeface="Calibri"/>
                <a:cs typeface="Calibri"/>
              </a:rPr>
              <a:t>Exercices</a:t>
            </a:r>
            <a:endParaRPr lang="fr-CH" sz="2400" noProof="0" dirty="0"/>
          </a:p>
        </p:txBody>
      </p:sp>
      <p:sp>
        <p:nvSpPr>
          <p:cNvPr id="8" name="Titel 4"/>
          <p:cNvSpPr txBox="1"/>
          <p:nvPr/>
        </p:nvSpPr>
        <p:spPr bwMode="auto">
          <a:xfrm>
            <a:off x="409575" y="371475"/>
            <a:ext cx="10723563" cy="828675"/>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500" noProof="0" dirty="0"/>
              <a:t>Agenda (2)</a:t>
            </a:r>
          </a:p>
        </p:txBody>
      </p:sp>
      <p:sp>
        <p:nvSpPr>
          <p:cNvPr id="9" name="Oval 8"/>
          <p:cNvSpPr>
            <a:spLocks noChangeAspect="1"/>
          </p:cNvSpPr>
          <p:nvPr/>
        </p:nvSpPr>
        <p:spPr bwMode="auto">
          <a:xfrm>
            <a:off x="10366515" y="624765"/>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0" name="Grafik 9" descr="Route zwei Stecknadeln mit Weg mit einfarbiger Füllung"/>
          <p:cNvPicPr>
            <a:picLocks noChangeAspect="1"/>
          </p:cNvPicPr>
          <p:nvPr/>
        </p:nvPicPr>
        <p:blipFill>
          <a:blip r:embed="rId3"/>
          <a:stretch/>
        </p:blipFill>
        <p:spPr bwMode="auto">
          <a:xfrm>
            <a:off x="10560241" y="844557"/>
            <a:ext cx="1023302" cy="1023302"/>
          </a:xfrm>
          <a:prstGeom prst="rect">
            <a:avLst/>
          </a:prstGeom>
        </p:spPr>
      </p:pic>
      <p:sp>
        <p:nvSpPr>
          <p:cNvPr id="3" name="Textfeld 2">
            <a:extLst>
              <a:ext uri="{FF2B5EF4-FFF2-40B4-BE49-F238E27FC236}">
                <a16:creationId xmlns:a16="http://schemas.microsoft.com/office/drawing/2014/main" id="{AB92BE47-8E29-EFDA-B92B-6BCAE73AE532}"/>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fr-CH" noProof="0" dirty="0"/>
              <a:t>Introduction</a:t>
            </a:r>
          </a:p>
        </p:txBody>
      </p:sp>
      <p:sp>
        <p:nvSpPr>
          <p:cNvPr id="4" name="Textfeld 3">
            <a:extLst>
              <a:ext uri="{FF2B5EF4-FFF2-40B4-BE49-F238E27FC236}">
                <a16:creationId xmlns:a16="http://schemas.microsoft.com/office/drawing/2014/main" id="{D6F99F67-D7C0-1E6F-99C2-CF82883177B7}"/>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10797" y="377670"/>
            <a:ext cx="11370406" cy="1615525"/>
          </a:xfrm>
        </p:spPr>
        <p:txBody>
          <a:bodyPr/>
          <a:lstStyle/>
          <a:p>
            <a:pPr>
              <a:defRPr/>
            </a:pPr>
            <a:r>
              <a:rPr lang="fr-CH" sz="4500" noProof="0" dirty="0"/>
              <a:t>Qu'est-ce qu'un projet de soins anticipé ?</a:t>
            </a:r>
          </a:p>
        </p:txBody>
      </p:sp>
      <p:sp>
        <p:nvSpPr>
          <p:cNvPr id="3" name="Content Placeholder 2"/>
          <p:cNvSpPr>
            <a:spLocks noGrp="1"/>
          </p:cNvSpPr>
          <p:nvPr>
            <p:ph idx="1"/>
          </p:nvPr>
        </p:nvSpPr>
        <p:spPr bwMode="auto">
          <a:xfrm>
            <a:off x="552000" y="1613606"/>
            <a:ext cx="11088000" cy="4694063"/>
          </a:xfrm>
        </p:spPr>
        <p:txBody>
          <a:bodyPr/>
          <a:lstStyle/>
          <a:p>
            <a:pPr>
              <a:lnSpc>
                <a:spcPct val="100000"/>
              </a:lnSpc>
              <a:spcAft>
                <a:spcPts val="600"/>
              </a:spcAft>
              <a:defRPr/>
            </a:pPr>
            <a:r>
              <a:rPr lang="fr-CH" sz="2800" b="1" noProof="0" dirty="0">
                <a:latin typeface="+mn-lt"/>
                <a:ea typeface="Calibri"/>
                <a:cs typeface="Calibri"/>
              </a:rPr>
              <a:t>Définition</a:t>
            </a:r>
          </a:p>
          <a:p>
            <a:pPr>
              <a:lnSpc>
                <a:spcPct val="100000"/>
              </a:lnSpc>
              <a:spcAft>
                <a:spcPts val="600"/>
              </a:spcAft>
              <a:defRPr/>
            </a:pPr>
            <a:r>
              <a:rPr lang="fr-CH" sz="2400" noProof="0" dirty="0">
                <a:latin typeface="+mn-lt"/>
                <a:ea typeface="Calibri"/>
                <a:cs typeface="Calibri"/>
              </a:rPr>
              <a:t>Le projet de soins anticipé (</a:t>
            </a:r>
            <a:r>
              <a:rPr lang="fr-CH" sz="2400" noProof="0" dirty="0" err="1">
                <a:latin typeface="+mn-lt"/>
                <a:ea typeface="Calibri"/>
                <a:cs typeface="Calibri"/>
              </a:rPr>
              <a:t>ProSA</a:t>
            </a:r>
            <a:r>
              <a:rPr lang="fr-CH" sz="2400" noProof="0" dirty="0">
                <a:latin typeface="+mn-lt"/>
                <a:ea typeface="Calibri"/>
                <a:cs typeface="Calibri"/>
              </a:rPr>
              <a:t>), aussi connu sous le nom </a:t>
            </a:r>
            <a:r>
              <a:rPr lang="fr-CH" sz="2400" i="1" noProof="0" dirty="0">
                <a:latin typeface="+mn-lt"/>
                <a:ea typeface="Calibri"/>
                <a:cs typeface="Calibri"/>
              </a:rPr>
              <a:t>Advance Care Planning </a:t>
            </a:r>
            <a:r>
              <a:rPr lang="fr-CH" sz="2400" noProof="0" dirty="0">
                <a:latin typeface="+mn-lt"/>
                <a:ea typeface="Calibri"/>
                <a:cs typeface="Calibri"/>
              </a:rPr>
              <a:t>(ACP) :</a:t>
            </a:r>
            <a:endParaRPr lang="fr-CH" sz="2400" noProof="0" dirty="0">
              <a:latin typeface="+mn-lt"/>
            </a:endParaRPr>
          </a:p>
          <a:p>
            <a:pPr marL="540900" lvl="1" indent="-342900">
              <a:lnSpc>
                <a:spcPct val="100000"/>
              </a:lnSpc>
              <a:spcAft>
                <a:spcPts val="600"/>
              </a:spcAft>
              <a:buFont typeface="Calibri Light"/>
              <a:buChar char="̶"/>
              <a:defRPr/>
            </a:pPr>
            <a:r>
              <a:rPr lang="fr-CH" sz="2400" noProof="0" dirty="0">
                <a:latin typeface="+mn-lt"/>
                <a:ea typeface="Calibri"/>
                <a:cs typeface="Calibri"/>
              </a:rPr>
              <a:t>est un processus de communication continu et collaboratif </a:t>
            </a:r>
            <a:r>
              <a:rPr lang="fr-FR" sz="2400" noProof="0" dirty="0">
                <a:latin typeface="+mn-lt"/>
                <a:ea typeface="Calibri"/>
                <a:cs typeface="Calibri"/>
              </a:rPr>
              <a:t>qui aide les </a:t>
            </a:r>
            <a:r>
              <a:rPr lang="fr-CH" sz="2400" dirty="0" err="1">
                <a:latin typeface="+mn-lt"/>
                <a:ea typeface="Calibri"/>
                <a:cs typeface="Calibri"/>
              </a:rPr>
              <a:t>résident</a:t>
            </a:r>
            <a:r>
              <a:rPr lang="fr-CH" sz="2400" dirty="0" err="1">
                <a:latin typeface="+mn-lt"/>
                <a:ea typeface="Calibri" panose="020F0502020204030204" pitchFamily="34" charset="0"/>
                <a:cs typeface="Calibri" panose="020F0502020204030204" pitchFamily="34" charset="0"/>
              </a:rPr>
              <a:t>·e·</a:t>
            </a:r>
            <a:r>
              <a:rPr lang="fr-CH" sz="2400" dirty="0" err="1">
                <a:latin typeface="+mn-lt"/>
                <a:ea typeface="Calibri"/>
                <a:cs typeface="Calibri"/>
              </a:rPr>
              <a:t>s</a:t>
            </a:r>
            <a:r>
              <a:rPr lang="fr-CH" sz="2400" dirty="0">
                <a:latin typeface="+mn-lt"/>
                <a:ea typeface="Calibri"/>
                <a:cs typeface="Calibri"/>
              </a:rPr>
              <a:t> </a:t>
            </a:r>
            <a:r>
              <a:rPr lang="fr-FR" sz="2400" noProof="0" dirty="0">
                <a:latin typeface="+mn-lt"/>
                <a:ea typeface="Calibri"/>
                <a:cs typeface="Calibri"/>
              </a:rPr>
              <a:t>à structurer </a:t>
            </a:r>
            <a:r>
              <a:rPr lang="fr-CH" sz="2400" noProof="0" dirty="0">
                <a:latin typeface="+mn-lt"/>
                <a:ea typeface="Calibri"/>
                <a:cs typeface="Calibri"/>
              </a:rPr>
              <a:t>leurs réflexions sur les décisions médicales futures, en collaboration avec des spécialistes</a:t>
            </a:r>
            <a:endParaRPr lang="fr-CH" sz="2400" noProof="0" dirty="0">
              <a:latin typeface="+mn-lt"/>
            </a:endParaRPr>
          </a:p>
          <a:p>
            <a:pPr marL="540900" lvl="1" indent="-342900">
              <a:lnSpc>
                <a:spcPct val="100000"/>
              </a:lnSpc>
              <a:spcAft>
                <a:spcPts val="600"/>
              </a:spcAft>
              <a:buFont typeface="Calibri Light"/>
              <a:buChar char="̶"/>
              <a:defRPr/>
            </a:pPr>
            <a:r>
              <a:rPr lang="fr-CH" sz="2400" dirty="0">
                <a:latin typeface="+mn-lt"/>
                <a:ea typeface="Calibri"/>
                <a:cs typeface="Calibri"/>
              </a:rPr>
              <a:t>vise à</a:t>
            </a:r>
            <a:r>
              <a:rPr lang="fr-CH" sz="2400" noProof="0" dirty="0">
                <a:latin typeface="+mn-lt"/>
                <a:ea typeface="Calibri"/>
                <a:cs typeface="Calibri"/>
              </a:rPr>
              <a:t> clarifier les valeurs personnelles, les souhaits et les préférences concernant les objectifs du traitement et son intensité en cas de changements de l'état de santé, de situations d'urgence ou de fin de vie</a:t>
            </a:r>
            <a:endParaRPr lang="fr-CH" sz="2400" noProof="0" dirty="0">
              <a:latin typeface="+mn-lt"/>
            </a:endParaRPr>
          </a:p>
          <a:p>
            <a:pPr marL="540900" lvl="1" indent="-342900">
              <a:lnSpc>
                <a:spcPct val="100000"/>
              </a:lnSpc>
              <a:spcAft>
                <a:spcPts val="600"/>
              </a:spcAft>
              <a:buFont typeface="Calibri Light"/>
              <a:buChar char="̶"/>
              <a:defRPr/>
            </a:pPr>
            <a:r>
              <a:rPr lang="fr-CH" sz="2400" dirty="0">
                <a:latin typeface="+mn-lt"/>
                <a:ea typeface="Calibri"/>
                <a:cs typeface="Calibri"/>
              </a:rPr>
              <a:t>d</a:t>
            </a:r>
            <a:r>
              <a:rPr lang="fr-CH" sz="2400" noProof="0" dirty="0" err="1">
                <a:latin typeface="+mn-lt"/>
                <a:ea typeface="Calibri"/>
                <a:cs typeface="Calibri"/>
              </a:rPr>
              <a:t>ocumente</a:t>
            </a:r>
            <a:r>
              <a:rPr lang="fr-CH" sz="2400" noProof="0" dirty="0">
                <a:latin typeface="+mn-lt"/>
                <a:ea typeface="Calibri"/>
                <a:cs typeface="Calibri"/>
              </a:rPr>
              <a:t> les objectifs et le degré d'intensité de traitement souhaité par écrit pour les appliquer en cas d'incapacité de discernement, de sorte que les décisions prises par l'équipe soignante s'appuient sur le choix des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endParaRPr lang="fr-CH" sz="2400" noProof="0" dirty="0">
              <a:latin typeface="+mn-lt"/>
              <a:ea typeface="Calibri"/>
              <a:cs typeface="Calibri"/>
            </a:endParaRPr>
          </a:p>
        </p:txBody>
      </p:sp>
      <p:sp>
        <p:nvSpPr>
          <p:cNvPr id="8" name="Textfeld 7"/>
          <p:cNvSpPr txBox="1"/>
          <p:nvPr/>
        </p:nvSpPr>
        <p:spPr bwMode="auto">
          <a:xfrm>
            <a:off x="8788316" y="6234109"/>
            <a:ext cx="3020262" cy="246221"/>
          </a:xfrm>
          <a:prstGeom prst="rect">
            <a:avLst/>
          </a:prstGeom>
          <a:noFill/>
        </p:spPr>
        <p:txBody>
          <a:bodyPr wrap="square">
            <a:spAutoFit/>
          </a:bodyPr>
          <a:lstStyle/>
          <a:p>
            <a:pPr algn="r">
              <a:defRPr/>
            </a:pPr>
            <a:r>
              <a:rPr lang="fr-CH" sz="1000" noProof="0" dirty="0">
                <a:latin typeface="Calibri"/>
                <a:ea typeface="Calibri"/>
                <a:cs typeface="Calibri"/>
              </a:rPr>
              <a:t>(</a:t>
            </a:r>
            <a:r>
              <a:rPr lang="fr-CH" sz="1000" noProof="0" dirty="0" err="1">
                <a:latin typeface="Calibri"/>
                <a:ea typeface="Calibri"/>
                <a:cs typeface="Calibri"/>
              </a:rPr>
              <a:t>Benkert</a:t>
            </a:r>
            <a:r>
              <a:rPr lang="fr-CH" sz="1000" noProof="0" dirty="0">
                <a:latin typeface="Calibri"/>
                <a:ea typeface="Calibri"/>
                <a:cs typeface="Calibri"/>
              </a:rPr>
              <a:t>. et. al., 2024 ; OFSP &amp; ASSM, 2023 ; 2025)</a:t>
            </a:r>
            <a:endParaRPr lang="fr-CH" noProof="0" dirty="0"/>
          </a:p>
        </p:txBody>
      </p:sp>
      <p:sp>
        <p:nvSpPr>
          <p:cNvPr id="5" name="Textfeld 4">
            <a:extLst>
              <a:ext uri="{FF2B5EF4-FFF2-40B4-BE49-F238E27FC236}">
                <a16:creationId xmlns:a16="http://schemas.microsoft.com/office/drawing/2014/main" id="{EDCCA2D9-5689-8551-59EB-0A570DB2753A}"/>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15D385F-A8BF-5ADD-B1EF-DB6BF1ECDD44}"/>
            </a:ext>
          </a:extLst>
        </p:cNvPr>
        <p:cNvGrpSpPr/>
        <p:nvPr/>
      </p:nvGrpSpPr>
      <p:grpSpPr bwMode="auto">
        <a:xfrm>
          <a:off x="0" y="0"/>
          <a:ext cx="0" cy="0"/>
          <a:chOff x="0" y="0"/>
          <a:chExt cx="0" cy="0"/>
        </a:xfrm>
      </p:grpSpPr>
      <p:sp>
        <p:nvSpPr>
          <p:cNvPr id="4" name="Textfeld 3">
            <a:extLst>
              <a:ext uri="{FF2B5EF4-FFF2-40B4-BE49-F238E27FC236}">
                <a16:creationId xmlns:a16="http://schemas.microsoft.com/office/drawing/2014/main" id="{F6F77CFF-6833-2D51-D454-B6CBCC670134}"/>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pic>
        <p:nvPicPr>
          <p:cNvPr id="2" name="Grafik 1">
            <a:extLst>
              <a:ext uri="{FF2B5EF4-FFF2-40B4-BE49-F238E27FC236}">
                <a16:creationId xmlns:a16="http://schemas.microsoft.com/office/drawing/2014/main" id="{49AF9686-5D00-B125-BC41-B3EEC72665B5}"/>
              </a:ext>
            </a:extLst>
          </p:cNvPr>
          <p:cNvPicPr>
            <a:picLocks noChangeAspect="1"/>
          </p:cNvPicPr>
          <p:nvPr/>
        </p:nvPicPr>
        <p:blipFill>
          <a:blip r:embed="rId3"/>
          <a:stretch>
            <a:fillRect/>
          </a:stretch>
        </p:blipFill>
        <p:spPr>
          <a:xfrm>
            <a:off x="0" y="936367"/>
            <a:ext cx="12192000" cy="4985265"/>
          </a:xfrm>
          <a:prstGeom prst="rect">
            <a:avLst/>
          </a:prstGeom>
        </p:spPr>
      </p:pic>
    </p:spTree>
    <p:extLst>
      <p:ext uri="{BB962C8B-B14F-4D97-AF65-F5344CB8AC3E}">
        <p14:creationId xmlns:p14="http://schemas.microsoft.com/office/powerpoint/2010/main" val="1684573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A14A95D-68B4-6D5E-DD1C-8F6D21B1E336}"/>
            </a:ext>
          </a:extLst>
        </p:cNvPr>
        <p:cNvGrpSpPr/>
        <p:nvPr/>
      </p:nvGrpSpPr>
      <p:grpSpPr bwMode="auto">
        <a:xfrm>
          <a:off x="0" y="0"/>
          <a:ext cx="0" cy="0"/>
          <a:chOff x="0" y="0"/>
          <a:chExt cx="0" cy="0"/>
        </a:xfrm>
      </p:grpSpPr>
      <p:sp>
        <p:nvSpPr>
          <p:cNvPr id="2" name="Titel 1">
            <a:extLst>
              <a:ext uri="{FF2B5EF4-FFF2-40B4-BE49-F238E27FC236}">
                <a16:creationId xmlns:a16="http://schemas.microsoft.com/office/drawing/2014/main" id="{53FF49CE-79F3-0192-25BE-07255FC67C08}"/>
              </a:ext>
            </a:extLst>
          </p:cNvPr>
          <p:cNvSpPr>
            <a:spLocks noGrp="1"/>
          </p:cNvSpPr>
          <p:nvPr>
            <p:ph type="title"/>
          </p:nvPr>
        </p:nvSpPr>
        <p:spPr bwMode="auto"/>
        <p:txBody>
          <a:bodyPr/>
          <a:lstStyle/>
          <a:p>
            <a:pPr>
              <a:defRPr/>
            </a:pPr>
            <a:r>
              <a:rPr lang="fr-CH" sz="4500" dirty="0"/>
              <a:t>D</a:t>
            </a:r>
            <a:r>
              <a:rPr lang="fr-CH" sz="4500" noProof="0" dirty="0" err="1"/>
              <a:t>irectives</a:t>
            </a:r>
            <a:r>
              <a:rPr lang="fr-CH" sz="4500" noProof="0" dirty="0"/>
              <a:t> anticipées vs </a:t>
            </a:r>
            <a:r>
              <a:rPr lang="fr-CH" sz="4500" noProof="0" dirty="0" err="1"/>
              <a:t>ProSA</a:t>
            </a:r>
            <a:endParaRPr lang="fr-CH" noProof="0" dirty="0"/>
          </a:p>
        </p:txBody>
      </p:sp>
      <p:sp>
        <p:nvSpPr>
          <p:cNvPr id="3" name="Content Placeholder 2">
            <a:extLst>
              <a:ext uri="{FF2B5EF4-FFF2-40B4-BE49-F238E27FC236}">
                <a16:creationId xmlns:a16="http://schemas.microsoft.com/office/drawing/2014/main" id="{3065337B-21A1-84C0-2804-F65CF8DB4477}"/>
              </a:ext>
            </a:extLst>
          </p:cNvPr>
          <p:cNvSpPr>
            <a:spLocks noGrp="1"/>
          </p:cNvSpPr>
          <p:nvPr>
            <p:ph idx="1"/>
          </p:nvPr>
        </p:nvSpPr>
        <p:spPr bwMode="auto">
          <a:xfrm>
            <a:off x="393018" y="1846840"/>
            <a:ext cx="5472000" cy="4430783"/>
          </a:xfrm>
          <a:prstGeom prst="round1Rect">
            <a:avLst>
              <a:gd name="adj" fmla="val 16667"/>
            </a:avLst>
          </a:prstGeom>
          <a:solidFill>
            <a:schemeClr val="bg1"/>
          </a:solidFill>
        </p:spPr>
        <p:txBody>
          <a:bodyPr/>
          <a:lstStyle/>
          <a:p>
            <a:pPr>
              <a:spcAft>
                <a:spcPts val="600"/>
              </a:spcAft>
              <a:defRPr/>
            </a:pPr>
            <a:r>
              <a:rPr lang="fr-CH" sz="2000" noProof="0" dirty="0">
                <a:latin typeface="+mn-lt"/>
                <a:ea typeface="Calibri"/>
                <a:cs typeface="Calibri"/>
              </a:rPr>
              <a:t>Les directives anticipées font partie du </a:t>
            </a:r>
            <a:r>
              <a:rPr lang="fr-CH" sz="2000" noProof="0" dirty="0" err="1">
                <a:latin typeface="+mn-lt"/>
                <a:ea typeface="Calibri"/>
                <a:cs typeface="Calibri"/>
              </a:rPr>
              <a:t>ProSA</a:t>
            </a:r>
            <a:r>
              <a:rPr lang="fr-CH" sz="2000" noProof="0" dirty="0">
                <a:latin typeface="+mn-lt"/>
                <a:ea typeface="Calibri"/>
                <a:cs typeface="Calibri"/>
              </a:rPr>
              <a:t>. </a:t>
            </a:r>
            <a:br>
              <a:rPr lang="fr-CH" sz="2000" noProof="0" dirty="0">
                <a:latin typeface="+mn-lt"/>
                <a:ea typeface="Calibri"/>
                <a:cs typeface="Calibri"/>
              </a:rPr>
            </a:br>
            <a:r>
              <a:rPr lang="fr-CH" sz="2000" b="1" noProof="0" dirty="0">
                <a:latin typeface="+mn-lt"/>
                <a:ea typeface="Calibri"/>
                <a:cs typeface="Calibri"/>
              </a:rPr>
              <a:t>Mais le </a:t>
            </a:r>
            <a:r>
              <a:rPr lang="fr-CH" sz="2000" b="1" noProof="0" dirty="0" err="1">
                <a:latin typeface="+mn-lt"/>
                <a:ea typeface="Calibri"/>
                <a:cs typeface="Calibri"/>
              </a:rPr>
              <a:t>ProSA</a:t>
            </a:r>
            <a:r>
              <a:rPr lang="fr-CH" sz="2000" b="1" noProof="0" dirty="0">
                <a:latin typeface="+mn-lt"/>
                <a:ea typeface="Calibri"/>
                <a:cs typeface="Calibri"/>
              </a:rPr>
              <a:t> est bien plus que cela :</a:t>
            </a:r>
            <a:endParaRPr lang="fr-CH" sz="2000" noProof="0" dirty="0">
              <a:latin typeface="+mn-lt"/>
            </a:endParaRPr>
          </a:p>
          <a:p>
            <a:pPr marL="342900" indent="-342900">
              <a:spcAft>
                <a:spcPts val="600"/>
              </a:spcAft>
              <a:buFont typeface="Symbol"/>
              <a:buChar char="-"/>
              <a:defRPr/>
            </a:pPr>
            <a:r>
              <a:rPr lang="fr-CH" sz="2000" noProof="0" dirty="0">
                <a:latin typeface="+mn-lt"/>
                <a:ea typeface="Calibri"/>
                <a:cs typeface="Calibri"/>
              </a:rPr>
              <a:t>C'est un processus de communication continu, centré sur la personne et basé sur des entretiens</a:t>
            </a:r>
            <a:endParaRPr lang="fr-CH" sz="2000" noProof="0" dirty="0">
              <a:latin typeface="+mn-lt"/>
            </a:endParaRPr>
          </a:p>
          <a:p>
            <a:pPr marL="342900" indent="-342900">
              <a:spcAft>
                <a:spcPts val="600"/>
              </a:spcAft>
              <a:buFont typeface="Symbol"/>
              <a:buChar char="-"/>
              <a:defRPr/>
            </a:pPr>
            <a:r>
              <a:rPr lang="fr-CH" sz="2000" noProof="0" dirty="0">
                <a:latin typeface="+mn-lt"/>
                <a:ea typeface="Calibri"/>
                <a:cs typeface="Calibri"/>
              </a:rPr>
              <a:t>Il permet de documenter la volonté (présumée) des </a:t>
            </a:r>
            <a:r>
              <a:rPr lang="fr-CH" sz="2000" noProof="0" dirty="0" err="1">
                <a:latin typeface="+mn-lt"/>
                <a:ea typeface="Calibri"/>
                <a:cs typeface="Calibri"/>
              </a:rPr>
              <a:t>résident</a:t>
            </a:r>
            <a:r>
              <a:rPr lang="fr-CH" sz="2000" noProof="0" dirty="0" err="1">
                <a:latin typeface="+mn-lt"/>
                <a:ea typeface="Calibri" panose="020F0502020204030204" pitchFamily="34" charset="0"/>
                <a:cs typeface="Calibri" panose="020F0502020204030204" pitchFamily="34" charset="0"/>
              </a:rPr>
              <a:t>·e·</a:t>
            </a:r>
            <a:r>
              <a:rPr lang="fr-CH" sz="2000" noProof="0" dirty="0" err="1">
                <a:latin typeface="+mn-lt"/>
                <a:ea typeface="Calibri"/>
                <a:cs typeface="Calibri"/>
              </a:rPr>
              <a:t>s</a:t>
            </a:r>
            <a:r>
              <a:rPr lang="fr-CH" sz="2000" noProof="0" dirty="0">
                <a:latin typeface="+mn-lt"/>
                <a:ea typeface="Calibri"/>
                <a:cs typeface="Calibri"/>
              </a:rPr>
              <a:t> en ce qui concerne l'objectif du traitement et son degré d'intensité</a:t>
            </a:r>
          </a:p>
        </p:txBody>
      </p:sp>
      <p:sp>
        <p:nvSpPr>
          <p:cNvPr id="4" name="Content Placeholder 3">
            <a:extLst>
              <a:ext uri="{FF2B5EF4-FFF2-40B4-BE49-F238E27FC236}">
                <a16:creationId xmlns:a16="http://schemas.microsoft.com/office/drawing/2014/main" id="{DDA0A6CB-6981-1F12-F468-DD028BB60EDC}"/>
              </a:ext>
            </a:extLst>
          </p:cNvPr>
          <p:cNvSpPr>
            <a:spLocks noGrp="1"/>
          </p:cNvSpPr>
          <p:nvPr>
            <p:ph idx="13"/>
          </p:nvPr>
        </p:nvSpPr>
        <p:spPr bwMode="auto">
          <a:xfrm>
            <a:off x="6270996" y="1846840"/>
            <a:ext cx="5472000" cy="4430783"/>
          </a:xfrm>
          <a:prstGeom prst="round1Rect">
            <a:avLst>
              <a:gd name="adj" fmla="val 16667"/>
            </a:avLst>
          </a:prstGeom>
          <a:solidFill>
            <a:schemeClr val="bg1"/>
          </a:solidFill>
        </p:spPr>
        <p:txBody>
          <a:bodyPr/>
          <a:lstStyle/>
          <a:p>
            <a:pPr lvl="0">
              <a:lnSpc>
                <a:spcPct val="109000"/>
              </a:lnSpc>
              <a:defRPr/>
            </a:pPr>
            <a:r>
              <a:rPr lang="fr-CH" sz="2000" b="1" noProof="0" dirty="0">
                <a:solidFill>
                  <a:srgbClr val="000000"/>
                </a:solidFill>
                <a:latin typeface="+mn-lt"/>
                <a:ea typeface="Calibri"/>
                <a:cs typeface="Calibri"/>
              </a:rPr>
              <a:t>Le </a:t>
            </a:r>
            <a:r>
              <a:rPr lang="fr-CH" sz="2000" b="1" noProof="0" dirty="0" err="1">
                <a:solidFill>
                  <a:srgbClr val="000000"/>
                </a:solidFill>
                <a:latin typeface="+mn-lt"/>
                <a:ea typeface="Calibri"/>
                <a:cs typeface="Calibri"/>
              </a:rPr>
              <a:t>ProSA</a:t>
            </a:r>
            <a:r>
              <a:rPr lang="fr-CH" sz="2000" b="1" noProof="0" dirty="0">
                <a:solidFill>
                  <a:srgbClr val="000000"/>
                </a:solidFill>
                <a:latin typeface="+mn-lt"/>
                <a:ea typeface="Calibri"/>
                <a:cs typeface="Calibri"/>
              </a:rPr>
              <a:t> peut contenir différents documents :</a:t>
            </a:r>
            <a:endParaRPr lang="fr-CH" sz="2000" noProof="0" dirty="0">
              <a:latin typeface="+mn-lt"/>
            </a:endParaRPr>
          </a:p>
          <a:p>
            <a:pPr marL="342900" lvl="0" indent="-342900">
              <a:lnSpc>
                <a:spcPct val="109000"/>
              </a:lnSpc>
              <a:buFont typeface="Symbol"/>
              <a:buChar char="-"/>
              <a:defRPr/>
            </a:pPr>
            <a:r>
              <a:rPr lang="fr-CH" sz="2000" dirty="0">
                <a:solidFill>
                  <a:srgbClr val="000000"/>
                </a:solidFill>
                <a:latin typeface="+mn-lt"/>
                <a:ea typeface="Calibri"/>
                <a:cs typeface="Calibri"/>
              </a:rPr>
              <a:t>Le mandat pour cause d'inaptitude</a:t>
            </a:r>
          </a:p>
          <a:p>
            <a:pPr marL="342900" lvl="0" indent="-342900">
              <a:lnSpc>
                <a:spcPct val="109000"/>
              </a:lnSpc>
              <a:buFont typeface="Symbol"/>
              <a:buChar char="-"/>
              <a:defRPr/>
            </a:pPr>
            <a:r>
              <a:rPr lang="fr-CH" sz="2000" dirty="0">
                <a:solidFill>
                  <a:srgbClr val="000000"/>
                </a:solidFill>
                <a:latin typeface="+mn-lt"/>
                <a:ea typeface="Calibri"/>
                <a:cs typeface="Calibri"/>
              </a:rPr>
              <a:t>Les directives anticipées</a:t>
            </a:r>
          </a:p>
          <a:p>
            <a:pPr marL="342900" indent="-342900">
              <a:lnSpc>
                <a:spcPct val="109000"/>
              </a:lnSpc>
              <a:buFont typeface="Symbol"/>
              <a:buChar char="-"/>
              <a:defRPr/>
            </a:pPr>
            <a:r>
              <a:rPr lang="fr-FR" sz="2000" dirty="0">
                <a:solidFill>
                  <a:srgbClr val="000000"/>
                </a:solidFill>
                <a:latin typeface="+mn-lt"/>
                <a:ea typeface="Calibri"/>
                <a:cs typeface="Calibri"/>
              </a:rPr>
              <a:t>Les grilles d'entretien </a:t>
            </a:r>
            <a:r>
              <a:rPr lang="fr-FR" sz="2000" dirty="0" err="1">
                <a:solidFill>
                  <a:srgbClr val="000000"/>
                </a:solidFill>
                <a:latin typeface="+mn-lt"/>
                <a:ea typeface="Calibri"/>
                <a:cs typeface="Calibri"/>
              </a:rPr>
              <a:t>ProSA</a:t>
            </a:r>
            <a:r>
              <a:rPr lang="fr-FR" sz="2000" dirty="0">
                <a:solidFill>
                  <a:srgbClr val="000000"/>
                </a:solidFill>
                <a:latin typeface="+mn-lt"/>
                <a:ea typeface="Calibri"/>
                <a:cs typeface="Calibri"/>
              </a:rPr>
              <a:t> pour les valeurs personnelles ou présumées</a:t>
            </a:r>
          </a:p>
          <a:p>
            <a:pPr marL="342900" indent="-342900">
              <a:lnSpc>
                <a:spcPct val="109000"/>
              </a:lnSpc>
              <a:buFont typeface="Symbol"/>
              <a:buChar char="-"/>
              <a:defRPr/>
            </a:pPr>
            <a:r>
              <a:rPr lang="fr-CH" sz="2000" dirty="0">
                <a:solidFill>
                  <a:srgbClr val="000000"/>
                </a:solidFill>
                <a:latin typeface="+mn-lt"/>
                <a:ea typeface="Calibri"/>
                <a:cs typeface="Calibri"/>
              </a:rPr>
              <a:t>Le formulaire standardisé</a:t>
            </a:r>
            <a:r>
              <a:rPr lang="fr-FR" sz="2000" dirty="0">
                <a:solidFill>
                  <a:srgbClr val="000000"/>
                </a:solidFill>
                <a:latin typeface="+mn-lt"/>
                <a:ea typeface="Calibri"/>
                <a:cs typeface="Calibri"/>
              </a:rPr>
              <a:t> sur le degré d'intensité de traitement souhaité (par ex. celui de </a:t>
            </a:r>
            <a:r>
              <a:rPr lang="fr-CH" sz="2000" dirty="0">
                <a:solidFill>
                  <a:srgbClr val="000000"/>
                </a:solidFill>
                <a:latin typeface="+mn-lt"/>
                <a:ea typeface="Calibri"/>
                <a:cs typeface="Calibri"/>
              </a:rPr>
              <a:t>l'OFSP et de l'ASSM)</a:t>
            </a:r>
          </a:p>
          <a:p>
            <a:pPr marL="342900" indent="-342900">
              <a:lnSpc>
                <a:spcPct val="109000"/>
              </a:lnSpc>
              <a:buFont typeface="Symbol"/>
              <a:buChar char="-"/>
              <a:defRPr/>
            </a:pPr>
            <a:r>
              <a:rPr lang="fr-CH" sz="2000" dirty="0">
                <a:solidFill>
                  <a:srgbClr val="000000"/>
                </a:solidFill>
                <a:latin typeface="+mn-lt"/>
                <a:ea typeface="Calibri"/>
                <a:cs typeface="Calibri"/>
              </a:rPr>
              <a:t>Le plan de traitement ou de médication</a:t>
            </a:r>
            <a:endParaRPr lang="fr-CH" sz="2000" noProof="0" dirty="0">
              <a:latin typeface="+mn-lt"/>
            </a:endParaRPr>
          </a:p>
          <a:p>
            <a:pPr>
              <a:defRPr/>
            </a:pPr>
            <a:endParaRPr lang="fr-CH" sz="2000" noProof="0" dirty="0">
              <a:latin typeface="+mn-lt"/>
              <a:ea typeface="Calibri"/>
              <a:cs typeface="Calibri"/>
            </a:endParaRPr>
          </a:p>
        </p:txBody>
      </p:sp>
      <p:sp>
        <p:nvSpPr>
          <p:cNvPr id="14" name="Textfeld 13">
            <a:extLst>
              <a:ext uri="{FF2B5EF4-FFF2-40B4-BE49-F238E27FC236}">
                <a16:creationId xmlns:a16="http://schemas.microsoft.com/office/drawing/2014/main" id="{00816BA0-BB88-D9AF-54CC-5208A261969A}"/>
              </a:ext>
            </a:extLst>
          </p:cNvPr>
          <p:cNvSpPr txBox="1"/>
          <p:nvPr/>
        </p:nvSpPr>
        <p:spPr bwMode="auto">
          <a:xfrm>
            <a:off x="8755379" y="6296063"/>
            <a:ext cx="3043603" cy="246221"/>
          </a:xfrm>
          <a:prstGeom prst="rect">
            <a:avLst/>
          </a:prstGeom>
          <a:noFill/>
        </p:spPr>
        <p:txBody>
          <a:bodyPr wrap="square">
            <a:spAutoFit/>
          </a:bodyPr>
          <a:lstStyle/>
          <a:p>
            <a:pPr algn="r">
              <a:defRPr/>
            </a:pPr>
            <a:r>
              <a:rPr lang="fr-CH" sz="1000" noProof="0" dirty="0"/>
              <a:t>(OFSP &amp; ASSM, 2023 ; 2025)</a:t>
            </a:r>
            <a:endParaRPr lang="fr-CH" noProof="0" dirty="0"/>
          </a:p>
        </p:txBody>
      </p:sp>
      <p:sp>
        <p:nvSpPr>
          <p:cNvPr id="6" name="Textfeld 5">
            <a:extLst>
              <a:ext uri="{FF2B5EF4-FFF2-40B4-BE49-F238E27FC236}">
                <a16:creationId xmlns:a16="http://schemas.microsoft.com/office/drawing/2014/main" id="{DD766DCC-92B6-BACB-13FA-AD9EB3ECB386}"/>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extLst>
      <p:ext uri="{BB962C8B-B14F-4D97-AF65-F5344CB8AC3E}">
        <p14:creationId xmlns:p14="http://schemas.microsoft.com/office/powerpoint/2010/main" val="3802120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fr-CH" noProof="0" dirty="0"/>
              <a:t>Pourquoi est-il important</a:t>
            </a:r>
          </a:p>
          <a:p>
            <a:pPr>
              <a:defRPr/>
            </a:pPr>
            <a:r>
              <a:rPr lang="fr-CH" noProof="0" dirty="0"/>
              <a:t>de réaliser un </a:t>
            </a:r>
            <a:r>
              <a:rPr lang="fr-CH" noProof="0" dirty="0" err="1"/>
              <a:t>ProSA</a:t>
            </a:r>
            <a:r>
              <a:rPr lang="fr-CH" noProof="0" dirty="0"/>
              <a:t> ?</a:t>
            </a:r>
          </a:p>
        </p:txBody>
      </p:sp>
      <p:sp>
        <p:nvSpPr>
          <p:cNvPr id="4" name="Textfeld 3">
            <a:extLst>
              <a:ext uri="{FF2B5EF4-FFF2-40B4-BE49-F238E27FC236}">
                <a16:creationId xmlns:a16="http://schemas.microsoft.com/office/drawing/2014/main" id="{367E3FF2-3DB6-C2A6-E4C0-F2A93BF38D3A}"/>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noProof="0" dirty="0"/>
              <a:t>Le </a:t>
            </a:r>
            <a:r>
              <a:rPr lang="fr-CH" sz="4500" noProof="0" dirty="0" err="1"/>
              <a:t>ProSA</a:t>
            </a:r>
            <a:r>
              <a:rPr lang="fr-CH" sz="4500" noProof="0" dirty="0"/>
              <a:t> dans notre EMS</a:t>
            </a:r>
            <a:endParaRPr lang="fr-CH" noProof="0" dirty="0"/>
          </a:p>
        </p:txBody>
      </p:sp>
      <p:sp>
        <p:nvSpPr>
          <p:cNvPr id="3" name="Content Placeholder 2"/>
          <p:cNvSpPr>
            <a:spLocks noGrp="1"/>
          </p:cNvSpPr>
          <p:nvPr>
            <p:ph idx="1"/>
          </p:nvPr>
        </p:nvSpPr>
        <p:spPr bwMode="auto">
          <a:xfrm>
            <a:off x="660000" y="1686531"/>
            <a:ext cx="10872000" cy="4430783"/>
          </a:xfrm>
        </p:spPr>
        <p:txBody>
          <a:bodyPr/>
          <a:lstStyle/>
          <a:p>
            <a:pPr>
              <a:defRPr/>
            </a:pPr>
            <a:r>
              <a:rPr lang="fr-CH" sz="2400" b="1" noProof="0" dirty="0">
                <a:latin typeface="+mn-lt"/>
                <a:ea typeface="Calibri"/>
                <a:cs typeface="Calibri"/>
              </a:rPr>
              <a:t>Réunissez-vous en petits groupes et discutez des questions suivantes :</a:t>
            </a:r>
            <a:endParaRPr lang="fr-CH" sz="2400" b="1" noProof="0" dirty="0">
              <a:latin typeface="+mn-lt"/>
            </a:endParaRPr>
          </a:p>
          <a:p>
            <a:pPr>
              <a:defRPr/>
            </a:pPr>
            <a:endParaRPr lang="fr-CH" sz="2400" noProof="0" dirty="0">
              <a:latin typeface="+mn-lt"/>
              <a:ea typeface="Calibri"/>
              <a:cs typeface="Calibri"/>
            </a:endParaRPr>
          </a:p>
          <a:p>
            <a:pPr marL="514350" indent="-514350">
              <a:buFont typeface="+mj-lt"/>
              <a:buAutoNum type="arabicPeriod"/>
              <a:defRPr/>
            </a:pPr>
            <a:r>
              <a:rPr lang="fr-CH" sz="2400" noProof="0" dirty="0">
                <a:latin typeface="+mn-lt"/>
                <a:ea typeface="Calibri"/>
                <a:cs typeface="Calibri"/>
              </a:rPr>
              <a:t>Avez-vous déjà pris en charge des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qui avaient un </a:t>
            </a:r>
            <a:r>
              <a:rPr lang="fr-CH" sz="2400" noProof="0" dirty="0" err="1">
                <a:latin typeface="+mn-lt"/>
                <a:ea typeface="Calibri"/>
                <a:cs typeface="Calibri"/>
              </a:rPr>
              <a:t>ProSA</a:t>
            </a:r>
            <a:r>
              <a:rPr lang="fr-CH" sz="2400" noProof="0" dirty="0">
                <a:latin typeface="+mn-lt"/>
                <a:ea typeface="Calibri"/>
                <a:cs typeface="Calibri"/>
              </a:rPr>
              <a:t> et qui l'ont utilisé ?</a:t>
            </a:r>
            <a:endParaRPr lang="fr-CH" sz="2400" noProof="0" dirty="0">
              <a:latin typeface="+mn-lt"/>
            </a:endParaRPr>
          </a:p>
          <a:p>
            <a:pPr marL="514350" indent="-514350">
              <a:buFont typeface="+mj-lt"/>
              <a:buAutoNum type="arabicPeriod"/>
              <a:defRPr/>
            </a:pPr>
            <a:endParaRPr lang="fr-CH" sz="2400" noProof="0" dirty="0">
              <a:latin typeface="+mn-lt"/>
              <a:ea typeface="Calibri"/>
              <a:cs typeface="Calibri"/>
            </a:endParaRPr>
          </a:p>
          <a:p>
            <a:pPr marL="514350" indent="-514350">
              <a:buFont typeface="+mj-lt"/>
              <a:buAutoNum type="arabicPeriod"/>
              <a:defRPr/>
            </a:pPr>
            <a:r>
              <a:rPr lang="fr-CH" sz="2400" noProof="0" dirty="0">
                <a:latin typeface="+mn-lt"/>
                <a:ea typeface="Calibri"/>
                <a:cs typeface="Calibri"/>
              </a:rPr>
              <a:t>Comment l'avez-vous vécu ?</a:t>
            </a:r>
            <a:endParaRPr lang="fr-CH" sz="2400" noProof="0" dirty="0">
              <a:latin typeface="+mn-lt"/>
            </a:endParaRPr>
          </a:p>
          <a:p>
            <a:pPr marL="514350" indent="-514350">
              <a:buFont typeface="+mj-lt"/>
              <a:buAutoNum type="arabicPeriod"/>
              <a:defRPr/>
            </a:pPr>
            <a:endParaRPr lang="fr-CH" sz="2400" noProof="0" dirty="0">
              <a:latin typeface="+mn-lt"/>
              <a:ea typeface="Calibri"/>
              <a:cs typeface="Calibri"/>
            </a:endParaRPr>
          </a:p>
          <a:p>
            <a:pPr marL="514350" indent="-514350">
              <a:buFont typeface="+mj-lt"/>
              <a:buAutoNum type="arabicPeriod"/>
              <a:defRPr/>
            </a:pPr>
            <a:r>
              <a:rPr lang="fr-CH" sz="2400" noProof="0" dirty="0">
                <a:latin typeface="+mn-lt"/>
                <a:ea typeface="Calibri"/>
                <a:cs typeface="Calibri"/>
              </a:rPr>
              <a:t>Quelles en ont été les conséquences pour les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et/ou leurs proches et/ou </a:t>
            </a:r>
            <a:r>
              <a:rPr lang="fr-CH" sz="2400" noProof="0" dirty="0" err="1">
                <a:latin typeface="+mn-lt"/>
                <a:ea typeface="Calibri"/>
                <a:cs typeface="Calibri"/>
              </a:rPr>
              <a:t>représentant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thérapeutiques ?</a:t>
            </a:r>
          </a:p>
        </p:txBody>
      </p:sp>
      <p:grpSp>
        <p:nvGrpSpPr>
          <p:cNvPr id="8" name="Gruppieren 7"/>
          <p:cNvGrpSpPr/>
          <p:nvPr/>
        </p:nvGrpSpPr>
        <p:grpSpPr bwMode="auto">
          <a:xfrm>
            <a:off x="10395967" y="237649"/>
            <a:ext cx="1440000" cy="1440000"/>
            <a:chOff x="10395967" y="237649"/>
            <a:chExt cx="1440000" cy="1440000"/>
          </a:xfrm>
          <a:solidFill>
            <a:schemeClr val="accent2"/>
          </a:solidFill>
        </p:grpSpPr>
        <p:sp>
          <p:nvSpPr>
            <p:cNvPr id="9" name="Oval 8"/>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0" name="Graphic 5" descr="Chat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42619" y="384301"/>
              <a:ext cx="1146695" cy="1146695"/>
            </a:xfrm>
            <a:prstGeom prst="rect">
              <a:avLst/>
            </a:prstGeom>
          </p:spPr>
        </p:pic>
      </p:grpSp>
      <p:sp>
        <p:nvSpPr>
          <p:cNvPr id="5" name="Textfeld 4">
            <a:extLst>
              <a:ext uri="{FF2B5EF4-FFF2-40B4-BE49-F238E27FC236}">
                <a16:creationId xmlns:a16="http://schemas.microsoft.com/office/drawing/2014/main" id="{C77E991A-B6AB-9CE9-66FD-656526BE4642}"/>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bwMode="auto">
        <a:xfrm>
          <a:off x="0" y="0"/>
          <a:ext cx="0" cy="0"/>
          <a:chOff x="0" y="0"/>
          <a:chExt cx="0" cy="0"/>
        </a:xfrm>
      </p:grpSpPr>
      <p:sp>
        <p:nvSpPr>
          <p:cNvPr id="9" name="Rechteck 8"/>
          <p:cNvSpPr/>
          <p:nvPr/>
        </p:nvSpPr>
        <p:spPr bwMode="auto">
          <a:xfrm>
            <a:off x="4514827" y="3426338"/>
            <a:ext cx="2880000" cy="567811"/>
          </a:xfrm>
          <a:prstGeom prst="rect">
            <a:avLst/>
          </a:prstGeom>
          <a:solidFill>
            <a:schemeClr val="accent1"/>
          </a:solidFill>
          <a:ln w="6350">
            <a:solidFill>
              <a:schemeClr val="accent1"/>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algn="ctr">
              <a:defRPr/>
            </a:pPr>
            <a:r>
              <a:rPr lang="fr-CH" b="1" noProof="0" dirty="0">
                <a:ea typeface="Calibri"/>
                <a:cs typeface="Calibri"/>
              </a:rPr>
              <a:t>Impacts du </a:t>
            </a:r>
            <a:r>
              <a:rPr lang="fr-CH" b="1" noProof="0" dirty="0" err="1">
                <a:ea typeface="Calibri"/>
                <a:cs typeface="Calibri"/>
              </a:rPr>
              <a:t>ProSA</a:t>
            </a:r>
            <a:endParaRPr lang="fr-CH" noProof="0" dirty="0"/>
          </a:p>
        </p:txBody>
      </p:sp>
      <p:sp>
        <p:nvSpPr>
          <p:cNvPr id="19" name="Titel 3"/>
          <p:cNvSpPr txBox="1"/>
          <p:nvPr/>
        </p:nvSpPr>
        <p:spPr bwMode="auto">
          <a:xfrm>
            <a:off x="412019" y="371702"/>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500" noProof="0" dirty="0"/>
              <a:t>Pourquoi relever le </a:t>
            </a:r>
            <a:r>
              <a:rPr lang="fr-CH" sz="4500" noProof="0" dirty="0" err="1"/>
              <a:t>ProSA</a:t>
            </a:r>
            <a:r>
              <a:rPr lang="fr-CH" sz="4500" noProof="0" dirty="0"/>
              <a:t> en tant qu'IQM ?</a:t>
            </a:r>
          </a:p>
        </p:txBody>
      </p:sp>
      <p:sp>
        <p:nvSpPr>
          <p:cNvPr id="10"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ea typeface="Roboto"/>
              </a:rPr>
              <a:t>14</a:t>
            </a:fld>
            <a:endParaRPr lang="fr-CH" sz="800" noProof="0" dirty="0">
              <a:ea typeface="Roboto"/>
            </a:endParaRPr>
          </a:p>
        </p:txBody>
      </p:sp>
      <p:sp>
        <p:nvSpPr>
          <p:cNvPr id="25" name="Rechteck 24"/>
          <p:cNvSpPr/>
          <p:nvPr/>
        </p:nvSpPr>
        <p:spPr bwMode="auto">
          <a:xfrm>
            <a:off x="2789551" y="5639190"/>
            <a:ext cx="3438529"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ln/>
                <a:solidFill>
                  <a:schemeClr val="tx1"/>
                </a:solidFill>
                <a:ea typeface="Calibri"/>
                <a:cs typeface="Calibri"/>
              </a:rPr>
              <a:t>Personnes de contact clairement désignées en cas d’urgence</a:t>
            </a:r>
            <a:endParaRPr lang="fr-CH" noProof="0" dirty="0">
              <a:solidFill>
                <a:schemeClr val="tx1"/>
              </a:solidFill>
              <a:ea typeface="Calibri"/>
              <a:cs typeface="Calibri"/>
            </a:endParaRPr>
          </a:p>
        </p:txBody>
      </p:sp>
      <p:sp>
        <p:nvSpPr>
          <p:cNvPr id="29" name="Rechteck 28"/>
          <p:cNvSpPr/>
          <p:nvPr/>
        </p:nvSpPr>
        <p:spPr bwMode="auto">
          <a:xfrm>
            <a:off x="5095446" y="4661928"/>
            <a:ext cx="2628000"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ln/>
                <a:solidFill>
                  <a:schemeClr val="tx1"/>
                </a:solidFill>
                <a:ea typeface="Calibri"/>
                <a:cs typeface="Calibri"/>
              </a:rPr>
              <a:t>Action sûre dans l'intérêt des </a:t>
            </a:r>
            <a:r>
              <a:rPr lang="fr-CH" noProof="0" dirty="0" err="1">
                <a:ln/>
                <a:solidFill>
                  <a:schemeClr val="tx1"/>
                </a:solidFill>
                <a:ea typeface="Calibri"/>
                <a:cs typeface="Calibri"/>
              </a:rPr>
              <a:t>résident</a:t>
            </a:r>
            <a:r>
              <a:rPr lang="fr-CH" noProof="0" dirty="0" err="1">
                <a:ln/>
                <a:solidFill>
                  <a:schemeClr val="tx1"/>
                </a:solidFill>
                <a:ea typeface="Calibri" panose="020F0502020204030204" pitchFamily="34" charset="0"/>
                <a:cs typeface="Calibri" panose="020F0502020204030204" pitchFamily="34" charset="0"/>
              </a:rPr>
              <a:t>·e·</a:t>
            </a:r>
            <a:r>
              <a:rPr lang="fr-CH" noProof="0" dirty="0" err="1">
                <a:ln/>
                <a:solidFill>
                  <a:schemeClr val="tx1"/>
                </a:solidFill>
                <a:ea typeface="Calibri"/>
                <a:cs typeface="Calibri"/>
              </a:rPr>
              <a:t>s</a:t>
            </a:r>
            <a:r>
              <a:rPr lang="fr-CH" noProof="0" dirty="0">
                <a:ln/>
                <a:solidFill>
                  <a:schemeClr val="tx1"/>
                </a:solidFill>
                <a:ea typeface="Calibri"/>
                <a:cs typeface="Calibri"/>
              </a:rPr>
              <a:t> ↑</a:t>
            </a:r>
            <a:endParaRPr lang="fr-CH" noProof="0" dirty="0">
              <a:solidFill>
                <a:schemeClr val="tx1"/>
              </a:solidFill>
              <a:ea typeface="Calibri"/>
              <a:cs typeface="Calibri"/>
            </a:endParaRPr>
          </a:p>
        </p:txBody>
      </p:sp>
      <p:sp>
        <p:nvSpPr>
          <p:cNvPr id="30" name="Rechteck 29"/>
          <p:cNvSpPr/>
          <p:nvPr/>
        </p:nvSpPr>
        <p:spPr bwMode="auto">
          <a:xfrm>
            <a:off x="8415293" y="3448751"/>
            <a:ext cx="3180107"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ln/>
                <a:solidFill>
                  <a:schemeClr val="tx1"/>
                </a:solidFill>
                <a:ea typeface="Calibri"/>
                <a:cs typeface="Calibri"/>
              </a:rPr>
              <a:t>Orientation des </a:t>
            </a:r>
            <a:r>
              <a:rPr lang="fr-CH" noProof="0" dirty="0" err="1">
                <a:ln/>
                <a:solidFill>
                  <a:schemeClr val="tx1"/>
                </a:solidFill>
                <a:ea typeface="Calibri"/>
                <a:cs typeface="Calibri"/>
              </a:rPr>
              <a:t>soignant</a:t>
            </a:r>
            <a:r>
              <a:rPr lang="fr-CH" noProof="0" dirty="0" err="1">
                <a:ln/>
                <a:solidFill>
                  <a:schemeClr val="tx1"/>
                </a:solidFill>
                <a:ea typeface="Calibri" panose="020F0502020204030204" pitchFamily="34" charset="0"/>
                <a:cs typeface="Calibri" panose="020F0502020204030204" pitchFamily="34" charset="0"/>
              </a:rPr>
              <a:t>·e·</a:t>
            </a:r>
            <a:r>
              <a:rPr lang="fr-CH" noProof="0" dirty="0" err="1">
                <a:ln/>
                <a:solidFill>
                  <a:schemeClr val="tx1"/>
                </a:solidFill>
                <a:ea typeface="Calibri"/>
                <a:cs typeface="Calibri"/>
              </a:rPr>
              <a:t>s</a:t>
            </a:r>
            <a:r>
              <a:rPr lang="fr-CH" noProof="0" dirty="0">
                <a:ln/>
                <a:solidFill>
                  <a:schemeClr val="tx1"/>
                </a:solidFill>
                <a:ea typeface="Calibri"/>
                <a:cs typeface="Calibri"/>
              </a:rPr>
              <a:t> lors de situations d'urgence ↑ </a:t>
            </a:r>
            <a:endParaRPr lang="fr-CH" noProof="0" dirty="0">
              <a:solidFill>
                <a:schemeClr val="tx1"/>
              </a:solidFill>
              <a:ea typeface="Calibri"/>
              <a:cs typeface="Calibri"/>
            </a:endParaRPr>
          </a:p>
        </p:txBody>
      </p:sp>
      <p:sp>
        <p:nvSpPr>
          <p:cNvPr id="31" name="Rechteck 30"/>
          <p:cNvSpPr/>
          <p:nvPr/>
        </p:nvSpPr>
        <p:spPr bwMode="auto">
          <a:xfrm>
            <a:off x="579870" y="3244594"/>
            <a:ext cx="3019783"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dirty="0">
                <a:ln/>
                <a:solidFill>
                  <a:schemeClr val="tx1"/>
                </a:solidFill>
                <a:ea typeface="Calibri"/>
                <a:cs typeface="Calibri"/>
              </a:rPr>
              <a:t>Hospitalisations évitables</a:t>
            </a:r>
            <a:r>
              <a:rPr lang="fr-CH" noProof="0" dirty="0">
                <a:ln/>
                <a:solidFill>
                  <a:schemeClr val="tx1"/>
                </a:solidFill>
                <a:ea typeface="Calibri"/>
                <a:cs typeface="Calibri"/>
              </a:rPr>
              <a:t> ↓</a:t>
            </a:r>
            <a:endParaRPr lang="fr-CH" noProof="0" dirty="0">
              <a:solidFill>
                <a:schemeClr val="tx1"/>
              </a:solidFill>
              <a:ea typeface="Calibri"/>
              <a:cs typeface="Calibri"/>
            </a:endParaRPr>
          </a:p>
        </p:txBody>
      </p:sp>
      <p:sp>
        <p:nvSpPr>
          <p:cNvPr id="32" name="Rechteck 31"/>
          <p:cNvSpPr/>
          <p:nvPr/>
        </p:nvSpPr>
        <p:spPr bwMode="auto">
          <a:xfrm>
            <a:off x="1928948" y="1286439"/>
            <a:ext cx="4493585"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solidFill>
                  <a:schemeClr val="tx1"/>
                </a:solidFill>
                <a:ea typeface="Calibri"/>
                <a:cs typeface="Calibri"/>
              </a:rPr>
              <a:t>Soutien et soulagement des </a:t>
            </a:r>
            <a:r>
              <a:rPr lang="fr-CH" noProof="0" dirty="0" err="1">
                <a:solidFill>
                  <a:schemeClr val="tx1"/>
                </a:solidFill>
                <a:ea typeface="Calibri"/>
                <a:cs typeface="Calibri"/>
              </a:rPr>
              <a:t>représentant</a:t>
            </a:r>
            <a:r>
              <a:rPr lang="fr-CH" noProof="0" dirty="0" err="1">
                <a:solidFill>
                  <a:schemeClr val="tx1"/>
                </a:solidFill>
                <a:ea typeface="Calibri" panose="020F0502020204030204" pitchFamily="34" charset="0"/>
                <a:cs typeface="Calibri" panose="020F0502020204030204" pitchFamily="34" charset="0"/>
              </a:rPr>
              <a:t>·e·</a:t>
            </a:r>
            <a:r>
              <a:rPr lang="fr-CH" noProof="0" dirty="0" err="1">
                <a:solidFill>
                  <a:schemeClr val="tx1"/>
                </a:solidFill>
                <a:ea typeface="Calibri"/>
                <a:cs typeface="Calibri"/>
              </a:rPr>
              <a:t>s</a:t>
            </a:r>
            <a:r>
              <a:rPr lang="fr-CH" noProof="0" dirty="0">
                <a:solidFill>
                  <a:schemeClr val="tx1"/>
                </a:solidFill>
                <a:ea typeface="Calibri"/>
                <a:cs typeface="Calibri"/>
              </a:rPr>
              <a:t> thérapeutiques dans la prise de décision</a:t>
            </a:r>
            <a:endParaRPr lang="fr-CH" noProof="0" dirty="0"/>
          </a:p>
        </p:txBody>
      </p:sp>
      <p:sp>
        <p:nvSpPr>
          <p:cNvPr id="33" name="Rechteck 32"/>
          <p:cNvSpPr/>
          <p:nvPr/>
        </p:nvSpPr>
        <p:spPr bwMode="auto">
          <a:xfrm>
            <a:off x="6970549" y="1227752"/>
            <a:ext cx="3377794"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ln/>
                <a:solidFill>
                  <a:schemeClr val="tx1"/>
                </a:solidFill>
                <a:ea typeface="Calibri"/>
                <a:cs typeface="Calibri"/>
              </a:rPr>
              <a:t>Qualité de vie et satisfaction </a:t>
            </a:r>
            <a:r>
              <a:rPr lang="fr-CH" dirty="0">
                <a:ln/>
                <a:solidFill>
                  <a:schemeClr val="tx1"/>
                </a:solidFill>
                <a:ea typeface="Calibri"/>
                <a:cs typeface="Calibri"/>
              </a:rPr>
              <a:t>des </a:t>
            </a:r>
            <a:r>
              <a:rPr lang="fr-CH" dirty="0" err="1">
                <a:ln/>
                <a:solidFill>
                  <a:schemeClr val="tx1"/>
                </a:solidFill>
                <a:ea typeface="Calibri"/>
                <a:cs typeface="Calibri"/>
              </a:rPr>
              <a:t>résident</a:t>
            </a:r>
            <a:r>
              <a:rPr lang="fr-CH" dirty="0" err="1">
                <a:ln/>
                <a:solidFill>
                  <a:schemeClr val="tx1"/>
                </a:solidFill>
                <a:ea typeface="Calibri" panose="020F0502020204030204" pitchFamily="34" charset="0"/>
                <a:cs typeface="Calibri" panose="020F0502020204030204" pitchFamily="34" charset="0"/>
              </a:rPr>
              <a:t>·e·</a:t>
            </a:r>
            <a:r>
              <a:rPr lang="fr-CH" dirty="0" err="1">
                <a:ln/>
                <a:solidFill>
                  <a:schemeClr val="tx1"/>
                </a:solidFill>
                <a:ea typeface="Calibri"/>
                <a:cs typeface="Calibri"/>
              </a:rPr>
              <a:t>s</a:t>
            </a:r>
            <a:r>
              <a:rPr lang="fr-CH" dirty="0">
                <a:ln/>
                <a:solidFill>
                  <a:schemeClr val="tx1"/>
                </a:solidFill>
                <a:ea typeface="Calibri"/>
                <a:cs typeface="Calibri"/>
              </a:rPr>
              <a:t> et des proches </a:t>
            </a:r>
            <a:r>
              <a:rPr lang="fr-CH" noProof="0" dirty="0">
                <a:ln/>
                <a:solidFill>
                  <a:schemeClr val="tx1"/>
                </a:solidFill>
                <a:ea typeface="Calibri"/>
                <a:cs typeface="Calibri"/>
              </a:rPr>
              <a:t>↑</a:t>
            </a:r>
            <a:endParaRPr lang="fr-CH" noProof="0" dirty="0">
              <a:solidFill>
                <a:schemeClr val="tx1"/>
              </a:solidFill>
              <a:ea typeface="Calibri"/>
              <a:cs typeface="Calibri"/>
            </a:endParaRPr>
          </a:p>
        </p:txBody>
      </p:sp>
      <p:sp>
        <p:nvSpPr>
          <p:cNvPr id="34" name="Rechteck 33"/>
          <p:cNvSpPr/>
          <p:nvPr/>
        </p:nvSpPr>
        <p:spPr bwMode="auto">
          <a:xfrm>
            <a:off x="725926" y="4288184"/>
            <a:ext cx="3336260"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ln/>
                <a:solidFill>
                  <a:schemeClr val="tx1"/>
                </a:solidFill>
                <a:ea typeface="Calibri"/>
                <a:cs typeface="Calibri"/>
              </a:rPr>
              <a:t>Médication destinée à prolonger la vie non-souhaitée ↓</a:t>
            </a:r>
            <a:endParaRPr lang="fr-CH" noProof="0" dirty="0">
              <a:solidFill>
                <a:schemeClr val="tx1"/>
              </a:solidFill>
              <a:ea typeface="Calibri"/>
              <a:cs typeface="Calibri"/>
            </a:endParaRPr>
          </a:p>
        </p:txBody>
      </p:sp>
      <p:sp>
        <p:nvSpPr>
          <p:cNvPr id="35" name="Rechteck 34"/>
          <p:cNvSpPr/>
          <p:nvPr/>
        </p:nvSpPr>
        <p:spPr bwMode="auto">
          <a:xfrm>
            <a:off x="327540" y="2213486"/>
            <a:ext cx="3396899"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ln/>
                <a:solidFill>
                  <a:schemeClr val="tx1"/>
                </a:solidFill>
                <a:ea typeface="Calibri"/>
                <a:cs typeface="Calibri"/>
              </a:rPr>
              <a:t>Réanimations non-souhaitées ↓</a:t>
            </a:r>
            <a:endParaRPr lang="fr-CH" noProof="0" dirty="0">
              <a:solidFill>
                <a:schemeClr val="tx1"/>
              </a:solidFill>
              <a:ea typeface="Calibri"/>
              <a:cs typeface="Calibri"/>
            </a:endParaRPr>
          </a:p>
        </p:txBody>
      </p:sp>
      <p:sp>
        <p:nvSpPr>
          <p:cNvPr id="36" name="Rechteck 35"/>
          <p:cNvSpPr/>
          <p:nvPr/>
        </p:nvSpPr>
        <p:spPr bwMode="auto">
          <a:xfrm>
            <a:off x="8304518" y="5055980"/>
            <a:ext cx="3290882" cy="844810"/>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ln/>
                <a:solidFill>
                  <a:schemeClr val="tx1"/>
                </a:solidFill>
                <a:ea typeface="Calibri"/>
                <a:cs typeface="Calibri"/>
              </a:rPr>
              <a:t>Communication et coordination entre les </a:t>
            </a:r>
            <a:r>
              <a:rPr lang="fr-CH" noProof="0" dirty="0" err="1">
                <a:ln/>
                <a:solidFill>
                  <a:schemeClr val="tx1"/>
                </a:solidFill>
                <a:ea typeface="Calibri"/>
                <a:cs typeface="Calibri"/>
              </a:rPr>
              <a:t>professionnel</a:t>
            </a:r>
            <a:r>
              <a:rPr lang="fr-CH" noProof="0" dirty="0" err="1">
                <a:ln/>
                <a:solidFill>
                  <a:schemeClr val="tx1"/>
                </a:solidFill>
                <a:ea typeface="Calibri" panose="020F0502020204030204" pitchFamily="34" charset="0"/>
                <a:cs typeface="Calibri" panose="020F0502020204030204" pitchFamily="34" charset="0"/>
              </a:rPr>
              <a:t>·le·</a:t>
            </a:r>
            <a:r>
              <a:rPr lang="fr-CH" noProof="0" dirty="0" err="1">
                <a:ln/>
                <a:solidFill>
                  <a:schemeClr val="tx1"/>
                </a:solidFill>
                <a:ea typeface="Calibri"/>
                <a:cs typeface="Calibri"/>
              </a:rPr>
              <a:t>s</a:t>
            </a:r>
            <a:r>
              <a:rPr lang="fr-CH" noProof="0" dirty="0">
                <a:ln/>
                <a:solidFill>
                  <a:schemeClr val="tx1"/>
                </a:solidFill>
                <a:ea typeface="Calibri"/>
                <a:cs typeface="Calibri"/>
              </a:rPr>
              <a:t> ↑ </a:t>
            </a:r>
            <a:endParaRPr lang="fr-CH" noProof="0" dirty="0">
              <a:solidFill>
                <a:schemeClr val="tx1"/>
              </a:solidFill>
              <a:ea typeface="Calibri"/>
              <a:cs typeface="Calibri"/>
            </a:endParaRPr>
          </a:p>
        </p:txBody>
      </p:sp>
      <p:sp>
        <p:nvSpPr>
          <p:cNvPr id="37" name="Rechteck 36"/>
          <p:cNvSpPr/>
          <p:nvPr/>
        </p:nvSpPr>
        <p:spPr bwMode="auto">
          <a:xfrm>
            <a:off x="7718178" y="2408073"/>
            <a:ext cx="4064247" cy="567811"/>
          </a:xfrm>
          <a:prstGeom prst="rect">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wrap="square" lIns="144000" tIns="144000" rIns="144000" bIns="144000" rtlCol="0" anchor="ctr">
            <a:spAutoFit/>
          </a:bodyPr>
          <a:lstStyle/>
          <a:p>
            <a:pPr lvl="0">
              <a:defRPr/>
            </a:pPr>
            <a:r>
              <a:rPr lang="fr-CH" noProof="0" dirty="0">
                <a:ln/>
                <a:solidFill>
                  <a:schemeClr val="tx1"/>
                </a:solidFill>
                <a:ea typeface="Calibri"/>
                <a:cs typeface="Calibri"/>
              </a:rPr>
              <a:t>Décisions autonomes des </a:t>
            </a:r>
            <a:r>
              <a:rPr lang="fr-CH" noProof="0" dirty="0" err="1">
                <a:ln/>
                <a:solidFill>
                  <a:schemeClr val="tx1"/>
                </a:solidFill>
                <a:ea typeface="Calibri"/>
                <a:cs typeface="Calibri"/>
              </a:rPr>
              <a:t>résident</a:t>
            </a:r>
            <a:r>
              <a:rPr lang="fr-CH" noProof="0" dirty="0" err="1">
                <a:ln/>
                <a:solidFill>
                  <a:schemeClr val="tx1"/>
                </a:solidFill>
                <a:ea typeface="Calibri" panose="020F0502020204030204" pitchFamily="34" charset="0"/>
                <a:cs typeface="Calibri" panose="020F0502020204030204" pitchFamily="34" charset="0"/>
              </a:rPr>
              <a:t>·e·</a:t>
            </a:r>
            <a:r>
              <a:rPr lang="fr-CH" noProof="0" dirty="0" err="1">
                <a:ln/>
                <a:solidFill>
                  <a:schemeClr val="tx1"/>
                </a:solidFill>
                <a:ea typeface="Calibri"/>
                <a:cs typeface="Calibri"/>
              </a:rPr>
              <a:t>s</a:t>
            </a:r>
            <a:r>
              <a:rPr lang="fr-CH" noProof="0" dirty="0">
                <a:ln/>
                <a:solidFill>
                  <a:schemeClr val="tx1"/>
                </a:solidFill>
                <a:ea typeface="Calibri"/>
                <a:cs typeface="Calibri"/>
              </a:rPr>
              <a:t> ↑ </a:t>
            </a:r>
            <a:endParaRPr lang="fr-CH" noProof="0" dirty="0">
              <a:solidFill>
                <a:schemeClr val="tx1"/>
              </a:solidFill>
              <a:ea typeface="Calibri"/>
              <a:cs typeface="Calibri"/>
            </a:endParaRPr>
          </a:p>
        </p:txBody>
      </p:sp>
      <p:cxnSp>
        <p:nvCxnSpPr>
          <p:cNvPr id="39" name="Gerade Verbindung 38"/>
          <p:cNvCxnSpPr>
            <a:cxnSpLocks/>
            <a:stCxn id="35" idx="3"/>
          </p:cNvCxnSpPr>
          <p:nvPr/>
        </p:nvCxnSpPr>
        <p:spPr bwMode="auto">
          <a:xfrm>
            <a:off x="3724439" y="2497392"/>
            <a:ext cx="1247795" cy="9422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Gerade Verbindung 40"/>
          <p:cNvCxnSpPr>
            <a:cxnSpLocks/>
          </p:cNvCxnSpPr>
          <p:nvPr/>
        </p:nvCxnSpPr>
        <p:spPr bwMode="auto">
          <a:xfrm>
            <a:off x="5273968" y="2121830"/>
            <a:ext cx="276440" cy="130717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Gerade Verbindung 44"/>
          <p:cNvCxnSpPr>
            <a:cxnSpLocks/>
          </p:cNvCxnSpPr>
          <p:nvPr/>
        </p:nvCxnSpPr>
        <p:spPr bwMode="auto">
          <a:xfrm flipH="1">
            <a:off x="6498353" y="1934062"/>
            <a:ext cx="781917" cy="149493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a:cxnSpLocks/>
          </p:cNvCxnSpPr>
          <p:nvPr/>
        </p:nvCxnSpPr>
        <p:spPr bwMode="auto">
          <a:xfrm flipH="1">
            <a:off x="6996551" y="2975884"/>
            <a:ext cx="850917" cy="49721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Gerade Verbindung 49"/>
          <p:cNvCxnSpPr>
            <a:cxnSpLocks/>
            <a:stCxn id="30" idx="1"/>
            <a:endCxn id="9" idx="3"/>
          </p:cNvCxnSpPr>
          <p:nvPr/>
        </p:nvCxnSpPr>
        <p:spPr bwMode="auto">
          <a:xfrm flipH="1" flipV="1">
            <a:off x="7394827" y="3710244"/>
            <a:ext cx="1020466" cy="16091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Gerade Verbindung 51"/>
          <p:cNvCxnSpPr>
            <a:cxnSpLocks/>
            <a:stCxn id="31" idx="3"/>
            <a:endCxn id="9" idx="1"/>
          </p:cNvCxnSpPr>
          <p:nvPr/>
        </p:nvCxnSpPr>
        <p:spPr bwMode="auto">
          <a:xfrm>
            <a:off x="3599653" y="3528500"/>
            <a:ext cx="915174" cy="181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Gerade Verbindung 53"/>
          <p:cNvCxnSpPr>
            <a:cxnSpLocks/>
            <a:stCxn id="34" idx="3"/>
          </p:cNvCxnSpPr>
          <p:nvPr/>
        </p:nvCxnSpPr>
        <p:spPr bwMode="auto">
          <a:xfrm flipV="1">
            <a:off x="4062186" y="3928429"/>
            <a:ext cx="723723" cy="78216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a:cxnSpLocks/>
            <a:stCxn id="25" idx="0"/>
          </p:cNvCxnSpPr>
          <p:nvPr/>
        </p:nvCxnSpPr>
        <p:spPr bwMode="auto">
          <a:xfrm flipV="1">
            <a:off x="4508816" y="3936830"/>
            <a:ext cx="948802" cy="170236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a:cxnSpLocks/>
            <a:stCxn id="29" idx="0"/>
            <a:endCxn id="9" idx="2"/>
          </p:cNvCxnSpPr>
          <p:nvPr/>
        </p:nvCxnSpPr>
        <p:spPr bwMode="auto">
          <a:xfrm flipH="1" flipV="1">
            <a:off x="5954827" y="3994149"/>
            <a:ext cx="454619" cy="66777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a:cxnSpLocks/>
          </p:cNvCxnSpPr>
          <p:nvPr/>
        </p:nvCxnSpPr>
        <p:spPr bwMode="auto">
          <a:xfrm flipH="1" flipV="1">
            <a:off x="7315051" y="3928429"/>
            <a:ext cx="1828949" cy="112755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Textfeld 37"/>
          <p:cNvSpPr txBox="1"/>
          <p:nvPr/>
        </p:nvSpPr>
        <p:spPr bwMode="auto">
          <a:xfrm>
            <a:off x="7489801" y="6314333"/>
            <a:ext cx="4292624" cy="246221"/>
          </a:xfrm>
          <a:prstGeom prst="rect">
            <a:avLst/>
          </a:prstGeom>
          <a:noFill/>
        </p:spPr>
        <p:txBody>
          <a:bodyPr wrap="square">
            <a:spAutoFit/>
          </a:bodyPr>
          <a:lstStyle/>
          <a:p>
            <a:pPr algn="r">
              <a:defRPr/>
            </a:pPr>
            <a:r>
              <a:rPr lang="fr-CH" sz="1000" noProof="0" dirty="0"/>
              <a:t>(ARTISET, CURAVIVA, </a:t>
            </a:r>
            <a:r>
              <a:rPr lang="fr-CH" sz="1000" noProof="0" dirty="0" err="1"/>
              <a:t>senesuisse</a:t>
            </a:r>
            <a:r>
              <a:rPr lang="fr-CH" sz="1000" noProof="0" dirty="0"/>
              <a:t>, 2025)</a:t>
            </a:r>
            <a:endParaRPr lang="fr-CH" noProof="0" dirty="0"/>
          </a:p>
        </p:txBody>
      </p:sp>
      <p:sp>
        <p:nvSpPr>
          <p:cNvPr id="3" name="Textfeld 2">
            <a:extLst>
              <a:ext uri="{FF2B5EF4-FFF2-40B4-BE49-F238E27FC236}">
                <a16:creationId xmlns:a16="http://schemas.microsoft.com/office/drawing/2014/main" id="{1E1D3932-1E9E-53EF-9560-D126592BC392}"/>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noProof="0" dirty="0"/>
              <a:t>Quel est notre objectif ?</a:t>
            </a:r>
            <a:endParaRPr lang="fr-CH" noProof="0" dirty="0"/>
          </a:p>
        </p:txBody>
      </p:sp>
      <p:sp>
        <p:nvSpPr>
          <p:cNvPr id="3" name="Inhaltsplatzhalter 2"/>
          <p:cNvSpPr txBox="1"/>
          <p:nvPr/>
        </p:nvSpPr>
        <p:spPr bwMode="auto">
          <a:xfrm>
            <a:off x="838200" y="1825625"/>
            <a:ext cx="10515600" cy="4351338"/>
          </a:xfrm>
          <a:prstGeom prst="rect">
            <a:avLst/>
          </a:prstGeom>
          <a:noFill/>
          <a:ln>
            <a:noFill/>
          </a:ln>
        </p:spPr>
        <p:txBody>
          <a:bodyPr wrap="square" lIns="648000" tIns="216000" rIns="360000" bIns="216000" rtlCol="0" anchor="t">
            <a:spAutoFit/>
          </a:bodyPr>
          <a:lstStyle>
            <a:defPPr>
              <a:defRPr lang="de-DE"/>
            </a:defPPr>
            <a:lvl1pPr algn="ctr">
              <a:defRPr sz="4500">
                <a:latin typeface="Calibri"/>
                <a:ea typeface="Calibri"/>
                <a:cs typeface="Calibri"/>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r>
              <a:rPr lang="fr-CH" dirty="0"/>
              <a:t>Prendre soin des </a:t>
            </a:r>
            <a:r>
              <a:rPr lang="fr-CH" dirty="0" err="1"/>
              <a:t>résident</a:t>
            </a:r>
            <a:r>
              <a:rPr lang="fr-CH" dirty="0" err="1">
                <a:latin typeface="Calibri" panose="020F0502020204030204" pitchFamily="34" charset="0"/>
                <a:ea typeface="Calibri" panose="020F0502020204030204" pitchFamily="34" charset="0"/>
                <a:cs typeface="Calibri" panose="020F0502020204030204" pitchFamily="34" charset="0"/>
              </a:rPr>
              <a:t>·e·</a:t>
            </a:r>
            <a:r>
              <a:rPr lang="fr-CH" dirty="0" err="1"/>
              <a:t>s</a:t>
            </a:r>
            <a:r>
              <a:rPr lang="fr-CH" dirty="0"/>
              <a:t> en valorisant leur auto-détermination et en adoptant une approche centrée sur la personne qui respecte leurs valeurs et leurs souhaits</a:t>
            </a:r>
          </a:p>
        </p:txBody>
      </p:sp>
      <p:grpSp>
        <p:nvGrpSpPr>
          <p:cNvPr id="4" name="Gruppieren 3"/>
          <p:cNvGrpSpPr/>
          <p:nvPr/>
        </p:nvGrpSpPr>
        <p:grpSpPr bwMode="auto">
          <a:xfrm>
            <a:off x="10395967" y="237649"/>
            <a:ext cx="1440000" cy="1440000"/>
            <a:chOff x="10395967" y="237649"/>
            <a:chExt cx="1440000" cy="1440000"/>
          </a:xfrm>
          <a:solidFill>
            <a:schemeClr val="accent2"/>
          </a:solidFill>
        </p:grpSpPr>
        <p:sp>
          <p:nvSpPr>
            <p:cNvPr id="6" name="Oval 5"/>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8" name="Grafik 2" descr="Volltreffer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559188" y="432497"/>
              <a:ext cx="1113558" cy="1113558"/>
            </a:xfrm>
            <a:prstGeom prst="rect">
              <a:avLst/>
            </a:prstGeom>
          </p:spPr>
        </p:pic>
      </p:grpSp>
      <p:sp>
        <p:nvSpPr>
          <p:cNvPr id="7" name="Textfeld 6">
            <a:extLst>
              <a:ext uri="{FF2B5EF4-FFF2-40B4-BE49-F238E27FC236}">
                <a16:creationId xmlns:a16="http://schemas.microsoft.com/office/drawing/2014/main" id="{02414551-A851-7467-44F2-A4DB879FE2EF}"/>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a:xfrm>
            <a:off x="353589" y="1051200"/>
            <a:ext cx="11372850" cy="4351222"/>
          </a:xfrm>
        </p:spPr>
        <p:txBody>
          <a:bodyPr/>
          <a:lstStyle/>
          <a:p>
            <a:pPr>
              <a:defRPr/>
            </a:pPr>
            <a:r>
              <a:rPr lang="fr-CH" noProof="0" dirty="0"/>
              <a:t>Comment se déroule</a:t>
            </a:r>
          </a:p>
          <a:p>
            <a:pPr>
              <a:defRPr/>
            </a:pPr>
            <a:r>
              <a:rPr lang="fr-CH" noProof="0" dirty="0"/>
              <a:t>le processus </a:t>
            </a:r>
            <a:r>
              <a:rPr lang="fr-CH" noProof="0" dirty="0" err="1"/>
              <a:t>ProSA</a:t>
            </a:r>
            <a:r>
              <a:rPr lang="fr-CH" noProof="0" dirty="0"/>
              <a:t> ? </a:t>
            </a:r>
            <a:endParaRPr lang="fr-CH" sz="6000" noProof="0" dirty="0"/>
          </a:p>
        </p:txBody>
      </p:sp>
      <p:sp>
        <p:nvSpPr>
          <p:cNvPr id="4" name="Textfeld 3">
            <a:extLst>
              <a:ext uri="{FF2B5EF4-FFF2-40B4-BE49-F238E27FC236}">
                <a16:creationId xmlns:a16="http://schemas.microsoft.com/office/drawing/2014/main" id="{D5485468-E592-5787-05D6-6E5384BB190D}"/>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 name="Titel 3"/>
          <p:cNvSpPr txBox="1"/>
          <p:nvPr/>
        </p:nvSpPr>
        <p:spPr bwMode="auto">
          <a:xfrm>
            <a:off x="412019" y="371702"/>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500" noProof="0" dirty="0"/>
              <a:t>Qui est impliqué ?</a:t>
            </a:r>
            <a:endParaRPr lang="fr-CH" noProof="0" dirty="0"/>
          </a:p>
        </p:txBody>
      </p:sp>
      <p:sp>
        <p:nvSpPr>
          <p:cNvPr id="2" name="Titel 3"/>
          <p:cNvSpPr txBox="1"/>
          <p:nvPr/>
        </p:nvSpPr>
        <p:spPr bwMode="auto">
          <a:xfrm>
            <a:off x="1386691" y="1645896"/>
            <a:ext cx="9418619" cy="506289"/>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FR" sz="2800" b="0" noProof="0" dirty="0">
                <a:latin typeface="+mn-lt"/>
                <a:ea typeface="Calibri Light"/>
                <a:cs typeface="Calibri Light"/>
              </a:rPr>
              <a:t>Au minimum les personnes suivantes sont impliquées :</a:t>
            </a:r>
          </a:p>
        </p:txBody>
      </p:sp>
      <p:grpSp>
        <p:nvGrpSpPr>
          <p:cNvPr id="11" name="Groupe 10">
            <a:extLst>
              <a:ext uri="{FF2B5EF4-FFF2-40B4-BE49-F238E27FC236}">
                <a16:creationId xmlns:a16="http://schemas.microsoft.com/office/drawing/2014/main" id="{25E861B4-F07C-9A24-785C-1BAD40BB79B5}"/>
              </a:ext>
            </a:extLst>
          </p:cNvPr>
          <p:cNvGrpSpPr/>
          <p:nvPr/>
        </p:nvGrpSpPr>
        <p:grpSpPr>
          <a:xfrm>
            <a:off x="1386691" y="2320768"/>
            <a:ext cx="9321229" cy="1116000"/>
            <a:chOff x="87039" y="2437728"/>
            <a:chExt cx="9321229" cy="1116000"/>
          </a:xfrm>
        </p:grpSpPr>
        <p:sp>
          <p:nvSpPr>
            <p:cNvPr id="22" name="Inhaltsplatzhalter 2"/>
            <p:cNvSpPr txBox="1"/>
            <p:nvPr/>
          </p:nvSpPr>
          <p:spPr bwMode="auto">
            <a:xfrm>
              <a:off x="588268" y="2590447"/>
              <a:ext cx="8820000" cy="810561"/>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spcAft>
                  <a:spcPts val="600"/>
                </a:spcAft>
                <a:defRPr/>
              </a:pPr>
              <a:r>
                <a:rPr lang="fr-CH" sz="2800" dirty="0" err="1">
                  <a:ea typeface="Calibri"/>
                  <a:cs typeface="Calibri"/>
                </a:rPr>
                <a:t>un</a:t>
              </a:r>
              <a:r>
                <a:rPr lang="fr-CH" sz="2800" dirty="0" err="1">
                  <a:ea typeface="Calibri" panose="020F0502020204030204" pitchFamily="34" charset="0"/>
                  <a:cs typeface="Calibri" panose="020F0502020204030204" pitchFamily="34" charset="0"/>
                </a:rPr>
                <a:t>·</a:t>
              </a:r>
              <a:r>
                <a:rPr lang="fr-CH" sz="2800" dirty="0" err="1">
                  <a:ea typeface="Calibri"/>
                  <a:cs typeface="Calibri"/>
                </a:rPr>
                <a:t>e</a:t>
              </a:r>
              <a:r>
                <a:rPr lang="fr-CH" sz="2800" dirty="0">
                  <a:ea typeface="Calibri"/>
                  <a:cs typeface="Calibri"/>
                </a:rPr>
                <a:t> médecin</a:t>
              </a:r>
            </a:p>
          </p:txBody>
        </p:sp>
        <p:sp>
          <p:nvSpPr>
            <p:cNvPr id="34" name="Ellipse 9"/>
            <p:cNvSpPr>
              <a:spLocks noChangeAspect="1"/>
            </p:cNvSpPr>
            <p:nvPr/>
          </p:nvSpPr>
          <p:spPr bwMode="auto">
            <a:xfrm>
              <a:off x="87039" y="2437728"/>
              <a:ext cx="1086654" cy="1116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2800" u="none" strike="noStrike" cap="none" spc="-10" noProof="0" dirty="0">
                <a:ln>
                  <a:noFill/>
                </a:ln>
                <a:solidFill>
                  <a:srgbClr val="000000"/>
                </a:solidFill>
                <a:ea typeface="Calibri Light"/>
                <a:cs typeface="Calibri Light"/>
              </a:endParaRPr>
            </a:p>
          </p:txBody>
        </p:sp>
      </p:grpSp>
      <p:grpSp>
        <p:nvGrpSpPr>
          <p:cNvPr id="13" name="Groupe 12">
            <a:extLst>
              <a:ext uri="{FF2B5EF4-FFF2-40B4-BE49-F238E27FC236}">
                <a16:creationId xmlns:a16="http://schemas.microsoft.com/office/drawing/2014/main" id="{E0D51992-2AB3-1764-FDA1-550CCA56E3E4}"/>
              </a:ext>
            </a:extLst>
          </p:cNvPr>
          <p:cNvGrpSpPr/>
          <p:nvPr/>
        </p:nvGrpSpPr>
        <p:grpSpPr>
          <a:xfrm>
            <a:off x="1386691" y="3699913"/>
            <a:ext cx="9321229" cy="1116000"/>
            <a:chOff x="87039" y="3816873"/>
            <a:chExt cx="9321229" cy="1116000"/>
          </a:xfrm>
        </p:grpSpPr>
        <p:sp>
          <p:nvSpPr>
            <p:cNvPr id="6" name="Inhaltsplatzhalter 2"/>
            <p:cNvSpPr txBox="1"/>
            <p:nvPr/>
          </p:nvSpPr>
          <p:spPr bwMode="auto">
            <a:xfrm>
              <a:off x="588268" y="3969592"/>
              <a:ext cx="8820000" cy="810561"/>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spcAft>
                  <a:spcPts val="600"/>
                </a:spcAft>
                <a:defRPr/>
              </a:pPr>
              <a:r>
                <a:rPr lang="fr-CH" sz="2800" dirty="0">
                  <a:ea typeface="Calibri"/>
                  <a:cs typeface="Calibri"/>
                </a:rPr>
                <a:t>le personnel soignant</a:t>
              </a:r>
            </a:p>
          </p:txBody>
        </p:sp>
        <p:sp>
          <p:nvSpPr>
            <p:cNvPr id="36" name="Ellipse 9"/>
            <p:cNvSpPr>
              <a:spLocks noChangeAspect="1"/>
            </p:cNvSpPr>
            <p:nvPr/>
          </p:nvSpPr>
          <p:spPr bwMode="auto">
            <a:xfrm>
              <a:off x="87039" y="3816873"/>
              <a:ext cx="1116000" cy="1116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2800" u="none" strike="noStrike" cap="none" spc="-10" noProof="0" dirty="0">
                <a:ln>
                  <a:noFill/>
                </a:ln>
                <a:solidFill>
                  <a:srgbClr val="000000"/>
                </a:solidFill>
                <a:ea typeface="+mn-ea"/>
                <a:cs typeface="+mn-cs"/>
              </a:endParaRPr>
            </a:p>
          </p:txBody>
        </p:sp>
      </p:grpSp>
      <p:grpSp>
        <p:nvGrpSpPr>
          <p:cNvPr id="15" name="Groupe 14">
            <a:extLst>
              <a:ext uri="{FF2B5EF4-FFF2-40B4-BE49-F238E27FC236}">
                <a16:creationId xmlns:a16="http://schemas.microsoft.com/office/drawing/2014/main" id="{40032257-632A-1CE6-D31A-289F101B9B2B}"/>
              </a:ext>
            </a:extLst>
          </p:cNvPr>
          <p:cNvGrpSpPr/>
          <p:nvPr/>
        </p:nvGrpSpPr>
        <p:grpSpPr>
          <a:xfrm>
            <a:off x="1386691" y="5079058"/>
            <a:ext cx="9321229" cy="1116000"/>
            <a:chOff x="87039" y="5196018"/>
            <a:chExt cx="9321229" cy="1116000"/>
          </a:xfrm>
        </p:grpSpPr>
        <p:sp>
          <p:nvSpPr>
            <p:cNvPr id="12" name="Inhaltsplatzhalter 2"/>
            <p:cNvSpPr txBox="1"/>
            <p:nvPr/>
          </p:nvSpPr>
          <p:spPr bwMode="auto">
            <a:xfrm>
              <a:off x="588268" y="5356816"/>
              <a:ext cx="8820000" cy="794403"/>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spcAft>
                  <a:spcPts val="600"/>
                </a:spcAft>
                <a:defRPr/>
              </a:pPr>
              <a:r>
                <a:rPr lang="fr-CH" sz="2800" spc="0" noProof="0" dirty="0">
                  <a:solidFill>
                    <a:srgbClr val="000000"/>
                  </a:solidFill>
                  <a:ea typeface="Calibri Light"/>
                  <a:cs typeface="Calibri Light"/>
                </a:rPr>
                <a:t> les </a:t>
              </a:r>
              <a:r>
                <a:rPr lang="fr-CH" sz="2800" dirty="0" err="1">
                  <a:ea typeface="Calibri"/>
                  <a:cs typeface="Calibri"/>
                </a:rPr>
                <a:t>résident·e·s</a:t>
              </a:r>
              <a:r>
                <a:rPr lang="fr-CH" sz="2800" dirty="0">
                  <a:ea typeface="Calibri"/>
                  <a:cs typeface="Calibri"/>
                </a:rPr>
                <a:t> et/ou </a:t>
              </a:r>
              <a:r>
                <a:rPr lang="fr-CH" sz="2800" dirty="0" err="1">
                  <a:ea typeface="Calibri"/>
                  <a:cs typeface="Calibri"/>
                </a:rPr>
                <a:t>représentant·e·s</a:t>
              </a:r>
              <a:r>
                <a:rPr lang="fr-CH" sz="2800" dirty="0">
                  <a:ea typeface="Calibri"/>
                  <a:cs typeface="Calibri"/>
                </a:rPr>
                <a:t> thérapeutiques</a:t>
              </a:r>
            </a:p>
          </p:txBody>
        </p:sp>
        <p:sp>
          <p:nvSpPr>
            <p:cNvPr id="37" name="Ellipse 9"/>
            <p:cNvSpPr>
              <a:spLocks noChangeAspect="1"/>
            </p:cNvSpPr>
            <p:nvPr/>
          </p:nvSpPr>
          <p:spPr bwMode="auto">
            <a:xfrm>
              <a:off x="87039" y="5196018"/>
              <a:ext cx="1116000" cy="111600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2800" u="none" strike="noStrike" cap="none" spc="-10" noProof="0" dirty="0">
                <a:ln>
                  <a:noFill/>
                </a:ln>
                <a:solidFill>
                  <a:srgbClr val="000000"/>
                </a:solidFill>
                <a:ea typeface="+mn-ea"/>
                <a:cs typeface="+mn-cs"/>
              </a:endParaRPr>
            </a:p>
          </p:txBody>
        </p:sp>
      </p:grpSp>
      <p:sp>
        <p:nvSpPr>
          <p:cNvPr id="3" name="Textfeld 2">
            <a:extLst>
              <a:ext uri="{FF2B5EF4-FFF2-40B4-BE49-F238E27FC236}">
                <a16:creationId xmlns:a16="http://schemas.microsoft.com/office/drawing/2014/main" id="{EDA7B6F2-88CE-DBF5-993F-5EFB9F25CF66}"/>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5" name="Textfeld 4">
            <a:extLst>
              <a:ext uri="{FF2B5EF4-FFF2-40B4-BE49-F238E27FC236}">
                <a16:creationId xmlns:a16="http://schemas.microsoft.com/office/drawing/2014/main" id="{A7ABCEB9-46B5-2B87-B2F5-AA684A79F68E}"/>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pic>
        <p:nvPicPr>
          <p:cNvPr id="4" name="Grafik 3">
            <a:extLst>
              <a:ext uri="{FF2B5EF4-FFF2-40B4-BE49-F238E27FC236}">
                <a16:creationId xmlns:a16="http://schemas.microsoft.com/office/drawing/2014/main" id="{910F52B3-8153-3275-CC97-52CAE5D556EB}"/>
              </a:ext>
            </a:extLst>
          </p:cNvPr>
          <p:cNvPicPr>
            <a:picLocks noChangeAspect="1"/>
          </p:cNvPicPr>
          <p:nvPr/>
        </p:nvPicPr>
        <p:blipFill>
          <a:blip r:embed="rId3"/>
          <a:stretch>
            <a:fillRect/>
          </a:stretch>
        </p:blipFill>
        <p:spPr bwMode="auto">
          <a:xfrm>
            <a:off x="1422691" y="2339839"/>
            <a:ext cx="1080000" cy="1080000"/>
          </a:xfrm>
          <a:prstGeom prst="rect">
            <a:avLst/>
          </a:prstGeom>
        </p:spPr>
      </p:pic>
      <p:pic>
        <p:nvPicPr>
          <p:cNvPr id="7" name="Grafik 6">
            <a:extLst>
              <a:ext uri="{FF2B5EF4-FFF2-40B4-BE49-F238E27FC236}">
                <a16:creationId xmlns:a16="http://schemas.microsoft.com/office/drawing/2014/main" id="{28BCA399-B719-20AB-9B63-5DAD668F898B}"/>
              </a:ext>
            </a:extLst>
          </p:cNvPr>
          <p:cNvPicPr>
            <a:picLocks noChangeAspect="1"/>
          </p:cNvPicPr>
          <p:nvPr/>
        </p:nvPicPr>
        <p:blipFill>
          <a:blip r:embed="rId4"/>
          <a:stretch>
            <a:fillRect/>
          </a:stretch>
        </p:blipFill>
        <p:spPr bwMode="auto">
          <a:xfrm>
            <a:off x="1422691" y="3693259"/>
            <a:ext cx="1080000" cy="1080000"/>
          </a:xfrm>
          <a:prstGeom prst="rect">
            <a:avLst/>
          </a:prstGeom>
        </p:spPr>
      </p:pic>
      <p:pic>
        <p:nvPicPr>
          <p:cNvPr id="16" name="Grafik 15">
            <a:extLst>
              <a:ext uri="{FF2B5EF4-FFF2-40B4-BE49-F238E27FC236}">
                <a16:creationId xmlns:a16="http://schemas.microsoft.com/office/drawing/2014/main" id="{DC5CBAA7-AAE5-1892-03B1-F8BF1A47E1FB}"/>
              </a:ext>
            </a:extLst>
          </p:cNvPr>
          <p:cNvPicPr>
            <a:picLocks noChangeAspect="1"/>
          </p:cNvPicPr>
          <p:nvPr/>
        </p:nvPicPr>
        <p:blipFill>
          <a:blip r:embed="rId5"/>
          <a:stretch>
            <a:fillRect/>
          </a:stretch>
        </p:blipFill>
        <p:spPr bwMode="auto">
          <a:xfrm>
            <a:off x="1444270" y="5105896"/>
            <a:ext cx="1000842" cy="100084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10797" y="377670"/>
            <a:ext cx="11370406" cy="1615525"/>
          </a:xfrm>
        </p:spPr>
        <p:txBody>
          <a:bodyPr/>
          <a:lstStyle/>
          <a:p>
            <a:pPr>
              <a:defRPr/>
            </a:pPr>
            <a:r>
              <a:rPr lang="de-CH" sz="4800" dirty="0" err="1"/>
              <a:t>Quand</a:t>
            </a:r>
            <a:r>
              <a:rPr lang="de-CH" sz="4800" dirty="0"/>
              <a:t> le ProSA </a:t>
            </a:r>
            <a:r>
              <a:rPr lang="de-CH" sz="4800" dirty="0" err="1"/>
              <a:t>est-il</a:t>
            </a:r>
            <a:r>
              <a:rPr lang="de-CH" sz="4800" dirty="0"/>
              <a:t> </a:t>
            </a:r>
            <a:r>
              <a:rPr lang="de-CH" sz="4800" dirty="0" err="1"/>
              <a:t>mis</a:t>
            </a:r>
            <a:r>
              <a:rPr lang="de-CH" sz="4800" dirty="0"/>
              <a:t> en </a:t>
            </a:r>
            <a:r>
              <a:rPr lang="de-CH" sz="4800" dirty="0" err="1"/>
              <a:t>oeuvre</a:t>
            </a:r>
            <a:r>
              <a:rPr lang="de-CH" sz="4800" dirty="0"/>
              <a:t> ?</a:t>
            </a:r>
            <a:endParaRPr dirty="0"/>
          </a:p>
        </p:txBody>
      </p:sp>
      <p:sp>
        <p:nvSpPr>
          <p:cNvPr id="3" name="Content Placeholder 2"/>
          <p:cNvSpPr>
            <a:spLocks noGrp="1"/>
          </p:cNvSpPr>
          <p:nvPr>
            <p:ph idx="1"/>
          </p:nvPr>
        </p:nvSpPr>
        <p:spPr bwMode="auto">
          <a:xfrm>
            <a:off x="687789" y="1479070"/>
            <a:ext cx="10816418" cy="3385736"/>
          </a:xfrm>
        </p:spPr>
        <p:txBody>
          <a:bodyPr/>
          <a:lstStyle/>
          <a:p>
            <a:pPr>
              <a:defRPr/>
            </a:pPr>
            <a:r>
              <a:rPr lang="fr-FR" sz="2000" dirty="0">
                <a:latin typeface="Calibri"/>
                <a:cs typeface="Calibri"/>
              </a:rPr>
              <a:t>Une offre de mise en œuvre et/ou d’actualisation du </a:t>
            </a:r>
            <a:r>
              <a:rPr lang="fr-FR" sz="2000" dirty="0" err="1">
                <a:latin typeface="Calibri"/>
                <a:cs typeface="Calibri"/>
              </a:rPr>
              <a:t>ProSA</a:t>
            </a:r>
            <a:r>
              <a:rPr lang="fr-FR" sz="2000" dirty="0">
                <a:latin typeface="Calibri"/>
                <a:cs typeface="Calibri"/>
              </a:rPr>
              <a:t> devrait être faite dans les six semaines suivant l’admission au sein de l’EMS, au moins une fois tous les 12 mois et lors des événements déclencheurs suivants :</a:t>
            </a:r>
            <a:endParaRPr dirty="0"/>
          </a:p>
          <a:p>
            <a:pPr marL="342900" indent="-342900">
              <a:buFont typeface="Symbol"/>
              <a:buChar char="-"/>
              <a:defRPr/>
            </a:pPr>
            <a:r>
              <a:rPr lang="fr-FR" sz="2000" dirty="0">
                <a:latin typeface="Calibri"/>
                <a:cs typeface="Calibri"/>
              </a:rPr>
              <a:t>à la demande des </a:t>
            </a:r>
            <a:r>
              <a:rPr lang="fr-FR" sz="2000" dirty="0" err="1">
                <a:latin typeface="Calibri"/>
                <a:cs typeface="Calibri"/>
              </a:rPr>
              <a:t>résident·e·s</a:t>
            </a:r>
            <a:r>
              <a:rPr lang="fr-FR" sz="2000" dirty="0">
                <a:latin typeface="Calibri"/>
                <a:cs typeface="Calibri"/>
              </a:rPr>
              <a:t> et/ou des </a:t>
            </a:r>
            <a:r>
              <a:rPr lang="fr-FR" sz="2000" dirty="0" err="1">
                <a:latin typeface="Calibri"/>
                <a:cs typeface="Calibri"/>
              </a:rPr>
              <a:t>représentant·e·s</a:t>
            </a:r>
            <a:r>
              <a:rPr lang="fr-FR" sz="2000" dirty="0">
                <a:latin typeface="Calibri"/>
                <a:cs typeface="Calibri"/>
              </a:rPr>
              <a:t> thérapeutiques</a:t>
            </a:r>
            <a:endParaRPr dirty="0"/>
          </a:p>
          <a:p>
            <a:pPr marL="342900" indent="-342900">
              <a:buFont typeface="Symbol"/>
              <a:buChar char="-"/>
              <a:defRPr/>
            </a:pPr>
            <a:r>
              <a:rPr lang="fr-FR" sz="2000" dirty="0">
                <a:latin typeface="Calibri"/>
                <a:cs typeface="Calibri"/>
              </a:rPr>
              <a:t>lors du retour en EMS, par ex. après une hospitalisation</a:t>
            </a:r>
            <a:endParaRPr dirty="0"/>
          </a:p>
          <a:p>
            <a:pPr marL="342900" indent="-342900">
              <a:buFont typeface="Symbol"/>
              <a:buChar char="-"/>
              <a:defRPr/>
            </a:pPr>
            <a:r>
              <a:rPr lang="fr-FR" sz="2000" dirty="0">
                <a:latin typeface="Calibri"/>
                <a:cs typeface="Calibri"/>
              </a:rPr>
              <a:t>en cas de changements de l’état de santé ou de la qualité de vie des </a:t>
            </a:r>
            <a:r>
              <a:rPr lang="fr-FR" sz="2000" dirty="0" err="1">
                <a:latin typeface="Calibri"/>
                <a:cs typeface="Calibri"/>
              </a:rPr>
              <a:t>résident·e·s</a:t>
            </a:r>
            <a:r>
              <a:rPr lang="fr-FR" sz="2000" dirty="0">
                <a:latin typeface="Calibri"/>
                <a:cs typeface="Calibri"/>
              </a:rPr>
              <a:t> </a:t>
            </a:r>
            <a:endParaRPr sz="2000" dirty="0">
              <a:latin typeface="Calibri"/>
              <a:cs typeface="Calibri"/>
            </a:endParaRPr>
          </a:p>
          <a:p>
            <a:pPr marL="342900" indent="-342900">
              <a:buFont typeface="Symbol"/>
              <a:buChar char="-"/>
              <a:defRPr/>
            </a:pPr>
            <a:r>
              <a:rPr lang="fr-FR" sz="2000" dirty="0">
                <a:latin typeface="Calibri"/>
                <a:cs typeface="Calibri"/>
              </a:rPr>
              <a:t>en cas de nouveaux diagnostics et/ou de maladies limitant l’espérance de vie</a:t>
            </a:r>
            <a:endParaRPr dirty="0"/>
          </a:p>
        </p:txBody>
      </p:sp>
      <p:sp>
        <p:nvSpPr>
          <p:cNvPr id="4" name="Textfeld 2"/>
          <p:cNvSpPr txBox="1"/>
          <p:nvPr/>
        </p:nvSpPr>
        <p:spPr bwMode="auto">
          <a:xfrm>
            <a:off x="169257" y="5055764"/>
            <a:ext cx="11853481" cy="707886"/>
          </a:xfrm>
          <a:prstGeom prst="round1Rect">
            <a:avLst>
              <a:gd name="adj" fmla="val 16667"/>
            </a:avLst>
          </a:prstGeom>
          <a:solidFill>
            <a:schemeClr val="bg2">
              <a:lumMod val="20000"/>
              <a:lumOff val="80000"/>
            </a:schemeClr>
          </a:solidFill>
          <a:ln>
            <a:solidFill>
              <a:srgbClr val="E0E0E0"/>
            </a:solidFill>
          </a:ln>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de-CH" sz="2000" b="1" i="0" u="none" strike="noStrike" kern="0" cap="none" spc="0" normalizeH="0" baseline="0" noProof="0" dirty="0" err="1">
                <a:ln>
                  <a:noFill/>
                </a:ln>
                <a:solidFill>
                  <a:prstClr val="black"/>
                </a:solidFill>
                <a:effectLst/>
                <a:uLnTx/>
                <a:uFillTx/>
                <a:latin typeface="Calibri"/>
                <a:cs typeface="Arial"/>
              </a:rPr>
              <a:t>Important</a:t>
            </a:r>
            <a:r>
              <a:rPr kumimoji="0" lang="de-CH" sz="2000" b="1" i="0" u="none" strike="noStrike" kern="0" cap="none" spc="0" normalizeH="0" baseline="0" noProof="0" dirty="0">
                <a:ln>
                  <a:noFill/>
                </a:ln>
                <a:solidFill>
                  <a:prstClr val="black"/>
                </a:solidFill>
                <a:effectLst/>
                <a:uLnTx/>
                <a:uFillTx/>
                <a:latin typeface="Calibri"/>
                <a:cs typeface="Arial"/>
              </a:rPr>
              <a:t> : </a:t>
            </a:r>
            <a:r>
              <a:rPr kumimoji="0" lang="de-CH" sz="2000" b="0" i="0" u="none" strike="noStrike" kern="0" cap="none" spc="0" normalizeH="0" baseline="0" noProof="0" dirty="0" err="1">
                <a:ln>
                  <a:noFill/>
                </a:ln>
                <a:solidFill>
                  <a:prstClr val="black"/>
                </a:solidFill>
                <a:effectLst/>
                <a:uLnTx/>
                <a:uFillTx/>
                <a:latin typeface="Calibri"/>
                <a:cs typeface="Arial"/>
              </a:rPr>
              <a:t>Les</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résident</a:t>
            </a:r>
            <a:r>
              <a:rPr kumimoji="0" lang="de-CH" sz="2000" b="0" i="0" u="none" strike="noStrike" kern="0" cap="none" spc="0" normalizeH="0" baseline="0" noProof="0" dirty="0" err="1">
                <a:ln>
                  <a:noFill/>
                </a:ln>
                <a:solidFill>
                  <a:prstClr val="black"/>
                </a:solidFill>
                <a:effectLst/>
                <a:uLnTx/>
                <a:uFillTx/>
                <a:latin typeface="Calibri"/>
                <a:ea typeface="Calibri"/>
                <a:cs typeface="Calibri"/>
              </a:rPr>
              <a:t>·e·</a:t>
            </a:r>
            <a:r>
              <a:rPr kumimoji="0" lang="de-CH" sz="2000" b="0" i="0" u="none" strike="noStrike" kern="0" cap="none" spc="0" normalizeH="0" baseline="0" noProof="0" dirty="0" err="1">
                <a:ln>
                  <a:noFill/>
                </a:ln>
                <a:solidFill>
                  <a:prstClr val="black"/>
                </a:solidFill>
                <a:effectLst/>
                <a:uLnTx/>
                <a:uFillTx/>
                <a:latin typeface="Calibri"/>
                <a:cs typeface="Arial"/>
              </a:rPr>
              <a:t>s</a:t>
            </a:r>
            <a:r>
              <a:rPr kumimoji="0" lang="de-CH" sz="2000" b="0" i="0" u="none" strike="noStrike" kern="0" cap="none" spc="0" normalizeH="0" baseline="0" noProof="0" dirty="0">
                <a:ln>
                  <a:noFill/>
                </a:ln>
                <a:solidFill>
                  <a:prstClr val="black"/>
                </a:solidFill>
                <a:effectLst/>
                <a:uLnTx/>
                <a:uFillTx/>
                <a:latin typeface="Calibri"/>
                <a:cs typeface="Arial"/>
              </a:rPr>
              <a:t> et/</a:t>
            </a:r>
            <a:r>
              <a:rPr kumimoji="0" lang="de-CH" sz="2000" b="0" i="0" u="none" strike="noStrike" kern="0" cap="none" spc="0" normalizeH="0" baseline="0" noProof="0" dirty="0" err="1">
                <a:ln>
                  <a:noFill/>
                </a:ln>
                <a:solidFill>
                  <a:prstClr val="black"/>
                </a:solidFill>
                <a:effectLst/>
                <a:uLnTx/>
                <a:uFillTx/>
                <a:latin typeface="Calibri"/>
                <a:cs typeface="Arial"/>
              </a:rPr>
              <a:t>ou</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les</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représentant</a:t>
            </a:r>
            <a:r>
              <a:rPr kumimoji="0" lang="de-CH" sz="2000" b="0" i="0" u="none" strike="noStrike" kern="0" cap="none" spc="0" normalizeH="0" baseline="0" noProof="0" dirty="0" err="1">
                <a:ln>
                  <a:noFill/>
                </a:ln>
                <a:solidFill>
                  <a:prstClr val="black"/>
                </a:solidFill>
                <a:effectLst/>
                <a:uLnTx/>
                <a:uFillTx/>
                <a:latin typeface="Calibri"/>
                <a:ea typeface="Calibri"/>
                <a:cs typeface="Calibri"/>
              </a:rPr>
              <a:t>·e·</a:t>
            </a:r>
            <a:r>
              <a:rPr kumimoji="0" lang="de-CH" sz="2000" b="0" i="0" u="none" strike="noStrike" kern="0" cap="none" spc="0" normalizeH="0" baseline="0" noProof="0" dirty="0" err="1">
                <a:ln>
                  <a:noFill/>
                </a:ln>
                <a:solidFill>
                  <a:prstClr val="black"/>
                </a:solidFill>
                <a:effectLst/>
                <a:uLnTx/>
                <a:uFillTx/>
                <a:latin typeface="Calibri"/>
                <a:cs typeface="Arial"/>
              </a:rPr>
              <a:t>s</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thérapeutiques</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sont</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libres</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d'accepter</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ou</a:t>
            </a:r>
            <a:r>
              <a:rPr kumimoji="0" lang="de-CH" sz="2000" b="0" i="0" u="none" strike="noStrike" kern="0" cap="none" spc="0" normalizeH="0" baseline="0" noProof="0" dirty="0">
                <a:ln>
                  <a:noFill/>
                </a:ln>
                <a:solidFill>
                  <a:prstClr val="black"/>
                </a:solidFill>
                <a:effectLst/>
                <a:uLnTx/>
                <a:uFillTx/>
                <a:latin typeface="Calibri"/>
                <a:cs typeface="Arial"/>
              </a:rPr>
              <a:t> de </a:t>
            </a:r>
            <a:r>
              <a:rPr kumimoji="0" lang="de-CH" sz="2000" b="0" i="0" u="none" strike="noStrike" kern="0" cap="none" spc="0" normalizeH="0" baseline="0" noProof="0" dirty="0" err="1">
                <a:ln>
                  <a:noFill/>
                </a:ln>
                <a:solidFill>
                  <a:prstClr val="black"/>
                </a:solidFill>
                <a:effectLst/>
                <a:uLnTx/>
                <a:uFillTx/>
                <a:latin typeface="Calibri"/>
                <a:cs typeface="Arial"/>
              </a:rPr>
              <a:t>refuser</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un</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entretien</a:t>
            </a:r>
            <a:r>
              <a:rPr kumimoji="0" lang="de-CH" sz="2000" b="0" i="0" u="none" strike="noStrike" kern="0" cap="none" spc="0" normalizeH="0" baseline="0" noProof="0" dirty="0">
                <a:ln>
                  <a:noFill/>
                </a:ln>
                <a:solidFill>
                  <a:prstClr val="black"/>
                </a:solidFill>
                <a:effectLst/>
                <a:uLnTx/>
                <a:uFillTx/>
                <a:latin typeface="Calibri"/>
                <a:cs typeface="Arial"/>
              </a:rPr>
              <a:t> </a:t>
            </a:r>
            <a:r>
              <a:rPr kumimoji="0" lang="de-CH" sz="2000" b="0" i="0" u="none" strike="noStrike" kern="0" cap="none" spc="0" normalizeH="0" baseline="0" noProof="0" dirty="0" err="1">
                <a:ln>
                  <a:noFill/>
                </a:ln>
                <a:solidFill>
                  <a:prstClr val="black"/>
                </a:solidFill>
                <a:effectLst/>
                <a:uLnTx/>
                <a:uFillTx/>
                <a:latin typeface="Calibri"/>
                <a:cs typeface="Arial"/>
              </a:rPr>
              <a:t>ProSA</a:t>
            </a:r>
            <a:r>
              <a:rPr kumimoji="0" lang="de-CH" sz="2000" b="0" i="0" u="none" strike="noStrike" kern="0" cap="none" spc="0" normalizeH="0" baseline="0" noProof="0" dirty="0">
                <a:ln>
                  <a:noFill/>
                </a:ln>
                <a:solidFill>
                  <a:prstClr val="black"/>
                </a:solidFill>
                <a:effectLst/>
                <a:uLnTx/>
                <a:uFillTx/>
                <a:latin typeface="Calibri"/>
                <a:cs typeface="Arial"/>
              </a:rPr>
              <a:t>.</a:t>
            </a:r>
            <a:endParaRPr kumimoji="0" sz="2000" b="0" i="0" u="none" strike="noStrike" kern="0" cap="none" spc="0" normalizeH="0" baseline="0" noProof="0" dirty="0">
              <a:ln>
                <a:noFill/>
              </a:ln>
              <a:solidFill>
                <a:prstClr val="black"/>
              </a:solidFill>
              <a:effectLst/>
              <a:uLnTx/>
              <a:uFillTx/>
              <a:latin typeface="Calibri"/>
              <a:cs typeface="Arial"/>
            </a:endParaRPr>
          </a:p>
        </p:txBody>
      </p:sp>
      <p:sp>
        <p:nvSpPr>
          <p:cNvPr id="5" name="Textfeld 4">
            <a:extLst>
              <a:ext uri="{FF2B5EF4-FFF2-40B4-BE49-F238E27FC236}">
                <a16:creationId xmlns:a16="http://schemas.microsoft.com/office/drawing/2014/main" id="{0275EF8C-5A2D-EBC0-CFA8-1EA022ECF50E}"/>
              </a:ext>
            </a:extLst>
          </p:cNvPr>
          <p:cNvSpPr txBox="1"/>
          <p:nvPr/>
        </p:nvSpPr>
        <p:spPr bwMode="auto">
          <a:xfrm>
            <a:off x="7489801" y="6314333"/>
            <a:ext cx="4292624" cy="246221"/>
          </a:xfrm>
          <a:prstGeom prst="rect">
            <a:avLst/>
          </a:prstGeom>
          <a:noFill/>
        </p:spPr>
        <p:txBody>
          <a:bodyPr wrap="square">
            <a:spAutoFit/>
          </a:bodyPr>
          <a:lstStyle/>
          <a:p>
            <a:pPr algn="r">
              <a:defRPr/>
            </a:pPr>
            <a:r>
              <a:rPr lang="de-CH" sz="1000" dirty="0"/>
              <a:t>(ARTISET, CURAVIVA, </a:t>
            </a:r>
            <a:r>
              <a:rPr lang="de-CH" sz="1000" dirty="0" err="1"/>
              <a:t>senesuisse</a:t>
            </a:r>
            <a:r>
              <a:rPr lang="de-CH" sz="1000" dirty="0"/>
              <a:t>, 2025)</a:t>
            </a:r>
            <a:endParaRPr dirty="0"/>
          </a:p>
        </p:txBody>
      </p:sp>
      <p:sp>
        <p:nvSpPr>
          <p:cNvPr id="7" name="Textfeld 6">
            <a:extLst>
              <a:ext uri="{FF2B5EF4-FFF2-40B4-BE49-F238E27FC236}">
                <a16:creationId xmlns:a16="http://schemas.microsoft.com/office/drawing/2014/main" id="{2B742947-279B-AD69-476F-278CCE502E66}"/>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noProof="0" dirty="0"/>
              <a:t>Critères minimaux</a:t>
            </a:r>
          </a:p>
        </p:txBody>
      </p:sp>
      <p:sp>
        <p:nvSpPr>
          <p:cNvPr id="3" name="Content Placeholder 2"/>
          <p:cNvSpPr>
            <a:spLocks noGrp="1"/>
          </p:cNvSpPr>
          <p:nvPr>
            <p:ph idx="1"/>
          </p:nvPr>
        </p:nvSpPr>
        <p:spPr bwMode="auto">
          <a:xfrm>
            <a:off x="887104" y="1471474"/>
            <a:ext cx="10872000" cy="4907753"/>
          </a:xfrm>
        </p:spPr>
        <p:txBody>
          <a:bodyPr/>
          <a:lstStyle/>
          <a:p>
            <a:pPr marL="342900" indent="-342900">
              <a:lnSpc>
                <a:spcPct val="110000"/>
              </a:lnSpc>
              <a:buFont typeface="+mj-lt"/>
              <a:buAutoNum type="alphaLcParenR"/>
              <a:defRPr/>
            </a:pPr>
            <a:r>
              <a:rPr lang="fr-FR" sz="2000" dirty="0">
                <a:latin typeface="Calibri"/>
                <a:ea typeface="Calibri"/>
                <a:cs typeface="Calibri"/>
              </a:rPr>
              <a:t>On considère qu'un ProSA a été réalisé lorsqu'il existe une documentation écrite sur le degré d'intensité de traitement souhaité pour </a:t>
            </a:r>
            <a:r>
              <a:rPr lang="fr-FR" sz="2000" b="1" dirty="0">
                <a:latin typeface="Calibri"/>
                <a:ea typeface="Calibri"/>
                <a:cs typeface="Calibri"/>
              </a:rPr>
              <a:t>les trois points </a:t>
            </a:r>
            <a:r>
              <a:rPr lang="fr-FR" sz="2000" dirty="0">
                <a:latin typeface="Calibri"/>
                <a:ea typeface="Calibri"/>
                <a:cs typeface="Calibri"/>
              </a:rPr>
              <a:t>suivants :</a:t>
            </a:r>
            <a:r>
              <a:rPr lang="fr-CH" sz="2000" dirty="0">
                <a:latin typeface="Calibri"/>
                <a:ea typeface="Calibri"/>
                <a:cs typeface="Calibri"/>
              </a:rPr>
              <a:t> </a:t>
            </a:r>
          </a:p>
          <a:p>
            <a:pPr marL="800100" lvl="1" indent="-342900">
              <a:lnSpc>
                <a:spcPct val="110000"/>
              </a:lnSpc>
              <a:buFont typeface="Symbol"/>
              <a:buChar char="-"/>
              <a:defRPr/>
            </a:pPr>
            <a:r>
              <a:rPr lang="fr-CH" sz="2000" dirty="0">
                <a:latin typeface="Calibri"/>
                <a:ea typeface="Calibri"/>
                <a:cs typeface="Calibri"/>
              </a:rPr>
              <a:t>la réanimation</a:t>
            </a:r>
          </a:p>
          <a:p>
            <a:pPr marL="800100" lvl="1" indent="-342900">
              <a:lnSpc>
                <a:spcPct val="110000"/>
              </a:lnSpc>
              <a:buFont typeface="Symbol"/>
              <a:buChar char="-"/>
              <a:defRPr/>
            </a:pPr>
            <a:r>
              <a:rPr lang="fr-CH" sz="2000" dirty="0">
                <a:latin typeface="Calibri"/>
                <a:ea typeface="Calibri"/>
                <a:cs typeface="Calibri"/>
              </a:rPr>
              <a:t>l'hospitalisation</a:t>
            </a:r>
          </a:p>
          <a:p>
            <a:pPr marL="800100" lvl="1" indent="-342900">
              <a:lnSpc>
                <a:spcPct val="110000"/>
              </a:lnSpc>
              <a:buFont typeface="Symbol"/>
              <a:buChar char="-"/>
              <a:defRPr/>
            </a:pPr>
            <a:r>
              <a:rPr lang="fr-CH" sz="2000" dirty="0">
                <a:latin typeface="Calibri"/>
                <a:ea typeface="Calibri"/>
                <a:cs typeface="Calibri"/>
              </a:rPr>
              <a:t>la m</a:t>
            </a:r>
            <a:r>
              <a:rPr lang="fr-FR" sz="2000" dirty="0" err="1">
                <a:latin typeface="Calibri"/>
                <a:ea typeface="Calibri"/>
                <a:cs typeface="Calibri"/>
              </a:rPr>
              <a:t>édication</a:t>
            </a:r>
            <a:r>
              <a:rPr lang="fr-FR" sz="2000" dirty="0">
                <a:latin typeface="Calibri"/>
                <a:ea typeface="Calibri"/>
                <a:cs typeface="Calibri"/>
              </a:rPr>
              <a:t> destinée à prolonger la vie</a:t>
            </a:r>
            <a:endParaRPr lang="fr-CH" sz="2000" dirty="0">
              <a:latin typeface="Calibri"/>
              <a:ea typeface="Calibri"/>
              <a:cs typeface="Calibri"/>
            </a:endParaRPr>
          </a:p>
          <a:p>
            <a:pPr marL="342900" indent="-342900">
              <a:lnSpc>
                <a:spcPct val="110000"/>
              </a:lnSpc>
              <a:spcAft>
                <a:spcPts val="1200"/>
              </a:spcAft>
              <a:buFont typeface="+mj-lt"/>
              <a:buAutoNum type="alphaLcParenR"/>
              <a:defRPr/>
            </a:pPr>
            <a:r>
              <a:rPr lang="fr-FR" sz="2000" dirty="0">
                <a:latin typeface="Calibri"/>
                <a:ea typeface="Calibri"/>
                <a:cs typeface="Calibri"/>
              </a:rPr>
              <a:t>L'entretien ProSA (ou son offre) et la documentation correspondante datent des 12 derniers mois. La documentation a été soit établie, soit actualisée</a:t>
            </a:r>
          </a:p>
          <a:p>
            <a:pPr marL="342900" indent="-342900">
              <a:lnSpc>
                <a:spcPct val="110000"/>
              </a:lnSpc>
              <a:spcAft>
                <a:spcPts val="1200"/>
              </a:spcAft>
              <a:buFont typeface="+mj-lt"/>
              <a:buAutoNum type="alphaLcParenR"/>
              <a:defRPr/>
            </a:pPr>
            <a:r>
              <a:rPr lang="fr-CH" sz="2000" dirty="0">
                <a:latin typeface="Calibri"/>
                <a:ea typeface="Calibri"/>
                <a:cs typeface="Calibri"/>
              </a:rPr>
              <a:t>L'IQM n'impose pas d'exigence précise en matière de documentation écrite. Dans l'idéal, il existe un formulaire standardisé dans lequel l'intensité de traitement souhaité est indiqué, mais les trois points ci-dessus peuvent être documentés séparément</a:t>
            </a:r>
          </a:p>
          <a:p>
            <a:pPr marL="342900" indent="-342900">
              <a:lnSpc>
                <a:spcPct val="110000"/>
              </a:lnSpc>
              <a:buFont typeface="+mj-lt"/>
              <a:buAutoNum type="alphaLcParenR"/>
              <a:defRPr/>
            </a:pPr>
            <a:r>
              <a:rPr lang="fr-FR" sz="2000" dirty="0">
                <a:latin typeface="Calibri"/>
                <a:ea typeface="Calibri"/>
                <a:cs typeface="Calibri"/>
              </a:rPr>
              <a:t>Les critères minimaux sont également considérés comme atteints lorsqu'un entretien ProSA a été proposé et partiellement ou totalement refusé par </a:t>
            </a:r>
            <a:r>
              <a:rPr lang="fr-FR" sz="2000" dirty="0" err="1">
                <a:latin typeface="Calibri"/>
                <a:ea typeface="Calibri"/>
                <a:cs typeface="Calibri"/>
              </a:rPr>
              <a:t>le·la</a:t>
            </a:r>
            <a:r>
              <a:rPr lang="fr-FR" sz="2000" dirty="0">
                <a:latin typeface="Calibri"/>
                <a:ea typeface="Calibri"/>
                <a:cs typeface="Calibri"/>
              </a:rPr>
              <a:t> résident·e et/ou </a:t>
            </a:r>
            <a:r>
              <a:rPr lang="fr-FR" sz="2000" dirty="0" err="1">
                <a:latin typeface="Calibri"/>
                <a:ea typeface="Calibri"/>
                <a:cs typeface="Calibri"/>
              </a:rPr>
              <a:t>le·la</a:t>
            </a:r>
            <a:r>
              <a:rPr lang="fr-FR" sz="2000" dirty="0">
                <a:latin typeface="Calibri"/>
                <a:ea typeface="Calibri"/>
                <a:cs typeface="Calibri"/>
              </a:rPr>
              <a:t> représentant·e thérapeutique. Cette décision doit être consignée et datée dans le dossier </a:t>
            </a:r>
            <a:r>
              <a:rPr lang="fr-FR" sz="2000" dirty="0" err="1">
                <a:latin typeface="Calibri"/>
                <a:ea typeface="Calibri"/>
                <a:cs typeface="Calibri"/>
              </a:rPr>
              <a:t>du·de</a:t>
            </a:r>
            <a:r>
              <a:rPr lang="fr-FR" sz="2000" dirty="0">
                <a:latin typeface="Calibri"/>
                <a:ea typeface="Calibri"/>
                <a:cs typeface="Calibri"/>
              </a:rPr>
              <a:t> la résident·e</a:t>
            </a:r>
            <a:endParaRPr lang="fr-CH" sz="2000" dirty="0">
              <a:latin typeface="Calibri"/>
              <a:ea typeface="Calibri"/>
              <a:cs typeface="Calibri"/>
            </a:endParaRPr>
          </a:p>
        </p:txBody>
      </p:sp>
      <p:sp>
        <p:nvSpPr>
          <p:cNvPr id="8" name="Textfeld 9"/>
          <p:cNvSpPr txBox="1"/>
          <p:nvPr/>
        </p:nvSpPr>
        <p:spPr bwMode="auto">
          <a:xfrm>
            <a:off x="7798380" y="6296063"/>
            <a:ext cx="4019499" cy="246221"/>
          </a:xfrm>
          <a:prstGeom prst="rect">
            <a:avLst/>
          </a:prstGeom>
          <a:noFill/>
        </p:spPr>
        <p:txBody>
          <a:bodyPr wrap="square">
            <a:spAutoFit/>
          </a:bodyPr>
          <a:lstStyle/>
          <a:p>
            <a:pPr algn="r">
              <a:defRPr/>
            </a:pPr>
            <a:r>
              <a:rPr lang="fr-CH" sz="1000" noProof="0" dirty="0"/>
              <a:t>(ARTISET, CURAVIVA, </a:t>
            </a:r>
            <a:r>
              <a:rPr lang="fr-CH" sz="1000" noProof="0" dirty="0" err="1"/>
              <a:t>senesuisse</a:t>
            </a:r>
            <a:r>
              <a:rPr lang="fr-CH" sz="1000" noProof="0" dirty="0"/>
              <a:t>, 2025)</a:t>
            </a:r>
            <a:endParaRPr lang="fr-CH" noProof="0" dirty="0"/>
          </a:p>
        </p:txBody>
      </p:sp>
      <p:sp>
        <p:nvSpPr>
          <p:cNvPr id="7" name="Oval 6"/>
          <p:cNvSpPr>
            <a:spLocks noChangeAspect="1"/>
          </p:cNvSpPr>
          <p:nvPr/>
        </p:nvSpPr>
        <p:spPr bwMode="auto">
          <a:xfrm>
            <a:off x="10630549" y="87503"/>
            <a:ext cx="1440000" cy="14249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9" name="Picture 7" descr="A white and black road with a magnifying glass&#10;&#10;AI-generated content may be incorrect."/>
          <p:cNvPicPr>
            <a:picLocks noChangeAspect="1"/>
          </p:cNvPicPr>
          <p:nvPr/>
        </p:nvPicPr>
        <p:blipFill>
          <a:blip r:embed="rId3"/>
          <a:stretch/>
        </p:blipFill>
        <p:spPr bwMode="auto">
          <a:xfrm>
            <a:off x="10772669" y="228806"/>
            <a:ext cx="1155759" cy="1155759"/>
          </a:xfrm>
          <a:prstGeom prst="rect">
            <a:avLst/>
          </a:prstGeom>
        </p:spPr>
      </p:pic>
      <p:sp>
        <p:nvSpPr>
          <p:cNvPr id="5" name="Textfeld 4">
            <a:extLst>
              <a:ext uri="{FF2B5EF4-FFF2-40B4-BE49-F238E27FC236}">
                <a16:creationId xmlns:a16="http://schemas.microsoft.com/office/drawing/2014/main" id="{B0DFAF3B-1447-396C-1D12-D89C6D949B59}"/>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fr-FR" sz="4500" noProof="0" dirty="0"/>
              <a:t>Les étapes du processus </a:t>
            </a:r>
            <a:r>
              <a:rPr lang="fr-FR" sz="4500" noProof="0" dirty="0" err="1"/>
              <a:t>ProSA</a:t>
            </a:r>
            <a:endParaRPr lang="fr-CH" sz="4500" noProof="0" dirty="0"/>
          </a:p>
        </p:txBody>
      </p:sp>
      <p:sp>
        <p:nvSpPr>
          <p:cNvPr id="5" name="Textfeld 4"/>
          <p:cNvSpPr txBox="1"/>
          <p:nvPr/>
        </p:nvSpPr>
        <p:spPr bwMode="auto">
          <a:xfrm>
            <a:off x="8486989" y="6447166"/>
            <a:ext cx="2556900" cy="246221"/>
          </a:xfrm>
          <a:prstGeom prst="rect">
            <a:avLst/>
          </a:prstGeom>
          <a:noFill/>
        </p:spPr>
        <p:txBody>
          <a:bodyPr wrap="square">
            <a:spAutoFit/>
          </a:bodyPr>
          <a:lstStyle/>
          <a:p>
            <a:pPr algn="r">
              <a:defRPr/>
            </a:pPr>
            <a:r>
              <a:rPr lang="fr-CH" sz="1000" noProof="0" dirty="0"/>
              <a:t>(OFSP &amp; SAMW, 2025)</a:t>
            </a:r>
            <a:endParaRPr lang="fr-CH" noProof="0" dirty="0"/>
          </a:p>
        </p:txBody>
      </p:sp>
      <p:pic>
        <p:nvPicPr>
          <p:cNvPr id="3" name="Grafik 2">
            <a:extLst>
              <a:ext uri="{FF2B5EF4-FFF2-40B4-BE49-F238E27FC236}">
                <a16:creationId xmlns:a16="http://schemas.microsoft.com/office/drawing/2014/main" id="{2BF2B883-E800-C7C7-F66A-015D6304201B}"/>
              </a:ext>
            </a:extLst>
          </p:cNvPr>
          <p:cNvPicPr>
            <a:picLocks noChangeAspect="1"/>
          </p:cNvPicPr>
          <p:nvPr/>
        </p:nvPicPr>
        <p:blipFill>
          <a:blip r:embed="rId3"/>
          <a:stretch>
            <a:fillRect/>
          </a:stretch>
        </p:blipFill>
        <p:spPr>
          <a:xfrm>
            <a:off x="328040" y="1026381"/>
            <a:ext cx="10839832" cy="5341366"/>
          </a:xfrm>
          <a:prstGeom prst="rect">
            <a:avLst/>
          </a:prstGeom>
        </p:spPr>
      </p:pic>
      <p:sp>
        <p:nvSpPr>
          <p:cNvPr id="6" name="Textfeld 5">
            <a:extLst>
              <a:ext uri="{FF2B5EF4-FFF2-40B4-BE49-F238E27FC236}">
                <a16:creationId xmlns:a16="http://schemas.microsoft.com/office/drawing/2014/main" id="{251C99EB-47B0-A845-D89E-36239E52DF75}"/>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3FBB51F-B6AE-678F-13F9-A00E2F045110}"/>
            </a:ext>
          </a:extLst>
        </p:cNvPr>
        <p:cNvGrpSpPr/>
        <p:nvPr/>
      </p:nvGrpSpPr>
      <p:grpSpPr bwMode="auto">
        <a:xfrm>
          <a:off x="0" y="0"/>
          <a:ext cx="0" cy="0"/>
          <a:chOff x="0" y="0"/>
          <a:chExt cx="0" cy="0"/>
        </a:xfrm>
      </p:grpSpPr>
      <p:sp>
        <p:nvSpPr>
          <p:cNvPr id="2" name="Title 1">
            <a:extLst>
              <a:ext uri="{FF2B5EF4-FFF2-40B4-BE49-F238E27FC236}">
                <a16:creationId xmlns:a16="http://schemas.microsoft.com/office/drawing/2014/main" id="{7C752958-594E-80BF-B705-9822D7F5D056}"/>
              </a:ext>
            </a:extLst>
          </p:cNvPr>
          <p:cNvSpPr>
            <a:spLocks noGrp="1"/>
          </p:cNvSpPr>
          <p:nvPr>
            <p:ph type="title"/>
          </p:nvPr>
        </p:nvSpPr>
        <p:spPr bwMode="auto"/>
        <p:txBody>
          <a:bodyPr/>
          <a:lstStyle/>
          <a:p>
            <a:pPr>
              <a:defRPr/>
            </a:pPr>
            <a:r>
              <a:rPr lang="fr-CH" sz="4800" noProof="0" dirty="0"/>
              <a:t>Quel est son déroulement ?</a:t>
            </a:r>
          </a:p>
        </p:txBody>
      </p:sp>
      <p:graphicFrame>
        <p:nvGraphicFramePr>
          <p:cNvPr id="4" name="Tabelle 3">
            <a:extLst>
              <a:ext uri="{FF2B5EF4-FFF2-40B4-BE49-F238E27FC236}">
                <a16:creationId xmlns:a16="http://schemas.microsoft.com/office/drawing/2014/main" id="{2C5ADACD-EFA7-B2E5-58A9-C61A1178F6A9}"/>
              </a:ext>
            </a:extLst>
          </p:cNvPr>
          <p:cNvGraphicFramePr>
            <a:graphicFrameLocks noGrp="1"/>
          </p:cNvGraphicFramePr>
          <p:nvPr>
            <p:extLst>
              <p:ext uri="{D42A27DB-BD31-4B8C-83A1-F6EECF244321}">
                <p14:modId xmlns:p14="http://schemas.microsoft.com/office/powerpoint/2010/main" val="2321810203"/>
              </p:ext>
            </p:extLst>
          </p:nvPr>
        </p:nvGraphicFramePr>
        <p:xfrm>
          <a:off x="1070545" y="1130600"/>
          <a:ext cx="11052000" cy="5328000"/>
        </p:xfrm>
        <a:graphic>
          <a:graphicData uri="http://schemas.openxmlformats.org/drawingml/2006/table">
            <a:tbl>
              <a:tblPr firstRow="1" firstCol="1" bandRow="1">
                <a:tableStyleId>{E8B1032C-EA38-4F05-BA0D-38AFFFC7BED3}</a:tableStyleId>
              </a:tblPr>
              <a:tblGrid>
                <a:gridCol w="606742">
                  <a:extLst>
                    <a:ext uri="{9D8B030D-6E8A-4147-A177-3AD203B41FA5}">
                      <a16:colId xmlns:a16="http://schemas.microsoft.com/office/drawing/2014/main" val="3790317833"/>
                    </a:ext>
                  </a:extLst>
                </a:gridCol>
                <a:gridCol w="3194304">
                  <a:extLst>
                    <a:ext uri="{9D8B030D-6E8A-4147-A177-3AD203B41FA5}">
                      <a16:colId xmlns:a16="http://schemas.microsoft.com/office/drawing/2014/main" val="20000"/>
                    </a:ext>
                  </a:extLst>
                </a:gridCol>
                <a:gridCol w="7250954">
                  <a:extLst>
                    <a:ext uri="{9D8B030D-6E8A-4147-A177-3AD203B41FA5}">
                      <a16:colId xmlns:a16="http://schemas.microsoft.com/office/drawing/2014/main" val="20001"/>
                    </a:ext>
                  </a:extLst>
                </a:gridCol>
              </a:tblGrid>
              <a:tr h="828000">
                <a:tc>
                  <a:txBody>
                    <a:bodyPr/>
                    <a:lstStyle/>
                    <a:p>
                      <a:pPr marL="180975" indent="0">
                        <a:lnSpc>
                          <a:spcPct val="114999"/>
                        </a:lnSpc>
                        <a:defRPr/>
                      </a:pPr>
                      <a:r>
                        <a:rPr lang="de-CH" dirty="0">
                          <a:solidFill>
                            <a:srgbClr val="606D1F"/>
                          </a:solidFill>
                        </a:rPr>
                        <a:t>1</a:t>
                      </a:r>
                      <a:endParaRPr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lvl="0" indent="0" algn="ctr" defTabSz="914400">
                        <a:lnSpc>
                          <a:spcPct val="114999"/>
                        </a:lnSpc>
                        <a:spcBef>
                          <a:spcPts val="0"/>
                        </a:spcBef>
                        <a:buFont typeface="+mj-lt"/>
                        <a:buNone/>
                        <a:defRPr/>
                      </a:pPr>
                      <a:r>
                        <a:rPr lang="fr-FR" sz="1400" b="0" spc="-10" noProof="0" dirty="0">
                          <a:solidFill>
                            <a:schemeClr val="tx1"/>
                          </a:solidFill>
                          <a:latin typeface="Calibri"/>
                          <a:ea typeface="Calibri"/>
                          <a:cs typeface="Calibri"/>
                        </a:rPr>
                        <a:t>Vérifier la capacité de discernement </a:t>
                      </a:r>
                      <a:r>
                        <a:rPr lang="fr-FR" sz="1400" b="0" spc="-10" noProof="0" dirty="0" err="1">
                          <a:solidFill>
                            <a:schemeClr val="tx1"/>
                          </a:solidFill>
                          <a:latin typeface="Calibri"/>
                          <a:ea typeface="Calibri"/>
                          <a:cs typeface="Calibri"/>
                        </a:rPr>
                        <a:t>du·de</a:t>
                      </a:r>
                      <a:r>
                        <a:rPr lang="fr-FR" sz="1400" b="0" spc="-10" noProof="0" dirty="0">
                          <a:solidFill>
                            <a:schemeClr val="tx1"/>
                          </a:solidFill>
                          <a:latin typeface="Calibri"/>
                          <a:ea typeface="Calibri"/>
                          <a:cs typeface="Calibri"/>
                        </a:rPr>
                        <a:t> la </a:t>
                      </a:r>
                      <a:r>
                        <a:rPr lang="fr-FR" sz="1400" b="0" spc="-10" noProof="0" dirty="0" err="1">
                          <a:solidFill>
                            <a:schemeClr val="tx1"/>
                          </a:solidFill>
                          <a:latin typeface="Calibri"/>
                          <a:ea typeface="Calibri"/>
                          <a:cs typeface="Calibri"/>
                        </a:rPr>
                        <a:t>résident·e</a:t>
                      </a:r>
                      <a:r>
                        <a:rPr lang="fr-FR" sz="1400" b="0" spc="-10" noProof="0" dirty="0">
                          <a:solidFill>
                            <a:schemeClr val="tx1"/>
                          </a:solidFill>
                          <a:latin typeface="Calibri"/>
                          <a:ea typeface="Calibri"/>
                          <a:cs typeface="Calibri"/>
                        </a:rPr>
                        <a:t> et les documents déjà disponibles concernant le </a:t>
                      </a:r>
                      <a:r>
                        <a:rPr lang="fr-FR" sz="1400" b="0" spc="-10" noProof="0" dirty="0" err="1">
                          <a:solidFill>
                            <a:schemeClr val="tx1"/>
                          </a:solidFill>
                          <a:latin typeface="Calibri"/>
                          <a:ea typeface="Calibri"/>
                          <a:cs typeface="Calibri"/>
                        </a:rPr>
                        <a:t>ProSA</a:t>
                      </a:r>
                      <a:r>
                        <a:rPr lang="fr-FR" sz="1400" b="0" spc="-10" noProof="0" dirty="0">
                          <a:solidFill>
                            <a:schemeClr val="tx1"/>
                          </a:solidFill>
                          <a:latin typeface="Calibri"/>
                          <a:ea typeface="Calibri"/>
                          <a:cs typeface="Calibri"/>
                        </a:rPr>
                        <a:t> </a:t>
                      </a:r>
                      <a:endParaRPr lang="fr-CH" sz="1400" b="0" spc="-10" noProof="0" dirty="0">
                        <a:solidFill>
                          <a:schemeClr val="tx1"/>
                        </a:solidFill>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l">
                        <a:lnSpc>
                          <a:spcPct val="114999"/>
                        </a:lnSpc>
                        <a:defRPr/>
                      </a:pPr>
                      <a:r>
                        <a:rPr lang="fr-FR" sz="1300" b="0" spc="-10" noProof="0" dirty="0">
                          <a:solidFill>
                            <a:schemeClr val="tx1"/>
                          </a:solidFill>
                          <a:latin typeface="Calibri" panose="020F0502020204030204" pitchFamily="34" charset="0"/>
                          <a:ea typeface="Calibri"/>
                          <a:cs typeface="Calibri" panose="020F0502020204030204" pitchFamily="34" charset="0"/>
                        </a:rPr>
                        <a:t>Lors de l'entretien d'admission, il faut vérifier la capacité de discernement des </a:t>
                      </a:r>
                      <a:r>
                        <a:rPr lang="fr-FR" sz="1300" b="0" spc="-10" noProof="0" dirty="0" err="1">
                          <a:solidFill>
                            <a:schemeClr val="tx1"/>
                          </a:solidFill>
                          <a:latin typeface="Calibri" panose="020F0502020204030204" pitchFamily="34" charset="0"/>
                          <a:ea typeface="Calibri"/>
                          <a:cs typeface="Calibri" panose="020F0502020204030204" pitchFamily="34" charset="0"/>
                        </a:rPr>
                        <a:t>résident·e·s</a:t>
                      </a:r>
                      <a:r>
                        <a:rPr lang="fr-FR" sz="1300" b="0" spc="-10" noProof="0" dirty="0">
                          <a:solidFill>
                            <a:schemeClr val="tx1"/>
                          </a:solidFill>
                          <a:latin typeface="Calibri" panose="020F0502020204030204" pitchFamily="34" charset="0"/>
                          <a:ea typeface="Calibri"/>
                          <a:cs typeface="Calibri" panose="020F0502020204030204" pitchFamily="34" charset="0"/>
                        </a:rPr>
                        <a:t>, définir si </a:t>
                      </a:r>
                      <a:r>
                        <a:rPr lang="fr-FR" sz="1300" b="0" spc="-10" noProof="0" dirty="0" err="1">
                          <a:solidFill>
                            <a:schemeClr val="tx1"/>
                          </a:solidFill>
                          <a:latin typeface="Calibri" panose="020F0502020204030204" pitchFamily="34" charset="0"/>
                          <a:ea typeface="Calibri"/>
                          <a:cs typeface="Calibri" panose="020F0502020204030204" pitchFamily="34" charset="0"/>
                        </a:rPr>
                        <a:t>un·e</a:t>
                      </a:r>
                      <a:r>
                        <a:rPr lang="fr-FR" sz="1300" b="0" spc="-10" noProof="0" dirty="0">
                          <a:solidFill>
                            <a:schemeClr val="tx1"/>
                          </a:solidFill>
                          <a:latin typeface="Calibri" panose="020F0502020204030204" pitchFamily="34" charset="0"/>
                          <a:ea typeface="Calibri"/>
                          <a:cs typeface="Calibri" panose="020F0502020204030204" pitchFamily="34" charset="0"/>
                        </a:rPr>
                        <a:t> </a:t>
                      </a:r>
                      <a:r>
                        <a:rPr lang="fr-FR" sz="1300" b="0" spc="-10" noProof="0" dirty="0" err="1">
                          <a:solidFill>
                            <a:schemeClr val="tx1"/>
                          </a:solidFill>
                          <a:latin typeface="Calibri" panose="020F0502020204030204" pitchFamily="34" charset="0"/>
                          <a:ea typeface="Calibri"/>
                          <a:cs typeface="Calibri" panose="020F0502020204030204" pitchFamily="34" charset="0"/>
                        </a:rPr>
                        <a:t>représentant·e</a:t>
                      </a:r>
                      <a:r>
                        <a:rPr lang="fr-FR" sz="1300" b="0" spc="-10" noProof="0" dirty="0">
                          <a:solidFill>
                            <a:schemeClr val="tx1"/>
                          </a:solidFill>
                          <a:latin typeface="Calibri" panose="020F0502020204030204" pitchFamily="34" charset="0"/>
                          <a:ea typeface="Calibri"/>
                          <a:cs typeface="Calibri" panose="020F0502020204030204" pitchFamily="34" charset="0"/>
                        </a:rPr>
                        <a:t> thérapeutique est </a:t>
                      </a:r>
                      <a:r>
                        <a:rPr lang="fr-FR" sz="1300" b="0" spc="-10" noProof="0" dirty="0" err="1">
                          <a:solidFill>
                            <a:schemeClr val="tx1"/>
                          </a:solidFill>
                          <a:latin typeface="Calibri" panose="020F0502020204030204" pitchFamily="34" charset="0"/>
                          <a:ea typeface="Calibri"/>
                          <a:cs typeface="Calibri" panose="020F0502020204030204" pitchFamily="34" charset="0"/>
                        </a:rPr>
                        <a:t>désigné·e</a:t>
                      </a:r>
                      <a:r>
                        <a:rPr lang="fr-FR" sz="1300" b="0" spc="-10" noProof="0" dirty="0">
                          <a:solidFill>
                            <a:schemeClr val="tx1"/>
                          </a:solidFill>
                          <a:latin typeface="Calibri" panose="020F0502020204030204" pitchFamily="34" charset="0"/>
                          <a:ea typeface="Calibri"/>
                          <a:cs typeface="Calibri" panose="020F0502020204030204" pitchFamily="34" charset="0"/>
                        </a:rPr>
                        <a:t> et/ou nécessaire, et vérifier si des documents </a:t>
                      </a:r>
                      <a:r>
                        <a:rPr lang="fr-FR" sz="1300" b="0" spc="-10" noProof="0" dirty="0" err="1">
                          <a:solidFill>
                            <a:schemeClr val="tx1"/>
                          </a:solidFill>
                          <a:latin typeface="Calibri" panose="020F0502020204030204" pitchFamily="34" charset="0"/>
                          <a:ea typeface="Calibri"/>
                          <a:cs typeface="Calibri" panose="020F0502020204030204" pitchFamily="34" charset="0"/>
                        </a:rPr>
                        <a:t>ProSA</a:t>
                      </a:r>
                      <a:r>
                        <a:rPr lang="fr-FR" sz="1300" b="0" spc="-10" noProof="0" dirty="0">
                          <a:solidFill>
                            <a:schemeClr val="tx1"/>
                          </a:solidFill>
                          <a:latin typeface="Calibri" panose="020F0502020204030204" pitchFamily="34" charset="0"/>
                          <a:ea typeface="Calibri"/>
                          <a:cs typeface="Calibri" panose="020F0502020204030204" pitchFamily="34" charset="0"/>
                        </a:rPr>
                        <a:t> sont déjà disponibles (par ex. directives anticipées, mandat pour cause d'inaptitude). </a:t>
                      </a:r>
                      <a:endParaRPr lang="fr-CH" sz="1300" b="0" spc="-10" noProof="0" dirty="0">
                        <a:solidFill>
                          <a:schemeClr val="tx1"/>
                        </a:solidFill>
                        <a:latin typeface="Calibri" panose="020F0502020204030204" pitchFamily="34" charset="0"/>
                        <a:ea typeface="Calibri"/>
                        <a:cs typeface="Calibri" panose="020F0502020204030204" pitchFamily="34" charset="0"/>
                      </a:endParaRPr>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008000">
                <a:tc>
                  <a:txBody>
                    <a:bodyPr/>
                    <a:lstStyle/>
                    <a:p>
                      <a:pPr marL="180975" indent="0">
                        <a:lnSpc>
                          <a:spcPct val="114999"/>
                        </a:lnSpc>
                        <a:defRPr/>
                      </a:pPr>
                      <a:r>
                        <a:rPr lang="de-CH" b="0" dirty="0">
                          <a:solidFill>
                            <a:srgbClr val="606D1F"/>
                          </a:solidFill>
                        </a:rPr>
                        <a:t>2</a:t>
                      </a:r>
                      <a:endParaRPr b="0"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ctr" defTabSz="914400">
                        <a:lnSpc>
                          <a:spcPct val="114999"/>
                        </a:lnSpc>
                        <a:spcBef>
                          <a:spcPts val="0"/>
                        </a:spcBef>
                        <a:buFont typeface="+mj-lt"/>
                        <a:buNone/>
                        <a:defRPr/>
                      </a:pPr>
                      <a:r>
                        <a:rPr lang="fr-FR" sz="1400" b="0" spc="-10" noProof="0" dirty="0">
                          <a:solidFill>
                            <a:schemeClr val="tx1"/>
                          </a:solidFill>
                          <a:latin typeface="Calibri"/>
                          <a:ea typeface="Calibri"/>
                          <a:cs typeface="Calibri"/>
                        </a:rPr>
                        <a:t>Proposer et, le cas échéant, mener un entretien </a:t>
                      </a:r>
                      <a:r>
                        <a:rPr lang="fr-FR" sz="1400" b="0" spc="-10" noProof="0" dirty="0" err="1">
                          <a:solidFill>
                            <a:schemeClr val="tx1"/>
                          </a:solidFill>
                          <a:latin typeface="Calibri"/>
                          <a:ea typeface="Calibri"/>
                          <a:cs typeface="Calibri"/>
                        </a:rPr>
                        <a:t>ProSA</a:t>
                      </a:r>
                      <a:endParaRPr lang="fr-CH" sz="1400" b="0" spc="-10" noProof="0" dirty="0">
                        <a:solidFill>
                          <a:schemeClr val="tx1"/>
                        </a:solidFill>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l">
                        <a:lnSpc>
                          <a:spcPct val="114999"/>
                        </a:lnSpc>
                        <a:defRPr/>
                      </a:pPr>
                      <a:r>
                        <a:rPr lang="fr-FR" sz="1300" b="0" spc="-10" noProof="0" dirty="0">
                          <a:solidFill>
                            <a:schemeClr val="tx1"/>
                          </a:solidFill>
                          <a:latin typeface="Calibri" panose="020F0502020204030204" pitchFamily="34" charset="0"/>
                          <a:ea typeface="Calibri"/>
                          <a:cs typeface="Calibri" panose="020F0502020204030204" pitchFamily="34" charset="0"/>
                        </a:rPr>
                        <a:t>Un entretien </a:t>
                      </a:r>
                      <a:r>
                        <a:rPr lang="fr-FR" sz="1300" b="0" spc="-10" noProof="0" dirty="0" err="1">
                          <a:solidFill>
                            <a:schemeClr val="tx1"/>
                          </a:solidFill>
                          <a:latin typeface="Calibri" panose="020F0502020204030204" pitchFamily="34" charset="0"/>
                          <a:ea typeface="Calibri"/>
                          <a:cs typeface="Calibri" panose="020F0502020204030204" pitchFamily="34" charset="0"/>
                        </a:rPr>
                        <a:t>ProSA</a:t>
                      </a:r>
                      <a:r>
                        <a:rPr lang="fr-FR" sz="1300" b="0" spc="-10" noProof="0" dirty="0">
                          <a:solidFill>
                            <a:schemeClr val="tx1"/>
                          </a:solidFill>
                          <a:latin typeface="Calibri" panose="020F0502020204030204" pitchFamily="34" charset="0"/>
                          <a:ea typeface="Calibri"/>
                          <a:cs typeface="Calibri" panose="020F0502020204030204" pitchFamily="34" charset="0"/>
                        </a:rPr>
                        <a:t> est proposé à </a:t>
                      </a:r>
                      <a:r>
                        <a:rPr lang="fr-FR" sz="1300" b="0" spc="-10" noProof="0" dirty="0" err="1">
                          <a:solidFill>
                            <a:schemeClr val="tx1"/>
                          </a:solidFill>
                          <a:latin typeface="Calibri" panose="020F0502020204030204" pitchFamily="34" charset="0"/>
                          <a:ea typeface="Calibri"/>
                          <a:cs typeface="Calibri" panose="020F0502020204030204" pitchFamily="34" charset="0"/>
                        </a:rPr>
                        <a:t>tou·te·s</a:t>
                      </a:r>
                      <a:r>
                        <a:rPr lang="fr-FR" sz="1300" b="0" spc="-10" noProof="0" dirty="0">
                          <a:solidFill>
                            <a:schemeClr val="tx1"/>
                          </a:solidFill>
                          <a:latin typeface="Calibri" panose="020F0502020204030204" pitchFamily="34" charset="0"/>
                          <a:ea typeface="Calibri"/>
                          <a:cs typeface="Calibri" panose="020F0502020204030204" pitchFamily="34" charset="0"/>
                        </a:rPr>
                        <a:t> les </a:t>
                      </a:r>
                      <a:r>
                        <a:rPr lang="fr-FR" sz="1300" b="0" spc="-10" noProof="0" dirty="0" err="1">
                          <a:solidFill>
                            <a:schemeClr val="tx1"/>
                          </a:solidFill>
                          <a:latin typeface="Calibri" panose="020F0502020204030204" pitchFamily="34" charset="0"/>
                          <a:ea typeface="Calibri"/>
                          <a:cs typeface="Calibri" panose="020F0502020204030204" pitchFamily="34" charset="0"/>
                        </a:rPr>
                        <a:t>résident·e·s</a:t>
                      </a:r>
                      <a:r>
                        <a:rPr lang="fr-FR" sz="1300" b="0" spc="-10" noProof="0" dirty="0">
                          <a:solidFill>
                            <a:schemeClr val="tx1"/>
                          </a:solidFill>
                          <a:latin typeface="Calibri" panose="020F0502020204030204" pitchFamily="34" charset="0"/>
                          <a:ea typeface="Calibri"/>
                          <a:cs typeface="Calibri" panose="020F0502020204030204" pitchFamily="34" charset="0"/>
                        </a:rPr>
                        <a:t> dans les six semaines suivant leur admission au sein de l'EMS. Un guide d'entretien structuré est utilisé pour aider les </a:t>
                      </a:r>
                      <a:r>
                        <a:rPr lang="fr-FR" sz="1300" b="0" spc="-10" noProof="0" dirty="0" err="1">
                          <a:solidFill>
                            <a:schemeClr val="tx1"/>
                          </a:solidFill>
                          <a:latin typeface="Calibri" panose="020F0502020204030204" pitchFamily="34" charset="0"/>
                          <a:ea typeface="Calibri"/>
                          <a:cs typeface="Calibri" panose="020F0502020204030204" pitchFamily="34" charset="0"/>
                        </a:rPr>
                        <a:t>résident·e·s</a:t>
                      </a:r>
                      <a:r>
                        <a:rPr lang="fr-FR" sz="1300" b="0" spc="-10" noProof="0" dirty="0">
                          <a:solidFill>
                            <a:schemeClr val="tx1"/>
                          </a:solidFill>
                          <a:latin typeface="Calibri" panose="020F0502020204030204" pitchFamily="34" charset="0"/>
                          <a:ea typeface="Calibri"/>
                          <a:cs typeface="Calibri" panose="020F0502020204030204" pitchFamily="34" charset="0"/>
                        </a:rPr>
                        <a:t> et/ou </a:t>
                      </a:r>
                      <a:r>
                        <a:rPr lang="fr-FR" sz="1300" b="0" spc="-10" noProof="0" dirty="0" err="1">
                          <a:solidFill>
                            <a:schemeClr val="tx1"/>
                          </a:solidFill>
                          <a:latin typeface="Calibri" panose="020F0502020204030204" pitchFamily="34" charset="0"/>
                          <a:ea typeface="Calibri"/>
                          <a:cs typeface="Calibri" panose="020F0502020204030204" pitchFamily="34" charset="0"/>
                        </a:rPr>
                        <a:t>le·la</a:t>
                      </a:r>
                      <a:r>
                        <a:rPr lang="fr-FR" sz="1300" b="0" spc="-10" noProof="0" dirty="0">
                          <a:solidFill>
                            <a:schemeClr val="tx1"/>
                          </a:solidFill>
                          <a:latin typeface="Calibri" panose="020F0502020204030204" pitchFamily="34" charset="0"/>
                          <a:ea typeface="Calibri"/>
                          <a:cs typeface="Calibri" panose="020F0502020204030204" pitchFamily="34" charset="0"/>
                        </a:rPr>
                        <a:t> </a:t>
                      </a:r>
                      <a:r>
                        <a:rPr lang="fr-FR" sz="1300" b="0" spc="-10" noProof="0" dirty="0" err="1">
                          <a:solidFill>
                            <a:schemeClr val="tx1"/>
                          </a:solidFill>
                          <a:latin typeface="Calibri" panose="020F0502020204030204" pitchFamily="34" charset="0"/>
                          <a:ea typeface="Calibri"/>
                          <a:cs typeface="Calibri" panose="020F0502020204030204" pitchFamily="34" charset="0"/>
                        </a:rPr>
                        <a:t>représentant·e</a:t>
                      </a:r>
                      <a:r>
                        <a:rPr lang="fr-FR" sz="1300" b="0" spc="-10" noProof="0" dirty="0">
                          <a:solidFill>
                            <a:schemeClr val="tx1"/>
                          </a:solidFill>
                          <a:latin typeface="Calibri" panose="020F0502020204030204" pitchFamily="34" charset="0"/>
                          <a:ea typeface="Calibri"/>
                          <a:cs typeface="Calibri" panose="020F0502020204030204" pitchFamily="34" charset="0"/>
                        </a:rPr>
                        <a:t> thérapeutique à exposer leurs valeurs et leurs idées personnelles concernant le degré d'intensité de traitement souhaité. </a:t>
                      </a:r>
                      <a:endParaRPr lang="fr-CH" sz="1300" b="0" spc="-10" noProof="0" dirty="0">
                        <a:solidFill>
                          <a:schemeClr val="tx1"/>
                        </a:solidFill>
                        <a:latin typeface="Calibri" panose="020F0502020204030204" pitchFamily="34" charset="0"/>
                        <a:ea typeface="Calibri"/>
                        <a:cs typeface="Calibri" panose="020F0502020204030204" pitchFamily="34" charset="0"/>
                      </a:endParaRPr>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28000">
                <a:tc>
                  <a:txBody>
                    <a:bodyPr/>
                    <a:lstStyle/>
                    <a:p>
                      <a:pPr marL="180975" indent="0">
                        <a:lnSpc>
                          <a:spcPct val="114999"/>
                        </a:lnSpc>
                        <a:defRPr/>
                      </a:pPr>
                      <a:r>
                        <a:rPr lang="de-CH" dirty="0">
                          <a:solidFill>
                            <a:srgbClr val="606D1F"/>
                          </a:solidFill>
                        </a:rPr>
                        <a:t>3</a:t>
                      </a:r>
                      <a:endParaRPr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lvl="0" indent="0" algn="ctr" defTabSz="914400">
                        <a:lnSpc>
                          <a:spcPct val="114999"/>
                        </a:lnSpc>
                        <a:spcBef>
                          <a:spcPts val="0"/>
                        </a:spcBef>
                        <a:buFont typeface="+mj-lt"/>
                        <a:buNone/>
                        <a:defRPr/>
                      </a:pPr>
                      <a:r>
                        <a:rPr lang="fr-FR" sz="1400" b="0" spc="-10" noProof="0" dirty="0">
                          <a:solidFill>
                            <a:schemeClr val="tx1"/>
                          </a:solidFill>
                          <a:latin typeface="Calibri"/>
                          <a:ea typeface="Calibri"/>
                          <a:cs typeface="Calibri"/>
                        </a:rPr>
                        <a:t>Prendre une décision et documenter le degré d'intensité de traitement souhaité</a:t>
                      </a:r>
                      <a:endParaRPr lang="fr-CH" sz="1400" b="0" spc="-10" noProof="0" dirty="0">
                        <a:solidFill>
                          <a:schemeClr val="tx1"/>
                        </a:solidFill>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l">
                        <a:lnSpc>
                          <a:spcPct val="114999"/>
                        </a:lnSpc>
                        <a:defRPr/>
                      </a:pPr>
                      <a:r>
                        <a:rPr lang="fr-FR" sz="1300" b="0" spc="-10" noProof="0" dirty="0">
                          <a:solidFill>
                            <a:schemeClr val="tx1"/>
                          </a:solidFill>
                          <a:latin typeface="Calibri" panose="020F0502020204030204" pitchFamily="34" charset="0"/>
                          <a:ea typeface="Calibri"/>
                          <a:cs typeface="Calibri" panose="020F0502020204030204" pitchFamily="34" charset="0"/>
                        </a:rPr>
                        <a:t>Les souhaits et les attentes concernant l'objectif et le degré d'intensité de traitement sont consignés par écrit par </a:t>
                      </a:r>
                      <a:r>
                        <a:rPr lang="fr-FR" sz="1300" b="0" spc="-10" noProof="0" dirty="0" err="1">
                          <a:solidFill>
                            <a:schemeClr val="tx1"/>
                          </a:solidFill>
                          <a:latin typeface="Calibri" panose="020F0502020204030204" pitchFamily="34" charset="0"/>
                          <a:ea typeface="Calibri"/>
                          <a:cs typeface="Calibri" panose="020F0502020204030204" pitchFamily="34" charset="0"/>
                        </a:rPr>
                        <a:t>un·e</a:t>
                      </a:r>
                      <a:r>
                        <a:rPr lang="fr-FR" sz="1300" b="0" spc="-10" noProof="0" dirty="0">
                          <a:solidFill>
                            <a:schemeClr val="tx1"/>
                          </a:solidFill>
                          <a:latin typeface="Calibri" panose="020F0502020204030204" pitchFamily="34" charset="0"/>
                          <a:ea typeface="Calibri"/>
                          <a:cs typeface="Calibri" panose="020F0502020204030204" pitchFamily="34" charset="0"/>
                        </a:rPr>
                        <a:t> </a:t>
                      </a:r>
                      <a:r>
                        <a:rPr lang="fr-FR" sz="1300" b="0" spc="-10" noProof="0" dirty="0" err="1">
                          <a:solidFill>
                            <a:schemeClr val="tx1"/>
                          </a:solidFill>
                          <a:latin typeface="Calibri" panose="020F0502020204030204" pitchFamily="34" charset="0"/>
                          <a:ea typeface="Calibri"/>
                          <a:cs typeface="Calibri" panose="020F0502020204030204" pitchFamily="34" charset="0"/>
                        </a:rPr>
                        <a:t>infirmier·ère</a:t>
                      </a:r>
                      <a:r>
                        <a:rPr lang="fr-FR" sz="1300" b="0" spc="-10" noProof="0" dirty="0">
                          <a:solidFill>
                            <a:schemeClr val="tx1"/>
                          </a:solidFill>
                          <a:latin typeface="Calibri" panose="020F0502020204030204" pitchFamily="34" charset="0"/>
                          <a:ea typeface="Calibri"/>
                          <a:cs typeface="Calibri" panose="020F0502020204030204" pitchFamily="34" charset="0"/>
                        </a:rPr>
                        <a:t> et/ou </a:t>
                      </a:r>
                      <a:r>
                        <a:rPr lang="fr-FR" sz="1300" b="0" spc="-10" noProof="0" dirty="0" err="1">
                          <a:solidFill>
                            <a:schemeClr val="tx1"/>
                          </a:solidFill>
                          <a:latin typeface="Calibri" panose="020F0502020204030204" pitchFamily="34" charset="0"/>
                          <a:ea typeface="Calibri"/>
                          <a:cs typeface="Calibri" panose="020F0502020204030204" pitchFamily="34" charset="0"/>
                        </a:rPr>
                        <a:t>un·e</a:t>
                      </a:r>
                      <a:r>
                        <a:rPr lang="fr-FR" sz="1300" b="0" spc="-10" noProof="0" dirty="0">
                          <a:solidFill>
                            <a:schemeClr val="tx1"/>
                          </a:solidFill>
                          <a:latin typeface="Calibri" panose="020F0502020204030204" pitchFamily="34" charset="0"/>
                          <a:ea typeface="Calibri"/>
                          <a:cs typeface="Calibri" panose="020F0502020204030204" pitchFamily="34" charset="0"/>
                        </a:rPr>
                        <a:t> médecin, vérifiés auprès des </a:t>
                      </a:r>
                      <a:r>
                        <a:rPr lang="fr-FR" sz="1300" b="0" spc="-10" noProof="0" dirty="0" err="1">
                          <a:solidFill>
                            <a:schemeClr val="tx1"/>
                          </a:solidFill>
                          <a:latin typeface="Calibri" panose="020F0502020204030204" pitchFamily="34" charset="0"/>
                          <a:ea typeface="Calibri"/>
                          <a:cs typeface="Calibri" panose="020F0502020204030204" pitchFamily="34" charset="0"/>
                        </a:rPr>
                        <a:t>résident·e·s</a:t>
                      </a:r>
                      <a:r>
                        <a:rPr lang="fr-FR" sz="1300" b="0" spc="-10" noProof="0" dirty="0">
                          <a:solidFill>
                            <a:schemeClr val="tx1"/>
                          </a:solidFill>
                          <a:latin typeface="Calibri" panose="020F0502020204030204" pitchFamily="34" charset="0"/>
                          <a:ea typeface="Calibri"/>
                          <a:cs typeface="Calibri" panose="020F0502020204030204" pitchFamily="34" charset="0"/>
                        </a:rPr>
                        <a:t> et/ou </a:t>
                      </a:r>
                      <a:r>
                        <a:rPr lang="fr-FR" sz="1300" b="0" spc="-10" noProof="0" dirty="0" err="1">
                          <a:solidFill>
                            <a:schemeClr val="tx1"/>
                          </a:solidFill>
                          <a:latin typeface="Calibri" panose="020F0502020204030204" pitchFamily="34" charset="0"/>
                          <a:ea typeface="Calibri"/>
                          <a:cs typeface="Calibri" panose="020F0502020204030204" pitchFamily="34" charset="0"/>
                        </a:rPr>
                        <a:t>du·de</a:t>
                      </a:r>
                      <a:r>
                        <a:rPr lang="fr-FR" sz="1300" b="0" spc="-10" noProof="0" dirty="0">
                          <a:solidFill>
                            <a:schemeClr val="tx1"/>
                          </a:solidFill>
                          <a:latin typeface="Calibri" panose="020F0502020204030204" pitchFamily="34" charset="0"/>
                          <a:ea typeface="Calibri"/>
                          <a:cs typeface="Calibri" panose="020F0502020204030204" pitchFamily="34" charset="0"/>
                        </a:rPr>
                        <a:t> la </a:t>
                      </a:r>
                      <a:r>
                        <a:rPr lang="fr-FR" sz="1300" b="0" spc="-10" noProof="0" dirty="0" err="1">
                          <a:solidFill>
                            <a:schemeClr val="tx1"/>
                          </a:solidFill>
                          <a:latin typeface="Calibri" panose="020F0502020204030204" pitchFamily="34" charset="0"/>
                          <a:ea typeface="Calibri"/>
                          <a:cs typeface="Calibri" panose="020F0502020204030204" pitchFamily="34" charset="0"/>
                        </a:rPr>
                        <a:t>représentant·e</a:t>
                      </a:r>
                      <a:r>
                        <a:rPr lang="fr-FR" sz="1300" b="0" spc="-10" noProof="0" dirty="0">
                          <a:solidFill>
                            <a:schemeClr val="tx1"/>
                          </a:solidFill>
                          <a:latin typeface="Calibri" panose="020F0502020204030204" pitchFamily="34" charset="0"/>
                          <a:ea typeface="Calibri"/>
                          <a:cs typeface="Calibri" panose="020F0502020204030204" pitchFamily="34" charset="0"/>
                        </a:rPr>
                        <a:t> thérapeutique, datés et signés par </a:t>
                      </a:r>
                      <a:r>
                        <a:rPr lang="fr-FR" sz="1300" b="0" spc="-10" noProof="0" dirty="0" err="1">
                          <a:solidFill>
                            <a:schemeClr val="tx1"/>
                          </a:solidFill>
                          <a:latin typeface="Calibri" panose="020F0502020204030204" pitchFamily="34" charset="0"/>
                          <a:ea typeface="Calibri"/>
                          <a:cs typeface="Calibri" panose="020F0502020204030204" pitchFamily="34" charset="0"/>
                        </a:rPr>
                        <a:t>un·e</a:t>
                      </a:r>
                      <a:r>
                        <a:rPr lang="fr-FR" sz="1300" b="0" spc="-10" noProof="0" dirty="0">
                          <a:solidFill>
                            <a:schemeClr val="tx1"/>
                          </a:solidFill>
                          <a:latin typeface="Calibri" panose="020F0502020204030204" pitchFamily="34" charset="0"/>
                          <a:ea typeface="Calibri"/>
                          <a:cs typeface="Calibri" panose="020F0502020204030204" pitchFamily="34" charset="0"/>
                        </a:rPr>
                        <a:t> médecin pour la validation.</a:t>
                      </a:r>
                      <a:endParaRPr lang="fr-CH" sz="1300" b="0" spc="-10" noProof="0" dirty="0">
                        <a:solidFill>
                          <a:schemeClr val="tx1"/>
                        </a:solidFill>
                        <a:latin typeface="Calibri" panose="020F0502020204030204" pitchFamily="34" charset="0"/>
                        <a:ea typeface="Calibri"/>
                        <a:cs typeface="Calibri" panose="020F0502020204030204" pitchFamily="34" charset="0"/>
                      </a:endParaRPr>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28000">
                <a:tc>
                  <a:txBody>
                    <a:bodyPr/>
                    <a:lstStyle/>
                    <a:p>
                      <a:pPr marL="180975" indent="0">
                        <a:lnSpc>
                          <a:spcPct val="114999"/>
                        </a:lnSpc>
                        <a:defRPr/>
                      </a:pPr>
                      <a:r>
                        <a:rPr lang="de-CH" dirty="0">
                          <a:solidFill>
                            <a:srgbClr val="606D1F"/>
                          </a:solidFill>
                        </a:rPr>
                        <a:t>4</a:t>
                      </a:r>
                      <a:endParaRPr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lvl="0" indent="0" algn="ctr" defTabSz="914400">
                        <a:lnSpc>
                          <a:spcPct val="114999"/>
                        </a:lnSpc>
                        <a:spcBef>
                          <a:spcPts val="0"/>
                        </a:spcBef>
                        <a:buFont typeface="+mj-lt"/>
                        <a:buNone/>
                        <a:defRPr/>
                      </a:pPr>
                      <a:r>
                        <a:rPr lang="fr-FR" sz="1400" b="0" spc="-10" noProof="0" dirty="0">
                          <a:solidFill>
                            <a:schemeClr val="tx1"/>
                          </a:solidFill>
                          <a:latin typeface="Calibri"/>
                          <a:ea typeface="Calibri"/>
                          <a:cs typeface="Calibri"/>
                        </a:rPr>
                        <a:t>Communiquer le degré d'intensité de traitement souhaité à l'équipe soignante et aux personnes concernées</a:t>
                      </a:r>
                      <a:endParaRPr lang="fr-CH" sz="1400" b="0" spc="-10" noProof="0" dirty="0">
                        <a:solidFill>
                          <a:schemeClr val="tx1"/>
                        </a:solidFill>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l">
                        <a:lnSpc>
                          <a:spcPct val="114999"/>
                        </a:lnSpc>
                        <a:defRPr/>
                      </a:pPr>
                      <a:r>
                        <a:rPr lang="fr-FR" sz="1300" b="0" spc="-10" noProof="0" dirty="0">
                          <a:solidFill>
                            <a:schemeClr val="tx1"/>
                          </a:solidFill>
                          <a:latin typeface="Calibri" panose="020F0502020204030204" pitchFamily="34" charset="0"/>
                          <a:ea typeface="Calibri"/>
                          <a:cs typeface="Calibri" panose="020F0502020204030204" pitchFamily="34" charset="0"/>
                        </a:rPr>
                        <a:t>Après la prise de décision, l'équipe de soins et d'accompagnement est informée du degré d'intensité de traitement souhaité.</a:t>
                      </a:r>
                      <a:endParaRPr lang="fr-CH" sz="1300" b="0" spc="-10" noProof="0" dirty="0">
                        <a:solidFill>
                          <a:schemeClr val="tx1"/>
                        </a:solidFill>
                        <a:latin typeface="Calibri" panose="020F0502020204030204" pitchFamily="34" charset="0"/>
                        <a:ea typeface="Calibri"/>
                        <a:cs typeface="Calibri" panose="020F0502020204030204" pitchFamily="34" charset="0"/>
                      </a:endParaRPr>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08000">
                <a:tc>
                  <a:txBody>
                    <a:bodyPr/>
                    <a:lstStyle/>
                    <a:p>
                      <a:pPr marL="180975" indent="0">
                        <a:lnSpc>
                          <a:spcPct val="114999"/>
                        </a:lnSpc>
                        <a:spcAft>
                          <a:spcPts val="800"/>
                        </a:spcAft>
                        <a:defRPr/>
                      </a:pPr>
                      <a:r>
                        <a:rPr lang="de-CH" dirty="0">
                          <a:solidFill>
                            <a:srgbClr val="606D1F"/>
                          </a:solidFill>
                        </a:rPr>
                        <a:t>5</a:t>
                      </a:r>
                      <a:endParaRPr dirty="0">
                        <a:solidFill>
                          <a:srgbClr val="606D1F"/>
                        </a:solidFill>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lvl="0" indent="0" algn="ctr" defTabSz="914400">
                        <a:lnSpc>
                          <a:spcPct val="114999"/>
                        </a:lnSpc>
                        <a:spcBef>
                          <a:spcPts val="0"/>
                        </a:spcBef>
                        <a:spcAft>
                          <a:spcPts val="800"/>
                        </a:spcAft>
                        <a:buFont typeface="+mj-lt"/>
                        <a:buNone/>
                        <a:defRPr/>
                      </a:pPr>
                      <a:r>
                        <a:rPr lang="fr-FR" sz="1400" b="0" spc="-10" noProof="0" dirty="0">
                          <a:solidFill>
                            <a:schemeClr val="tx1"/>
                          </a:solidFill>
                          <a:latin typeface="Calibri"/>
                          <a:ea typeface="Calibri"/>
                          <a:cs typeface="Calibri"/>
                        </a:rPr>
                        <a:t>Appliquer la décision lors de situations d'urgence</a:t>
                      </a:r>
                      <a:endParaRPr lang="fr-CH" sz="1400" b="0" spc="-10" noProof="0" dirty="0">
                        <a:solidFill>
                          <a:schemeClr val="tx1"/>
                        </a:solidFill>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l" defTabSz="914400">
                        <a:lnSpc>
                          <a:spcPct val="114999"/>
                        </a:lnSpc>
                        <a:spcBef>
                          <a:spcPts val="0"/>
                        </a:spcBef>
                        <a:spcAft>
                          <a:spcPts val="800"/>
                        </a:spcAft>
                        <a:buFont typeface="+mj-lt"/>
                        <a:buNone/>
                        <a:defRPr/>
                      </a:pPr>
                      <a:r>
                        <a:rPr lang="fr-FR" sz="1300" b="0" spc="-10" noProof="0" dirty="0">
                          <a:solidFill>
                            <a:schemeClr val="tx1"/>
                          </a:solidFill>
                          <a:latin typeface="Calibri" panose="020F0502020204030204" pitchFamily="34" charset="0"/>
                          <a:ea typeface="Calibri"/>
                          <a:cs typeface="Calibri" panose="020F0502020204030204" pitchFamily="34" charset="0"/>
                        </a:rPr>
                        <a:t>La décision est appliquée en cas d'aggravation de l'état de santé, lors d'une situation d'urgence aiguë ou en cas d'hospitalisation. Lorsqu'une situation (d'urgence) se présente et que la volonté de traitement actuelle ou présumée </a:t>
                      </a:r>
                      <a:r>
                        <a:rPr lang="fr-FR" sz="1300" b="0" spc="-10" noProof="0" dirty="0" err="1">
                          <a:solidFill>
                            <a:schemeClr val="tx1"/>
                          </a:solidFill>
                          <a:latin typeface="Calibri" panose="020F0502020204030204" pitchFamily="34" charset="0"/>
                          <a:ea typeface="Calibri"/>
                          <a:cs typeface="Calibri" panose="020F0502020204030204" pitchFamily="34" charset="0"/>
                        </a:rPr>
                        <a:t>du·de</a:t>
                      </a:r>
                      <a:r>
                        <a:rPr lang="fr-FR" sz="1300" b="0" spc="-10" noProof="0" dirty="0">
                          <a:solidFill>
                            <a:schemeClr val="tx1"/>
                          </a:solidFill>
                          <a:latin typeface="Calibri" panose="020F0502020204030204" pitchFamily="34" charset="0"/>
                          <a:ea typeface="Calibri"/>
                          <a:cs typeface="Calibri" panose="020F0502020204030204" pitchFamily="34" charset="0"/>
                        </a:rPr>
                        <a:t> la </a:t>
                      </a:r>
                      <a:r>
                        <a:rPr lang="fr-FR" sz="1300" b="0" spc="-10" noProof="0" dirty="0" err="1">
                          <a:solidFill>
                            <a:schemeClr val="tx1"/>
                          </a:solidFill>
                          <a:latin typeface="Calibri" panose="020F0502020204030204" pitchFamily="34" charset="0"/>
                          <a:ea typeface="Calibri"/>
                          <a:cs typeface="Calibri" panose="020F0502020204030204" pitchFamily="34" charset="0"/>
                        </a:rPr>
                        <a:t>résident·e</a:t>
                      </a:r>
                      <a:r>
                        <a:rPr lang="fr-FR" sz="1300" b="0" spc="-10" noProof="0" dirty="0">
                          <a:solidFill>
                            <a:schemeClr val="tx1"/>
                          </a:solidFill>
                          <a:latin typeface="Calibri" panose="020F0502020204030204" pitchFamily="34" charset="0"/>
                          <a:ea typeface="Calibri"/>
                          <a:cs typeface="Calibri" panose="020F0502020204030204" pitchFamily="34" charset="0"/>
                        </a:rPr>
                        <a:t> ne peut pas être discutée, l'équipe soignante s'appuie sur le choix du degré d'intensité de traitement souhaité.</a:t>
                      </a:r>
                      <a:endParaRPr lang="fr-CH" sz="1300" b="0" spc="-10" noProof="0" dirty="0">
                        <a:solidFill>
                          <a:schemeClr val="tx1"/>
                        </a:solidFill>
                        <a:latin typeface="Calibri" panose="020F0502020204030204" pitchFamily="34" charset="0"/>
                        <a:ea typeface="Calibri"/>
                        <a:cs typeface="Calibri" panose="020F0502020204030204" pitchFamily="34" charset="0"/>
                      </a:endParaRPr>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828000">
                <a:tc>
                  <a:txBody>
                    <a:bodyPr/>
                    <a:lstStyle/>
                    <a:p>
                      <a:pPr marL="180975" indent="0">
                        <a:lnSpc>
                          <a:spcPct val="114999"/>
                        </a:lnSpc>
                        <a:spcAft>
                          <a:spcPts val="800"/>
                        </a:spcAft>
                        <a:defRPr/>
                      </a:pPr>
                      <a:r>
                        <a:rPr lang="de-CH" dirty="0">
                          <a:solidFill>
                            <a:srgbClr val="606D1F"/>
                          </a:solidFill>
                          <a:latin typeface="Calibri"/>
                          <a:ea typeface="Calibri"/>
                          <a:cs typeface="Calibri"/>
                        </a:rPr>
                        <a:t>6</a:t>
                      </a:r>
                      <a:endParaRPr dirty="0">
                        <a:solidFill>
                          <a:srgbClr val="606D1F"/>
                        </a:solidFill>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80975" indent="0" algn="ctr">
                        <a:lnSpc>
                          <a:spcPct val="114999"/>
                        </a:lnSpc>
                        <a:spcBef>
                          <a:spcPts val="600"/>
                        </a:spcBef>
                        <a:spcAft>
                          <a:spcPts val="800"/>
                        </a:spcAft>
                        <a:defRPr/>
                      </a:pPr>
                      <a:r>
                        <a:rPr lang="fr-FR" sz="1400" b="0" spc="-10" noProof="0" dirty="0">
                          <a:solidFill>
                            <a:schemeClr val="tx1"/>
                          </a:solidFill>
                          <a:latin typeface="Calibri"/>
                          <a:ea typeface="Calibri"/>
                          <a:cs typeface="Calibri"/>
                        </a:rPr>
                        <a:t>Contrôler et évaluer régulièrement le </a:t>
                      </a:r>
                      <a:r>
                        <a:rPr lang="fr-FR" sz="1400" b="0" spc="-10" noProof="0" dirty="0" err="1">
                          <a:solidFill>
                            <a:schemeClr val="tx1"/>
                          </a:solidFill>
                          <a:latin typeface="Calibri"/>
                          <a:ea typeface="Calibri"/>
                          <a:cs typeface="Calibri"/>
                        </a:rPr>
                        <a:t>ProSA</a:t>
                      </a:r>
                      <a:endParaRPr lang="fr-CH" sz="1400" b="0" spc="-10" noProof="0" dirty="0">
                        <a:solidFill>
                          <a:schemeClr val="tx1"/>
                        </a:solidFill>
                        <a:latin typeface="Calibri"/>
                        <a:ea typeface="Calibri"/>
                        <a:cs typeface="Calibri"/>
                      </a:endParaRPr>
                    </a:p>
                  </a:txBody>
                  <a:tcPr marL="56765" marR="567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938" indent="0" algn="l" defTabSz="914400">
                        <a:lnSpc>
                          <a:spcPct val="114999"/>
                        </a:lnSpc>
                        <a:spcBef>
                          <a:spcPts val="0"/>
                        </a:spcBef>
                        <a:buFont typeface="+mj-lt"/>
                        <a:buNone/>
                        <a:defRPr/>
                      </a:pPr>
                      <a:r>
                        <a:rPr lang="fr-FR" sz="1300" b="0" spc="-10" noProof="0" dirty="0">
                          <a:solidFill>
                            <a:schemeClr val="tx1"/>
                          </a:solidFill>
                          <a:latin typeface="Calibri" panose="020F0502020204030204" pitchFamily="34" charset="0"/>
                          <a:ea typeface="Calibri"/>
                          <a:cs typeface="Calibri" panose="020F0502020204030204" pitchFamily="34" charset="0"/>
                        </a:rPr>
                        <a:t>La proposition de mise en œuvre ou d'actualisation d'un </a:t>
                      </a:r>
                      <a:r>
                        <a:rPr lang="fr-FR" sz="1300" b="0" spc="-10" noProof="0" dirty="0" err="1">
                          <a:solidFill>
                            <a:schemeClr val="tx1"/>
                          </a:solidFill>
                          <a:latin typeface="Calibri" panose="020F0502020204030204" pitchFamily="34" charset="0"/>
                          <a:ea typeface="Calibri"/>
                          <a:cs typeface="Calibri" panose="020F0502020204030204" pitchFamily="34" charset="0"/>
                        </a:rPr>
                        <a:t>ProSA</a:t>
                      </a:r>
                      <a:r>
                        <a:rPr lang="fr-FR" sz="1300" b="0" spc="-10" noProof="0" dirty="0">
                          <a:solidFill>
                            <a:schemeClr val="tx1"/>
                          </a:solidFill>
                          <a:latin typeface="Calibri" panose="020F0502020204030204" pitchFamily="34" charset="0"/>
                          <a:ea typeface="Calibri"/>
                          <a:cs typeface="Calibri" panose="020F0502020204030204" pitchFamily="34" charset="0"/>
                        </a:rPr>
                        <a:t> est faite : à l'admission, au moins une fois par an, à la demande des </a:t>
                      </a:r>
                      <a:r>
                        <a:rPr lang="fr-FR" sz="1300" b="0" spc="-10" noProof="0" dirty="0" err="1">
                          <a:solidFill>
                            <a:schemeClr val="tx1"/>
                          </a:solidFill>
                          <a:latin typeface="Calibri" panose="020F0502020204030204" pitchFamily="34" charset="0"/>
                          <a:ea typeface="Calibri"/>
                          <a:cs typeface="Calibri" panose="020F0502020204030204" pitchFamily="34" charset="0"/>
                        </a:rPr>
                        <a:t>résident·e·s</a:t>
                      </a:r>
                      <a:r>
                        <a:rPr lang="fr-FR" sz="1300" b="0" spc="-10" noProof="0" dirty="0">
                          <a:solidFill>
                            <a:schemeClr val="tx1"/>
                          </a:solidFill>
                          <a:latin typeface="Calibri" panose="020F0502020204030204" pitchFamily="34" charset="0"/>
                          <a:ea typeface="Calibri"/>
                          <a:cs typeface="Calibri" panose="020F0502020204030204" pitchFamily="34" charset="0"/>
                        </a:rPr>
                        <a:t> et/ou </a:t>
                      </a:r>
                      <a:r>
                        <a:rPr lang="fr-FR" sz="1300" b="0" spc="-10" noProof="0" dirty="0" err="1">
                          <a:solidFill>
                            <a:schemeClr val="tx1"/>
                          </a:solidFill>
                          <a:latin typeface="Calibri" panose="020F0502020204030204" pitchFamily="34" charset="0"/>
                          <a:ea typeface="Calibri"/>
                          <a:cs typeface="Calibri" panose="020F0502020204030204" pitchFamily="34" charset="0"/>
                        </a:rPr>
                        <a:t>du·de</a:t>
                      </a:r>
                      <a:r>
                        <a:rPr lang="fr-FR" sz="1300" b="0" spc="-10" noProof="0" dirty="0">
                          <a:solidFill>
                            <a:schemeClr val="tx1"/>
                          </a:solidFill>
                          <a:latin typeface="Calibri" panose="020F0502020204030204" pitchFamily="34" charset="0"/>
                          <a:ea typeface="Calibri"/>
                          <a:cs typeface="Calibri" panose="020F0502020204030204" pitchFamily="34" charset="0"/>
                        </a:rPr>
                        <a:t> la </a:t>
                      </a:r>
                      <a:r>
                        <a:rPr lang="fr-FR" sz="1300" b="0" spc="-10" noProof="0" dirty="0" err="1">
                          <a:solidFill>
                            <a:schemeClr val="tx1"/>
                          </a:solidFill>
                          <a:latin typeface="Calibri" panose="020F0502020204030204" pitchFamily="34" charset="0"/>
                          <a:ea typeface="Calibri"/>
                          <a:cs typeface="Calibri" panose="020F0502020204030204" pitchFamily="34" charset="0"/>
                        </a:rPr>
                        <a:t>représentant·e</a:t>
                      </a:r>
                      <a:r>
                        <a:rPr lang="fr-FR" sz="1300" b="0" spc="-10" noProof="0" dirty="0">
                          <a:solidFill>
                            <a:schemeClr val="tx1"/>
                          </a:solidFill>
                          <a:latin typeface="Calibri" panose="020F0502020204030204" pitchFamily="34" charset="0"/>
                          <a:ea typeface="Calibri"/>
                          <a:cs typeface="Calibri" panose="020F0502020204030204" pitchFamily="34" charset="0"/>
                        </a:rPr>
                        <a:t> thérapeutique et en cas d'événements déclencheurs (en cas de changement de l'état de santé ou d'une hospitalisation). </a:t>
                      </a:r>
                      <a:endParaRPr lang="fr-CH" sz="1300" b="0" spc="-10" noProof="0" dirty="0">
                        <a:solidFill>
                          <a:schemeClr val="tx1"/>
                        </a:solidFill>
                        <a:latin typeface="Calibri" panose="020F0502020204030204" pitchFamily="34" charset="0"/>
                        <a:ea typeface="Calibri"/>
                        <a:cs typeface="Calibri" panose="020F0502020204030204" pitchFamily="34" charset="0"/>
                      </a:endParaRPr>
                    </a:p>
                  </a:txBody>
                  <a:tcPr marL="56765" marR="567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6" name="Textfeld 5">
            <a:extLst>
              <a:ext uri="{FF2B5EF4-FFF2-40B4-BE49-F238E27FC236}">
                <a16:creationId xmlns:a16="http://schemas.microsoft.com/office/drawing/2014/main" id="{BB2871FF-9360-8BF3-6C45-B9A1A1D5DFAA}"/>
              </a:ext>
            </a:extLst>
          </p:cNvPr>
          <p:cNvSpPr txBox="1"/>
          <p:nvPr/>
        </p:nvSpPr>
        <p:spPr bwMode="auto">
          <a:xfrm>
            <a:off x="10368010" y="6212379"/>
            <a:ext cx="1663826" cy="246221"/>
          </a:xfrm>
          <a:prstGeom prst="rect">
            <a:avLst/>
          </a:prstGeom>
          <a:noFill/>
        </p:spPr>
        <p:txBody>
          <a:bodyPr wrap="square">
            <a:spAutoFit/>
          </a:bodyPr>
          <a:lstStyle/>
          <a:p>
            <a:pPr algn="r">
              <a:defRPr/>
            </a:pPr>
            <a:r>
              <a:rPr lang="fr-CH" sz="1000" noProof="0" dirty="0"/>
              <a:t>(OFSP &amp; SAMW, 2025)</a:t>
            </a:r>
            <a:endParaRPr lang="fr-CH" noProof="0" dirty="0"/>
          </a:p>
        </p:txBody>
      </p:sp>
      <p:sp>
        <p:nvSpPr>
          <p:cNvPr id="3" name="Oval 2">
            <a:extLst>
              <a:ext uri="{FF2B5EF4-FFF2-40B4-BE49-F238E27FC236}">
                <a16:creationId xmlns:a16="http://schemas.microsoft.com/office/drawing/2014/main" id="{A6C22447-3492-57FC-94FB-C7CAED9F8480}"/>
              </a:ext>
            </a:extLst>
          </p:cNvPr>
          <p:cNvSpPr/>
          <p:nvPr/>
        </p:nvSpPr>
        <p:spPr bwMode="auto">
          <a:xfrm>
            <a:off x="99727" y="3838240"/>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a:p>
        </p:txBody>
      </p:sp>
      <p:sp>
        <p:nvSpPr>
          <p:cNvPr id="5" name="Oval 4">
            <a:extLst>
              <a:ext uri="{FF2B5EF4-FFF2-40B4-BE49-F238E27FC236}">
                <a16:creationId xmlns:a16="http://schemas.microsoft.com/office/drawing/2014/main" id="{A6D6ED45-68FB-6A44-EEC1-96965F94E75B}"/>
              </a:ext>
            </a:extLst>
          </p:cNvPr>
          <p:cNvSpPr/>
          <p:nvPr/>
        </p:nvSpPr>
        <p:spPr bwMode="auto">
          <a:xfrm>
            <a:off x="69455" y="4696421"/>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a:p>
        </p:txBody>
      </p:sp>
      <p:sp>
        <p:nvSpPr>
          <p:cNvPr id="7" name="Oval 6">
            <a:extLst>
              <a:ext uri="{FF2B5EF4-FFF2-40B4-BE49-F238E27FC236}">
                <a16:creationId xmlns:a16="http://schemas.microsoft.com/office/drawing/2014/main" id="{9846F288-B02D-C960-192A-179D588D139D}"/>
              </a:ext>
            </a:extLst>
          </p:cNvPr>
          <p:cNvSpPr/>
          <p:nvPr/>
        </p:nvSpPr>
        <p:spPr bwMode="auto">
          <a:xfrm>
            <a:off x="79298" y="5598242"/>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dirty="0"/>
          </a:p>
        </p:txBody>
      </p:sp>
      <p:sp>
        <p:nvSpPr>
          <p:cNvPr id="8" name="Oval 7">
            <a:extLst>
              <a:ext uri="{FF2B5EF4-FFF2-40B4-BE49-F238E27FC236}">
                <a16:creationId xmlns:a16="http://schemas.microsoft.com/office/drawing/2014/main" id="{991D1366-24A4-F434-E5FD-99B1645291A9}"/>
              </a:ext>
            </a:extLst>
          </p:cNvPr>
          <p:cNvSpPr/>
          <p:nvPr/>
        </p:nvSpPr>
        <p:spPr bwMode="auto">
          <a:xfrm>
            <a:off x="99731" y="1143716"/>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a:p>
        </p:txBody>
      </p:sp>
      <p:sp>
        <p:nvSpPr>
          <p:cNvPr id="9" name="Oval 8">
            <a:extLst>
              <a:ext uri="{FF2B5EF4-FFF2-40B4-BE49-F238E27FC236}">
                <a16:creationId xmlns:a16="http://schemas.microsoft.com/office/drawing/2014/main" id="{F20455E5-E7F5-5FDC-1E1F-29E9035D10B1}"/>
              </a:ext>
            </a:extLst>
          </p:cNvPr>
          <p:cNvSpPr/>
          <p:nvPr/>
        </p:nvSpPr>
        <p:spPr bwMode="auto">
          <a:xfrm>
            <a:off x="99729" y="2032344"/>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a:p>
        </p:txBody>
      </p:sp>
      <p:sp>
        <p:nvSpPr>
          <p:cNvPr id="10" name="Oval 9">
            <a:extLst>
              <a:ext uri="{FF2B5EF4-FFF2-40B4-BE49-F238E27FC236}">
                <a16:creationId xmlns:a16="http://schemas.microsoft.com/office/drawing/2014/main" id="{8A9D0FA0-8AE4-6A39-31BE-1C5D1580280B}"/>
              </a:ext>
            </a:extLst>
          </p:cNvPr>
          <p:cNvSpPr/>
          <p:nvPr/>
        </p:nvSpPr>
        <p:spPr bwMode="auto">
          <a:xfrm>
            <a:off x="79298" y="2947358"/>
            <a:ext cx="872711" cy="774969"/>
          </a:xfrm>
          <a:prstGeom prst="ellipse">
            <a:avLst/>
          </a:prstGeom>
          <a:solidFill>
            <a:srgbClr val="D0D4BC"/>
          </a:solidFill>
          <a:ln w="6350">
            <a:noFill/>
          </a:ln>
        </p:spPr>
        <p:style>
          <a:lnRef idx="0">
            <a:srgbClr val="000000"/>
          </a:lnRef>
          <a:fillRef idx="0">
            <a:srgbClr val="000000"/>
          </a:fillRef>
          <a:effectRef idx="0">
            <a:srgbClr val="000000"/>
          </a:effectRef>
          <a:fontRef idx="minor">
            <a:schemeClr val="lt1"/>
          </a:fontRef>
        </p:style>
        <p:txBody>
          <a:bodyPr rtlCol="0" anchor="ctr"/>
          <a:lstStyle/>
          <a:p>
            <a:pPr algn="ctr"/>
            <a:endParaRPr lang="de-CH" dirty="0"/>
          </a:p>
        </p:txBody>
      </p:sp>
      <p:pic>
        <p:nvPicPr>
          <p:cNvPr id="11" name="Graphic 10" descr="Head with gears with solid fill">
            <a:extLst>
              <a:ext uri="{FF2B5EF4-FFF2-40B4-BE49-F238E27FC236}">
                <a16:creationId xmlns:a16="http://schemas.microsoft.com/office/drawing/2014/main" id="{A05089A5-E27E-B172-5F58-637141D0C8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191598" y="1186712"/>
            <a:ext cx="688975" cy="688975"/>
          </a:xfrm>
          <a:prstGeom prst="rect">
            <a:avLst/>
          </a:prstGeom>
        </p:spPr>
      </p:pic>
      <p:pic>
        <p:nvPicPr>
          <p:cNvPr id="12" name="Graphic 19" descr="Boardroom with solid fill">
            <a:extLst>
              <a:ext uri="{FF2B5EF4-FFF2-40B4-BE49-F238E27FC236}">
                <a16:creationId xmlns:a16="http://schemas.microsoft.com/office/drawing/2014/main" id="{36B2CBDE-E8B8-1DB8-67AA-49442E49A50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160164" y="2044225"/>
            <a:ext cx="751840" cy="751205"/>
          </a:xfrm>
          <a:prstGeom prst="rect">
            <a:avLst/>
          </a:prstGeom>
        </p:spPr>
      </p:pic>
      <p:pic>
        <p:nvPicPr>
          <p:cNvPr id="13" name="Graphic 15" descr="Document with solid fill">
            <a:extLst>
              <a:ext uri="{FF2B5EF4-FFF2-40B4-BE49-F238E27FC236}">
                <a16:creationId xmlns:a16="http://schemas.microsoft.com/office/drawing/2014/main" id="{1011C6E7-EE7A-3393-F2AA-0C8DEF7A8F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bwMode="auto">
          <a:xfrm>
            <a:off x="215091" y="3025763"/>
            <a:ext cx="641985" cy="641985"/>
          </a:xfrm>
          <a:prstGeom prst="rect">
            <a:avLst/>
          </a:prstGeom>
        </p:spPr>
      </p:pic>
      <p:pic>
        <p:nvPicPr>
          <p:cNvPr id="14" name="Graphic 21" descr="Connections with solid fill">
            <a:extLst>
              <a:ext uri="{FF2B5EF4-FFF2-40B4-BE49-F238E27FC236}">
                <a16:creationId xmlns:a16="http://schemas.microsoft.com/office/drawing/2014/main" id="{EA0F4E11-5A98-453B-6684-D79CDF8A9E3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bwMode="auto">
          <a:xfrm>
            <a:off x="192233" y="3924218"/>
            <a:ext cx="688340" cy="688340"/>
          </a:xfrm>
          <a:prstGeom prst="rect">
            <a:avLst/>
          </a:prstGeom>
        </p:spPr>
      </p:pic>
      <p:pic>
        <p:nvPicPr>
          <p:cNvPr id="15" name="Graphic 24" descr="Heart with pulse with solid fill">
            <a:extLst>
              <a:ext uri="{FF2B5EF4-FFF2-40B4-BE49-F238E27FC236}">
                <a16:creationId xmlns:a16="http://schemas.microsoft.com/office/drawing/2014/main" id="{95B20FB6-4B72-16CD-2C52-462A21F9E69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bwMode="auto">
          <a:xfrm>
            <a:off x="140479" y="4739410"/>
            <a:ext cx="771525" cy="770890"/>
          </a:xfrm>
          <a:prstGeom prst="rect">
            <a:avLst/>
          </a:prstGeom>
        </p:spPr>
      </p:pic>
      <p:pic>
        <p:nvPicPr>
          <p:cNvPr id="16" name="Graphic 26" descr="Arrow circle with solid fill">
            <a:extLst>
              <a:ext uri="{FF2B5EF4-FFF2-40B4-BE49-F238E27FC236}">
                <a16:creationId xmlns:a16="http://schemas.microsoft.com/office/drawing/2014/main" id="{25071CC5-EA38-C47C-3884-94CD8B964A36}"/>
              </a:ext>
            </a:extLst>
          </p:cNvPr>
          <p:cNvPicPr>
            <a:picLocks noChangeAspect="1"/>
          </p:cNvPicPr>
          <p:nvPr/>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l="11420" t="8993" r="7992" b="10493"/>
          <a:stretch/>
        </p:blipFill>
        <p:spPr bwMode="auto">
          <a:xfrm>
            <a:off x="160164" y="5597591"/>
            <a:ext cx="736600" cy="735965"/>
          </a:xfrm>
          <a:prstGeom prst="rect">
            <a:avLst/>
          </a:prstGeom>
        </p:spPr>
      </p:pic>
      <p:sp>
        <p:nvSpPr>
          <p:cNvPr id="18" name="Textfeld 17">
            <a:extLst>
              <a:ext uri="{FF2B5EF4-FFF2-40B4-BE49-F238E27FC236}">
                <a16:creationId xmlns:a16="http://schemas.microsoft.com/office/drawing/2014/main" id="{9877E099-B04A-BF5B-83D4-006DA99F5884}"/>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extLst>
      <p:ext uri="{BB962C8B-B14F-4D97-AF65-F5344CB8AC3E}">
        <p14:creationId xmlns:p14="http://schemas.microsoft.com/office/powerpoint/2010/main" val="2746943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384026" y="343708"/>
            <a:ext cx="11370406" cy="1540509"/>
          </a:xfrm>
        </p:spPr>
        <p:txBody>
          <a:bodyPr/>
          <a:lstStyle/>
          <a:p>
            <a:pPr>
              <a:defRPr/>
            </a:pPr>
            <a:r>
              <a:rPr lang="fr-CH" sz="4500" noProof="0" dirty="0"/>
              <a:t>Le </a:t>
            </a:r>
            <a:r>
              <a:rPr lang="fr-CH" sz="4500" noProof="0" dirty="0" err="1"/>
              <a:t>ProSA</a:t>
            </a:r>
            <a:r>
              <a:rPr lang="fr-CH" sz="4500" noProof="0" dirty="0"/>
              <a:t> dans notre EMS</a:t>
            </a:r>
          </a:p>
        </p:txBody>
      </p:sp>
      <p:sp>
        <p:nvSpPr>
          <p:cNvPr id="3" name="Inhaltsplatzhalter 2"/>
          <p:cNvSpPr txBox="1"/>
          <p:nvPr/>
        </p:nvSpPr>
        <p:spPr bwMode="auto">
          <a:xfrm>
            <a:off x="660000" y="1612969"/>
            <a:ext cx="10872000" cy="4351338"/>
          </a:xfrm>
          <a:prstGeom prst="rect">
            <a:avLst/>
          </a:prstGeom>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defRPr/>
            </a:pPr>
            <a:r>
              <a:rPr lang="fr-CH" sz="2400" b="1" noProof="0" dirty="0">
                <a:latin typeface="+mn-lt"/>
                <a:ea typeface="Calibri"/>
                <a:cs typeface="Calibri"/>
              </a:rPr>
              <a:t>Réunissez-vous en petits groupes et discutez des questions suivantes :</a:t>
            </a:r>
          </a:p>
          <a:p>
            <a:pPr>
              <a:defRPr/>
            </a:pPr>
            <a:endParaRPr lang="fr-CH" sz="2400" noProof="0" dirty="0">
              <a:latin typeface="+mn-lt"/>
              <a:ea typeface="Calibri"/>
              <a:cs typeface="Calibri"/>
            </a:endParaRPr>
          </a:p>
          <a:p>
            <a:pPr marL="457200" indent="-457200">
              <a:buFont typeface="+mj-lt"/>
              <a:buAutoNum type="arabicPeriod"/>
              <a:defRPr/>
            </a:pPr>
            <a:r>
              <a:rPr lang="fr-CH" sz="2400" noProof="0" dirty="0">
                <a:latin typeface="+mn-lt"/>
                <a:ea typeface="Calibri"/>
                <a:cs typeface="Calibri"/>
              </a:rPr>
              <a:t>Les informations relatives aux objectifs du traitement et son intensité sont-elles documentées ? De quelle manière ? Où peut-on les trouver ?</a:t>
            </a:r>
          </a:p>
          <a:p>
            <a:pPr marL="457200" indent="-457200">
              <a:buFont typeface="+mj-lt"/>
              <a:buAutoNum type="arabicPeriod"/>
              <a:defRPr/>
            </a:pPr>
            <a:endParaRPr lang="fr-CH" sz="2400" noProof="0" dirty="0">
              <a:latin typeface="+mn-lt"/>
              <a:ea typeface="Calibri"/>
              <a:cs typeface="Calibri"/>
            </a:endParaRPr>
          </a:p>
          <a:p>
            <a:pPr marL="457200" indent="-457200">
              <a:buFont typeface="+mj-lt"/>
              <a:buAutoNum type="arabicPeriod"/>
              <a:defRPr/>
            </a:pPr>
            <a:r>
              <a:rPr lang="fr-CH" sz="2400" noProof="0" dirty="0">
                <a:latin typeface="+mn-lt"/>
                <a:ea typeface="Calibri"/>
                <a:cs typeface="Calibri"/>
              </a:rPr>
              <a:t>Réussissons-nous à tenir compte de la volonté (présumée) des </a:t>
            </a:r>
            <a:r>
              <a:rPr lang="fr-CH" sz="2400" noProof="0" dirty="0" err="1">
                <a:latin typeface="+mn-lt"/>
                <a:ea typeface="Calibri"/>
                <a:cs typeface="Calibri"/>
              </a:rPr>
              <a:t>résident</a:t>
            </a:r>
            <a:r>
              <a:rPr lang="fr-CH" sz="2400" noProof="0" dirty="0" err="1">
                <a:latin typeface="+mn-lt"/>
                <a:ea typeface="Calibri" panose="020F0502020204030204" pitchFamily="34" charset="0"/>
                <a:cs typeface="Calibri" panose="020F0502020204030204" pitchFamily="34" charset="0"/>
              </a:rPr>
              <a:t>·e·</a:t>
            </a:r>
            <a:r>
              <a:rPr lang="fr-CH" sz="2400" noProof="0" dirty="0" err="1">
                <a:latin typeface="+mn-lt"/>
                <a:ea typeface="Calibri"/>
                <a:cs typeface="Calibri"/>
              </a:rPr>
              <a:t>s</a:t>
            </a:r>
            <a:r>
              <a:rPr lang="fr-CH" sz="2400" noProof="0" dirty="0">
                <a:latin typeface="+mn-lt"/>
                <a:ea typeface="Calibri"/>
                <a:cs typeface="Calibri"/>
              </a:rPr>
              <a:t> lors de situations d'urgence ?</a:t>
            </a:r>
          </a:p>
          <a:p>
            <a:pPr marL="457200" indent="-457200">
              <a:buFont typeface="+mj-lt"/>
              <a:buAutoNum type="arabicPeriod"/>
              <a:defRPr/>
            </a:pPr>
            <a:endParaRPr lang="fr-CH" sz="2400" noProof="0" dirty="0">
              <a:latin typeface="+mn-lt"/>
              <a:ea typeface="Calibri"/>
              <a:cs typeface="Calibri"/>
            </a:endParaRPr>
          </a:p>
          <a:p>
            <a:pPr marL="457200" indent="-457200">
              <a:buFont typeface="+mj-lt"/>
              <a:buAutoNum type="arabicPeriod"/>
              <a:defRPr/>
            </a:pPr>
            <a:r>
              <a:rPr lang="fr-CH" sz="2400" noProof="0" dirty="0">
                <a:latin typeface="+mn-lt"/>
                <a:ea typeface="Calibri"/>
                <a:cs typeface="Calibri"/>
              </a:rPr>
              <a:t>Quelles informations/documents sont transmises en cas d'hospitalisation ?</a:t>
            </a:r>
            <a:endParaRPr lang="fr-CH" sz="2400" noProof="0" dirty="0">
              <a:solidFill>
                <a:srgbClr val="C00000"/>
              </a:solidFill>
              <a:latin typeface="+mn-lt"/>
              <a:ea typeface="Calibri"/>
              <a:cs typeface="Calibri"/>
            </a:endParaRPr>
          </a:p>
        </p:txBody>
      </p:sp>
      <p:grpSp>
        <p:nvGrpSpPr>
          <p:cNvPr id="5" name="Gruppieren 4"/>
          <p:cNvGrpSpPr/>
          <p:nvPr/>
        </p:nvGrpSpPr>
        <p:grpSpPr bwMode="auto">
          <a:xfrm>
            <a:off x="10395967" y="237649"/>
            <a:ext cx="1440000" cy="1440000"/>
            <a:chOff x="10395967" y="237649"/>
            <a:chExt cx="1440000" cy="1440000"/>
          </a:xfrm>
          <a:solidFill>
            <a:schemeClr val="accent2"/>
          </a:solidFill>
        </p:grpSpPr>
        <p:sp>
          <p:nvSpPr>
            <p:cNvPr id="6" name="Oval 5"/>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8"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7" name="Textfeld 6">
            <a:extLst>
              <a:ext uri="{FF2B5EF4-FFF2-40B4-BE49-F238E27FC236}">
                <a16:creationId xmlns:a16="http://schemas.microsoft.com/office/drawing/2014/main" id="{A1ED9E39-C850-FCE4-7526-CA8E01A16737}"/>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a:xfrm>
            <a:off x="353589" y="1007999"/>
            <a:ext cx="11372850" cy="4394423"/>
          </a:xfrm>
        </p:spPr>
        <p:txBody>
          <a:bodyPr/>
          <a:lstStyle/>
          <a:p>
            <a:pPr>
              <a:defRPr/>
            </a:pPr>
            <a:r>
              <a:rPr lang="fr-CH" noProof="0" dirty="0"/>
              <a:t>Comment l'IQM</a:t>
            </a:r>
          </a:p>
          <a:p>
            <a:pPr>
              <a:defRPr/>
            </a:pPr>
            <a:r>
              <a:rPr lang="fr-CH" noProof="0" dirty="0"/>
              <a:t>« Projet de soins anticipé »</a:t>
            </a:r>
          </a:p>
          <a:p>
            <a:pPr>
              <a:defRPr/>
            </a:pPr>
            <a:r>
              <a:rPr lang="fr-CH" noProof="0" dirty="0"/>
              <a:t>est-il saisi ?</a:t>
            </a:r>
          </a:p>
        </p:txBody>
      </p:sp>
      <p:sp>
        <p:nvSpPr>
          <p:cNvPr id="4" name="Textfeld 3">
            <a:extLst>
              <a:ext uri="{FF2B5EF4-FFF2-40B4-BE49-F238E27FC236}">
                <a16:creationId xmlns:a16="http://schemas.microsoft.com/office/drawing/2014/main" id="{A427F126-96DB-67D0-DAFB-130B37E10F5C}"/>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356033" y="315716"/>
            <a:ext cx="11370406" cy="1345204"/>
          </a:xfrm>
        </p:spPr>
        <p:txBody>
          <a:bodyPr/>
          <a:lstStyle/>
          <a:p>
            <a:pPr>
              <a:defRPr/>
            </a:pPr>
            <a:r>
              <a:rPr lang="fr-CH" sz="4500" noProof="0" dirty="0"/>
              <a:t>Comment saisir l'IQM ?</a:t>
            </a:r>
          </a:p>
        </p:txBody>
      </p:sp>
      <p:sp>
        <p:nvSpPr>
          <p:cNvPr id="3" name="Textfeld 14"/>
          <p:cNvSpPr txBox="1"/>
          <p:nvPr/>
        </p:nvSpPr>
        <p:spPr bwMode="auto">
          <a:xfrm>
            <a:off x="804000" y="1274995"/>
            <a:ext cx="10584000" cy="830997"/>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prstClr val="black"/>
                </a:solidFill>
                <a:effectLst/>
                <a:uLnTx/>
                <a:uFillTx/>
                <a:ea typeface="Calibri"/>
                <a:cs typeface="Calibri"/>
              </a:rPr>
              <a:t>Deux items permettent de saisir l'IQM dans l'outil d'évaluation des soins requis</a:t>
            </a:r>
          </a:p>
          <a:p>
            <a:pPr marL="0" marR="0" lvl="0" indent="0" algn="l"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prstClr val="black"/>
                </a:solidFill>
                <a:effectLst/>
                <a:uLnTx/>
                <a:uFillTx/>
                <a:ea typeface="Calibri"/>
                <a:cs typeface="Calibri"/>
              </a:rPr>
              <a:t>ou dans le dossier </a:t>
            </a:r>
            <a:r>
              <a:rPr kumimoji="0" lang="fr-FR" sz="2400" b="0" i="0" u="none" strike="noStrike" kern="0" cap="none" spc="0" normalizeH="0" baseline="0" noProof="0" dirty="0" err="1">
                <a:ln>
                  <a:noFill/>
                </a:ln>
                <a:solidFill>
                  <a:prstClr val="black"/>
                </a:solidFill>
                <a:effectLst/>
                <a:uLnTx/>
                <a:uFillTx/>
                <a:ea typeface="Calibri"/>
                <a:cs typeface="Calibri"/>
              </a:rPr>
              <a:t>du·de</a:t>
            </a:r>
            <a:r>
              <a:rPr kumimoji="0" lang="fr-FR" sz="2400" b="0" i="0" u="none" strike="noStrike" kern="0" cap="none" spc="0" normalizeH="0" baseline="0" noProof="0" dirty="0">
                <a:ln>
                  <a:noFill/>
                </a:ln>
                <a:solidFill>
                  <a:prstClr val="black"/>
                </a:solidFill>
                <a:effectLst/>
                <a:uLnTx/>
                <a:uFillTx/>
                <a:ea typeface="Calibri"/>
                <a:cs typeface="Calibri"/>
              </a:rPr>
              <a:t> la </a:t>
            </a:r>
            <a:r>
              <a:rPr kumimoji="0" lang="fr-FR" sz="2400" b="0" i="0" u="none" strike="noStrike" kern="0" cap="none" spc="0" normalizeH="0" baseline="0" noProof="0" dirty="0" err="1">
                <a:ln>
                  <a:noFill/>
                </a:ln>
                <a:solidFill>
                  <a:prstClr val="black"/>
                </a:solidFill>
                <a:effectLst/>
                <a:uLnTx/>
                <a:uFillTx/>
                <a:ea typeface="Calibri"/>
                <a:cs typeface="Calibri"/>
              </a:rPr>
              <a:t>résident·e</a:t>
            </a:r>
            <a:r>
              <a:rPr kumimoji="0" lang="fr-FR" sz="2400" b="0" i="0" u="none" strike="noStrike" kern="0" cap="none" spc="0" normalizeH="0" baseline="0" noProof="0" dirty="0">
                <a:ln>
                  <a:noFill/>
                </a:ln>
                <a:solidFill>
                  <a:prstClr val="black"/>
                </a:solidFill>
                <a:effectLst/>
                <a:uLnTx/>
                <a:uFillTx/>
                <a:ea typeface="Calibri"/>
                <a:cs typeface="Calibri"/>
              </a:rPr>
              <a:t> : </a:t>
            </a:r>
          </a:p>
        </p:txBody>
      </p:sp>
      <p:graphicFrame>
        <p:nvGraphicFramePr>
          <p:cNvPr id="4" name="Diagramme 2"/>
          <p:cNvGraphicFramePr>
            <a:graphicFrameLocks/>
          </p:cNvGraphicFramePr>
          <p:nvPr>
            <p:extLst>
              <p:ext uri="{D42A27DB-BD31-4B8C-83A1-F6EECF244321}">
                <p14:modId xmlns:p14="http://schemas.microsoft.com/office/powerpoint/2010/main" val="1973488560"/>
              </p:ext>
            </p:extLst>
          </p:nvPr>
        </p:nvGraphicFramePr>
        <p:xfrm>
          <a:off x="845483" y="4138435"/>
          <a:ext cx="6120000" cy="248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12">
            <a:extLst>
              <a:ext uri="{FF2B5EF4-FFF2-40B4-BE49-F238E27FC236}">
                <a16:creationId xmlns:a16="http://schemas.microsoft.com/office/drawing/2014/main" id="{5832ACD1-D87B-4813-1574-7423F8373EAE}"/>
              </a:ext>
            </a:extLst>
          </p:cNvPr>
          <p:cNvSpPr>
            <a:spLocks noChangeAspect="1"/>
          </p:cNvSpPr>
          <p:nvPr/>
        </p:nvSpPr>
        <p:spPr bwMode="auto">
          <a:xfrm>
            <a:off x="10630549" y="87503"/>
            <a:ext cx="1440000" cy="14249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6" name="Picture 7" descr="A white and black road with a magnifying glass&#10;&#10;AI-generated content may be incorrect.">
            <a:extLst>
              <a:ext uri="{FF2B5EF4-FFF2-40B4-BE49-F238E27FC236}">
                <a16:creationId xmlns:a16="http://schemas.microsoft.com/office/drawing/2014/main" id="{F3E53852-59AC-C66F-20DA-945D713C3995}"/>
              </a:ext>
            </a:extLst>
          </p:cNvPr>
          <p:cNvPicPr>
            <a:picLocks noChangeAspect="1"/>
          </p:cNvPicPr>
          <p:nvPr/>
        </p:nvPicPr>
        <p:blipFill>
          <a:blip r:embed="rId8"/>
          <a:stretch/>
        </p:blipFill>
        <p:spPr bwMode="auto">
          <a:xfrm>
            <a:off x="10772669" y="228806"/>
            <a:ext cx="1155759" cy="1155759"/>
          </a:xfrm>
          <a:prstGeom prst="rect">
            <a:avLst/>
          </a:prstGeom>
        </p:spPr>
      </p:pic>
      <p:sp>
        <p:nvSpPr>
          <p:cNvPr id="7" name="Textfeld 9">
            <a:extLst>
              <a:ext uri="{FF2B5EF4-FFF2-40B4-BE49-F238E27FC236}">
                <a16:creationId xmlns:a16="http://schemas.microsoft.com/office/drawing/2014/main" id="{8FC4369D-B3F3-35E7-81D1-C9C815E78E2F}"/>
              </a:ext>
            </a:extLst>
          </p:cNvPr>
          <p:cNvSpPr txBox="1"/>
          <p:nvPr/>
        </p:nvSpPr>
        <p:spPr bwMode="auto">
          <a:xfrm>
            <a:off x="7517964" y="6419173"/>
            <a:ext cx="4019499" cy="246221"/>
          </a:xfrm>
          <a:prstGeom prst="rect">
            <a:avLst/>
          </a:prstGeom>
          <a:noFill/>
        </p:spPr>
        <p:txBody>
          <a:bodyPr wrap="square">
            <a:spAutoFit/>
          </a:bodyPr>
          <a:lstStyle/>
          <a:p>
            <a:pPr algn="r">
              <a:defRPr/>
            </a:pPr>
            <a:r>
              <a:rPr lang="fr-CH" sz="1000" noProof="0" dirty="0"/>
              <a:t>(ARTISET, CURAVIVA, </a:t>
            </a:r>
            <a:r>
              <a:rPr lang="fr-CH" sz="1000" noProof="0" dirty="0" err="1"/>
              <a:t>senesuisse</a:t>
            </a:r>
            <a:r>
              <a:rPr lang="fr-CH" sz="1000" noProof="0" dirty="0"/>
              <a:t>, 2025)</a:t>
            </a:r>
            <a:endParaRPr lang="fr-CH" noProof="0" dirty="0"/>
          </a:p>
        </p:txBody>
      </p:sp>
      <p:sp>
        <p:nvSpPr>
          <p:cNvPr id="9" name="Textfeld 8">
            <a:extLst>
              <a:ext uri="{FF2B5EF4-FFF2-40B4-BE49-F238E27FC236}">
                <a16:creationId xmlns:a16="http://schemas.microsoft.com/office/drawing/2014/main" id="{F91E460C-1D1D-44FC-4097-8F476A5AE8EC}"/>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
        <p:nvSpPr>
          <p:cNvPr id="12" name="ZoneTexte 11">
            <a:extLst>
              <a:ext uri="{FF2B5EF4-FFF2-40B4-BE49-F238E27FC236}">
                <a16:creationId xmlns:a16="http://schemas.microsoft.com/office/drawing/2014/main" id="{4A6D9A78-5F3C-DB43-ADAA-0AE7FB094B4E}"/>
              </a:ext>
            </a:extLst>
          </p:cNvPr>
          <p:cNvSpPr txBox="1"/>
          <p:nvPr/>
        </p:nvSpPr>
        <p:spPr bwMode="auto">
          <a:xfrm>
            <a:off x="845483" y="2140079"/>
            <a:ext cx="6120000" cy="206210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r-FR" sz="2000" dirty="0">
                <a:solidFill>
                  <a:prstClr val="black"/>
                </a:solidFill>
                <a:latin typeface="Calibri"/>
                <a:ea typeface="Calibri"/>
                <a:cs typeface="Calibri"/>
              </a:rPr>
              <a:t>1</a:t>
            </a:r>
            <a:r>
              <a:rPr kumimoji="0" lang="fr-FR" sz="2000" b="0" i="0" u="none" strike="noStrike" kern="0" cap="none" spc="0" normalizeH="0" baseline="0" noProof="0" dirty="0">
                <a:ln>
                  <a:noFill/>
                </a:ln>
                <a:solidFill>
                  <a:prstClr val="black"/>
                </a:solidFill>
                <a:effectLst/>
                <a:uLnTx/>
                <a:uFillTx/>
                <a:latin typeface="Calibri"/>
                <a:ea typeface="Calibri"/>
                <a:cs typeface="Calibri"/>
              </a:rPr>
              <a:t>. « Le degré d'intensité de traitement souhaité en matière de réanimation, d'hospitalisation et de médication destinée à prolonger la vie (par ex. l'administration d'antibiotiques à titre curatif) a été documenté.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fr-CH" sz="1000" b="0" i="0" u="none" strike="noStrike" kern="0" cap="none" spc="0" normalizeH="0" baseline="0" noProof="0" dirty="0">
              <a:ln>
                <a:noFill/>
              </a:ln>
              <a:solidFill>
                <a:prstClr val="black"/>
              </a:solidFill>
              <a:effectLst/>
              <a:uLnTx/>
              <a:uFillTx/>
              <a:latin typeface="Calibri"/>
              <a:ea typeface="Calibri"/>
              <a:cs typeface="Calibri"/>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fr-CH" b="0" i="0" u="none" strike="noStrike" kern="0" cap="none" spc="0" normalizeH="0" baseline="0" noProof="0" dirty="0">
                <a:ln>
                  <a:noFill/>
                </a:ln>
                <a:solidFill>
                  <a:prstClr val="black"/>
                </a:solidFill>
                <a:effectLst/>
                <a:uLnTx/>
                <a:uFillTx/>
                <a:latin typeface="Calibri"/>
                <a:ea typeface="Calibri"/>
                <a:cs typeface="Calibri"/>
              </a:rPr>
              <a:t>Options de réponse :</a:t>
            </a:r>
            <a:endParaRPr kumimoji="0" lang="fr-CH" b="0" i="0" u="none" strike="noStrike" kern="0" cap="none" spc="0" normalizeH="0" baseline="0" noProof="0" dirty="0">
              <a:ln>
                <a:noFill/>
              </a:ln>
              <a:solidFill>
                <a:prstClr val="black"/>
              </a:solidFill>
              <a:effectLst/>
              <a:uLnTx/>
              <a:uFillTx/>
              <a:latin typeface="Calibri"/>
              <a:cs typeface="Arial"/>
            </a:endParaRPr>
          </a:p>
        </p:txBody>
      </p:sp>
      <p:sp>
        <p:nvSpPr>
          <p:cNvPr id="13" name="Inhaltsplatzhalter 2">
            <a:extLst>
              <a:ext uri="{FF2B5EF4-FFF2-40B4-BE49-F238E27FC236}">
                <a16:creationId xmlns:a16="http://schemas.microsoft.com/office/drawing/2014/main" id="{9F186E6C-0320-F2DF-F3F4-4FD97D9224E2}"/>
              </a:ext>
            </a:extLst>
          </p:cNvPr>
          <p:cNvSpPr txBox="1"/>
          <p:nvPr/>
        </p:nvSpPr>
        <p:spPr bwMode="auto">
          <a:xfrm>
            <a:off x="7483969" y="2140079"/>
            <a:ext cx="4140000" cy="1800000"/>
          </a:xfrm>
          <a:prstGeom prst="rect">
            <a:avLst/>
          </a:prstGeom>
        </p:spPr>
        <p:txBody>
          <a:bodyP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buClrTx/>
              <a:buSzTx/>
              <a:buFont typeface="+mj-lt"/>
              <a:buNone/>
              <a:tabLst/>
              <a:defRPr/>
            </a:pPr>
            <a:r>
              <a:rPr kumimoji="0" lang="fr-FR" sz="2000" b="1" i="0" u="none" strike="noStrike" kern="0" cap="none" spc="-10" normalizeH="0" baseline="0" noProof="0" dirty="0">
                <a:ln>
                  <a:noFill/>
                </a:ln>
                <a:solidFill>
                  <a:prstClr val="black"/>
                </a:solidFill>
                <a:effectLst/>
                <a:uLnTx/>
                <a:uFillTx/>
                <a:latin typeface="Calibri"/>
                <a:ea typeface="Calibri"/>
                <a:cs typeface="Calibri"/>
              </a:rPr>
              <a:t>Si une documentation est disponible :</a:t>
            </a:r>
          </a:p>
          <a:p>
            <a:pPr marL="0" marR="0" lvl="0" indent="0" algn="l" defTabSz="914400" eaLnBrk="1" fontAlgn="auto" latinLnBrk="0" hangingPunct="1">
              <a:lnSpc>
                <a:spcPct val="100000"/>
              </a:lnSpc>
              <a:spcBef>
                <a:spcPts val="0"/>
              </a:spcBef>
              <a:buClrTx/>
              <a:buSzTx/>
              <a:buFont typeface="+mj-lt"/>
              <a:buNone/>
              <a:tabLst/>
              <a:defRPr/>
            </a:pPr>
            <a:endParaRPr kumimoji="0" lang="fr-FR" sz="1000" b="0" i="0" u="none" strike="noStrike" kern="0" cap="none" spc="-10" normalizeH="0" baseline="0" noProof="0" dirty="0">
              <a:ln>
                <a:noFill/>
              </a:ln>
              <a:solidFill>
                <a:prstClr val="black"/>
              </a:solidFill>
              <a:effectLst/>
              <a:uLnTx/>
              <a:uFillTx/>
              <a:latin typeface="Calibri"/>
              <a:ea typeface="Calibri"/>
              <a:cs typeface="Calibri"/>
            </a:endParaRPr>
          </a:p>
          <a:p>
            <a:pPr marL="0" marR="0" lvl="0" indent="0" algn="l" defTabSz="914400" eaLnBrk="1" fontAlgn="auto" latinLnBrk="0" hangingPunct="1">
              <a:lnSpc>
                <a:spcPct val="100000"/>
              </a:lnSpc>
              <a:spcBef>
                <a:spcPts val="0"/>
              </a:spcBef>
              <a:buClrTx/>
              <a:buSzTx/>
              <a:buFont typeface="+mj-lt"/>
              <a:buNone/>
              <a:tabLst/>
              <a:defRPr/>
            </a:pPr>
            <a:r>
              <a:rPr lang="fr-FR" sz="2000" dirty="0">
                <a:solidFill>
                  <a:prstClr val="black"/>
                </a:solidFill>
                <a:latin typeface="Calibri"/>
                <a:ea typeface="Calibri"/>
                <a:cs typeface="Calibri"/>
              </a:rPr>
              <a:t>2</a:t>
            </a:r>
            <a:r>
              <a:rPr kumimoji="0" lang="fr-FR" sz="2000" b="0" i="0" u="none" strike="noStrike" kern="0" cap="none" spc="-10" normalizeH="0" baseline="0" noProof="0" dirty="0">
                <a:ln>
                  <a:noFill/>
                </a:ln>
                <a:solidFill>
                  <a:prstClr val="black"/>
                </a:solidFill>
                <a:effectLst/>
                <a:uLnTx/>
                <a:uFillTx/>
                <a:latin typeface="Calibri"/>
                <a:ea typeface="Calibri"/>
                <a:cs typeface="Calibri"/>
              </a:rPr>
              <a:t>. « La documentation présente a été rédigée ou mis à jour au cours des</a:t>
            </a:r>
            <a:br>
              <a:rPr kumimoji="0" lang="fr-FR" sz="2000" b="0" i="0" u="none" strike="noStrike" kern="0" cap="none" spc="-10" normalizeH="0" baseline="0" noProof="0" dirty="0">
                <a:ln>
                  <a:noFill/>
                </a:ln>
                <a:solidFill>
                  <a:prstClr val="black"/>
                </a:solidFill>
                <a:effectLst/>
                <a:uLnTx/>
                <a:uFillTx/>
                <a:latin typeface="Calibri"/>
                <a:ea typeface="Calibri"/>
                <a:cs typeface="Calibri"/>
              </a:rPr>
            </a:br>
            <a:r>
              <a:rPr kumimoji="0" lang="fr-FR" sz="2000" b="0" i="0" u="none" strike="noStrike" kern="0" cap="none" spc="-10" normalizeH="0" baseline="0" noProof="0" dirty="0">
                <a:ln>
                  <a:noFill/>
                </a:ln>
                <a:solidFill>
                  <a:prstClr val="black"/>
                </a:solidFill>
                <a:effectLst/>
                <a:uLnTx/>
                <a:uFillTx/>
                <a:latin typeface="Calibri"/>
                <a:ea typeface="Calibri"/>
                <a:cs typeface="Calibri"/>
              </a:rPr>
              <a:t>12 derniers mois. »</a:t>
            </a:r>
          </a:p>
          <a:p>
            <a:pPr marL="0" marR="0" lvl="0" indent="0" algn="l" defTabSz="914400" eaLnBrk="1" fontAlgn="auto" latinLnBrk="0" hangingPunct="1">
              <a:lnSpc>
                <a:spcPct val="100000"/>
              </a:lnSpc>
              <a:spcBef>
                <a:spcPts val="0"/>
              </a:spcBef>
              <a:buClrTx/>
              <a:buSzTx/>
              <a:buFont typeface="+mj-lt"/>
              <a:buNone/>
              <a:tabLst/>
              <a:defRPr/>
            </a:pPr>
            <a:endParaRPr kumimoji="0" lang="fr-FR" sz="1000" b="0" i="0" u="none" strike="noStrike" kern="0" cap="none" spc="-10" normalizeH="0" baseline="0" noProof="0" dirty="0">
              <a:ln>
                <a:noFill/>
              </a:ln>
              <a:solidFill>
                <a:prstClr val="black"/>
              </a:solidFill>
              <a:effectLst/>
              <a:uLnTx/>
              <a:uFillTx/>
              <a:latin typeface="Calibri"/>
              <a:ea typeface="Calibri"/>
              <a:cs typeface="Calibri"/>
            </a:endParaRPr>
          </a:p>
          <a:p>
            <a:pPr marL="0" marR="0" lvl="0" indent="0" algn="l" defTabSz="914400" eaLnBrk="1" fontAlgn="auto" latinLnBrk="0" hangingPunct="1">
              <a:lnSpc>
                <a:spcPct val="100000"/>
              </a:lnSpc>
              <a:spcBef>
                <a:spcPts val="0"/>
              </a:spcBef>
              <a:buClrTx/>
              <a:buSzTx/>
              <a:buFont typeface="+mj-lt"/>
              <a:buNone/>
              <a:tabLst/>
              <a:defRPr/>
            </a:pPr>
            <a:r>
              <a:rPr kumimoji="0" lang="fr-FR" sz="1800" b="0" i="0" u="none" strike="noStrike" kern="0" cap="none" spc="-10" normalizeH="0" baseline="0" noProof="0" dirty="0">
                <a:ln>
                  <a:noFill/>
                </a:ln>
                <a:solidFill>
                  <a:prstClr val="black"/>
                </a:solidFill>
                <a:effectLst/>
                <a:uLnTx/>
                <a:uFillTx/>
                <a:latin typeface="Calibri"/>
                <a:ea typeface="Calibri"/>
                <a:cs typeface="Calibri"/>
              </a:rPr>
              <a:t>Options de réponse :</a:t>
            </a:r>
          </a:p>
        </p:txBody>
      </p:sp>
      <p:graphicFrame>
        <p:nvGraphicFramePr>
          <p:cNvPr id="14" name="Diagramme 2">
            <a:extLst>
              <a:ext uri="{FF2B5EF4-FFF2-40B4-BE49-F238E27FC236}">
                <a16:creationId xmlns:a16="http://schemas.microsoft.com/office/drawing/2014/main" id="{33847765-812C-D4FF-ABD2-EE4DEB2F95AF}"/>
              </a:ext>
            </a:extLst>
          </p:cNvPr>
          <p:cNvGraphicFramePr>
            <a:graphicFrameLocks/>
          </p:cNvGraphicFramePr>
          <p:nvPr>
            <p:extLst>
              <p:ext uri="{D42A27DB-BD31-4B8C-83A1-F6EECF244321}">
                <p14:modId xmlns:p14="http://schemas.microsoft.com/office/powerpoint/2010/main" val="1670148539"/>
              </p:ext>
            </p:extLst>
          </p:nvPr>
        </p:nvGraphicFramePr>
        <p:xfrm>
          <a:off x="7573969" y="4015676"/>
          <a:ext cx="3960000" cy="1080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500" dirty="0"/>
              <a:t>À</a:t>
            </a:r>
            <a:r>
              <a:rPr lang="fr-CH" sz="4500" noProof="0" dirty="0"/>
              <a:t> quoi faire attention lors de la saisie ?</a:t>
            </a:r>
          </a:p>
        </p:txBody>
      </p:sp>
      <p:sp>
        <p:nvSpPr>
          <p:cNvPr id="3" name="Content Placeholder 2"/>
          <p:cNvSpPr txBox="1"/>
          <p:nvPr/>
        </p:nvSpPr>
        <p:spPr bwMode="auto">
          <a:xfrm>
            <a:off x="660000" y="1772459"/>
            <a:ext cx="10872000" cy="4536000"/>
          </a:xfrm>
          <a:prstGeom prst="rect">
            <a:avLst/>
          </a:prstGeom>
        </p:spPr>
        <p:txBody>
          <a:bodyP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342900" marR="0" lvl="0" indent="-342900" eaLnBrk="1" fontAlgn="auto" latinLnBrk="0" hangingPunct="1">
              <a:lnSpc>
                <a:spcPct val="110000"/>
              </a:lnSpc>
              <a:spcBef>
                <a:spcPts val="1200"/>
              </a:spcBef>
              <a:spcAft>
                <a:spcPts val="0"/>
              </a:spcAft>
              <a:buClrTx/>
              <a:buSzTx/>
              <a:buFont typeface="+mj-lt"/>
              <a:buAutoNum type="arabicPeriod"/>
              <a:tabLst/>
              <a:defRPr/>
            </a:pPr>
            <a:r>
              <a:rPr lang="fr-FR" sz="2200" b="1" dirty="0">
                <a:solidFill>
                  <a:srgbClr val="000000"/>
                </a:solidFill>
                <a:latin typeface="Calibri"/>
                <a:ea typeface="Calibri"/>
                <a:cs typeface="Calibri"/>
              </a:rPr>
              <a:t>Vérifiez dans le dossier </a:t>
            </a:r>
            <a:r>
              <a:rPr lang="fr-FR" sz="2200" b="1" dirty="0" err="1">
                <a:solidFill>
                  <a:srgbClr val="000000"/>
                </a:solidFill>
                <a:latin typeface="Calibri"/>
                <a:ea typeface="Calibri"/>
                <a:cs typeface="Calibri"/>
              </a:rPr>
              <a:t>du·de</a:t>
            </a:r>
            <a:r>
              <a:rPr lang="fr-FR" sz="2200" b="1" dirty="0">
                <a:solidFill>
                  <a:srgbClr val="000000"/>
                </a:solidFill>
                <a:latin typeface="Calibri"/>
                <a:ea typeface="Calibri"/>
                <a:cs typeface="Calibri"/>
              </a:rPr>
              <a:t> la résident·e si la mise en œuvre ou l'actualisation d'un ProSA est documentée. </a:t>
            </a:r>
          </a:p>
          <a:p>
            <a:pPr marL="738900" lvl="2" indent="-342900">
              <a:lnSpc>
                <a:spcPct val="110000"/>
              </a:lnSpc>
              <a:spcBef>
                <a:spcPts val="1200"/>
              </a:spcBef>
              <a:buFont typeface="Symbol" pitchFamily="2" charset="2"/>
              <a:buChar char="-"/>
              <a:defRPr/>
            </a:pPr>
            <a:r>
              <a:rPr lang="fr-CH" sz="2200" dirty="0">
                <a:latin typeface="Calibri"/>
                <a:ea typeface="Calibri"/>
                <a:cs typeface="Calibri"/>
              </a:rPr>
              <a:t>Tenez compte des 12 derniers mois.</a:t>
            </a:r>
          </a:p>
          <a:p>
            <a:pPr marL="342900" marR="0" lvl="0" indent="-342900" eaLnBrk="1" fontAlgn="auto" latinLnBrk="0" hangingPunct="1">
              <a:lnSpc>
                <a:spcPct val="110000"/>
              </a:lnSpc>
              <a:spcBef>
                <a:spcPts val="1200"/>
              </a:spcBef>
              <a:spcAft>
                <a:spcPts val="0"/>
              </a:spcAft>
              <a:buClrTx/>
              <a:buSzTx/>
              <a:buFont typeface="+mj-lt"/>
              <a:buAutoNum type="arabicPeriod"/>
              <a:tabLst/>
              <a:defRPr/>
            </a:pPr>
            <a:r>
              <a:rPr lang="fr-FR" sz="2200" b="1" dirty="0">
                <a:solidFill>
                  <a:srgbClr val="000000"/>
                </a:solidFill>
                <a:latin typeface="Calibri"/>
                <a:ea typeface="Calibri"/>
                <a:cs typeface="Calibri"/>
              </a:rPr>
              <a:t>Vérifiez si, selon la documentation, les critères minimaux d’un ProSA ont été atteints :</a:t>
            </a:r>
            <a:endParaRPr lang="fr-CH" sz="2200" b="1" dirty="0">
              <a:solidFill>
                <a:srgbClr val="000000"/>
              </a:solidFill>
              <a:latin typeface="Calibri"/>
              <a:ea typeface="Calibri"/>
              <a:cs typeface="Calibri"/>
            </a:endParaRPr>
          </a:p>
          <a:p>
            <a:pPr marL="738900" marR="0" lvl="2" indent="-342900" eaLnBrk="1" fontAlgn="auto" latinLnBrk="0" hangingPunct="1">
              <a:lnSpc>
                <a:spcPct val="110000"/>
              </a:lnSpc>
              <a:spcBef>
                <a:spcPts val="1200"/>
              </a:spcBef>
              <a:spcAft>
                <a:spcPts val="0"/>
              </a:spcAft>
              <a:buClrTx/>
              <a:buSzTx/>
              <a:buFont typeface="Symbol" pitchFamily="2" charset="2"/>
              <a:buChar char="-"/>
              <a:tabLst/>
              <a:defRPr/>
            </a:pPr>
            <a:r>
              <a:rPr lang="fr-FR" sz="2200" dirty="0">
                <a:latin typeface="Calibri"/>
                <a:ea typeface="Calibri"/>
                <a:cs typeface="Calibri"/>
              </a:rPr>
              <a:t>On considère qu'un ProSA a été réalisé lorsqu'il existe une documentation écrite sur le degré d'intensité de traitement souhaité pour les 3 point </a:t>
            </a:r>
            <a:r>
              <a:rPr lang="fr-FR" sz="2200" dirty="0" err="1">
                <a:latin typeface="Calibri"/>
                <a:ea typeface="Calibri"/>
                <a:cs typeface="Calibri"/>
              </a:rPr>
              <a:t>ssuivants</a:t>
            </a:r>
            <a:r>
              <a:rPr lang="fr-FR" sz="2200" dirty="0">
                <a:latin typeface="Calibri"/>
                <a:ea typeface="Calibri"/>
                <a:cs typeface="Calibri"/>
              </a:rPr>
              <a:t> : </a:t>
            </a:r>
          </a:p>
          <a:p>
            <a:pPr marL="1257300" marR="0" lvl="2" indent="-342900" algn="just" eaLnBrk="1" fontAlgn="auto" latinLnBrk="0" hangingPunct="1">
              <a:lnSpc>
                <a:spcPct val="110000"/>
              </a:lnSpc>
              <a:spcAft>
                <a:spcPts val="0"/>
              </a:spcAft>
              <a:buClrTx/>
              <a:buSzTx/>
              <a:buFont typeface="Calibri Light"/>
              <a:buChar char="̶"/>
              <a:tabLst/>
              <a:defRPr/>
            </a:pPr>
            <a:r>
              <a:rPr lang="fr-FR" sz="2200" dirty="0">
                <a:latin typeface="Calibri"/>
                <a:ea typeface="Calibri"/>
                <a:cs typeface="Calibri"/>
              </a:rPr>
              <a:t>la réanimation</a:t>
            </a:r>
          </a:p>
          <a:p>
            <a:pPr marL="1257300" marR="0" lvl="2" indent="-342900" algn="just" eaLnBrk="1" fontAlgn="auto" latinLnBrk="0" hangingPunct="1">
              <a:lnSpc>
                <a:spcPct val="110000"/>
              </a:lnSpc>
              <a:spcAft>
                <a:spcPts val="0"/>
              </a:spcAft>
              <a:buClrTx/>
              <a:buSzTx/>
              <a:buFont typeface="Calibri Light"/>
              <a:buChar char="̶"/>
              <a:tabLst/>
              <a:defRPr/>
            </a:pPr>
            <a:r>
              <a:rPr lang="fr-FR" sz="2200" dirty="0">
                <a:latin typeface="Calibri"/>
                <a:ea typeface="Calibri"/>
                <a:cs typeface="Calibri"/>
              </a:rPr>
              <a:t>l’hospitalisation</a:t>
            </a:r>
          </a:p>
          <a:p>
            <a:pPr marL="1257300" marR="0" lvl="2" indent="-342900" algn="just" eaLnBrk="1" fontAlgn="auto" latinLnBrk="0" hangingPunct="1">
              <a:lnSpc>
                <a:spcPct val="110000"/>
              </a:lnSpc>
              <a:spcAft>
                <a:spcPts val="0"/>
              </a:spcAft>
              <a:buClrTx/>
              <a:buSzTx/>
              <a:buFont typeface="Calibri Light"/>
              <a:buChar char="̶"/>
              <a:tabLst/>
              <a:defRPr/>
            </a:pPr>
            <a:r>
              <a:rPr lang="fr-FR" sz="2200" dirty="0">
                <a:latin typeface="Calibri"/>
                <a:ea typeface="Calibri"/>
                <a:cs typeface="Calibri"/>
              </a:rPr>
              <a:t>la médication destinée à prolonger la vie</a:t>
            </a:r>
          </a:p>
          <a:p>
            <a:pPr marL="738900" lvl="2" indent="-342900">
              <a:lnSpc>
                <a:spcPct val="110000"/>
              </a:lnSpc>
              <a:spcBef>
                <a:spcPts val="1200"/>
              </a:spcBef>
              <a:buFont typeface="Symbol" pitchFamily="2" charset="2"/>
              <a:buChar char="-"/>
              <a:defRPr/>
            </a:pPr>
            <a:r>
              <a:rPr lang="fr-FR" sz="2200" dirty="0">
                <a:latin typeface="Calibri"/>
                <a:ea typeface="Calibri"/>
                <a:cs typeface="Calibri"/>
              </a:rPr>
              <a:t>L'entretien ProSA (ou son offre) et la documentation correspondante datent des 12 derniers mois.</a:t>
            </a:r>
            <a:endParaRPr lang="fr-CH" sz="2200" dirty="0">
              <a:latin typeface="Calibri"/>
              <a:ea typeface="Calibri"/>
              <a:cs typeface="Calibri"/>
            </a:endParaRPr>
          </a:p>
        </p:txBody>
      </p:sp>
      <p:sp>
        <p:nvSpPr>
          <p:cNvPr id="5" name="Oval 7">
            <a:extLst>
              <a:ext uri="{FF2B5EF4-FFF2-40B4-BE49-F238E27FC236}">
                <a16:creationId xmlns:a16="http://schemas.microsoft.com/office/drawing/2014/main" id="{AC043635-6F40-6684-79F2-56C269DE83B4}"/>
              </a:ext>
            </a:extLst>
          </p:cNvPr>
          <p:cNvSpPr>
            <a:spLocks noChangeAspect="1"/>
          </p:cNvSpPr>
          <p:nvPr/>
        </p:nvSpPr>
        <p:spPr bwMode="auto">
          <a:xfrm>
            <a:off x="10630549" y="87503"/>
            <a:ext cx="1440000" cy="14249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7" name="Picture 2" descr="A white and black road with a magnifying glass&#10;&#10;AI-generated content may be incorrect.">
            <a:extLst>
              <a:ext uri="{FF2B5EF4-FFF2-40B4-BE49-F238E27FC236}">
                <a16:creationId xmlns:a16="http://schemas.microsoft.com/office/drawing/2014/main" id="{F17843AE-7320-4298-205A-53BAF2915D5C}"/>
              </a:ext>
            </a:extLst>
          </p:cNvPr>
          <p:cNvPicPr>
            <a:picLocks noChangeAspect="1"/>
          </p:cNvPicPr>
          <p:nvPr/>
        </p:nvPicPr>
        <p:blipFill>
          <a:blip r:embed="rId3"/>
          <a:stretch/>
        </p:blipFill>
        <p:spPr bwMode="auto">
          <a:xfrm>
            <a:off x="10772669" y="228806"/>
            <a:ext cx="1155759" cy="1155759"/>
          </a:xfrm>
          <a:prstGeom prst="rect">
            <a:avLst/>
          </a:prstGeom>
        </p:spPr>
      </p:pic>
      <p:sp>
        <p:nvSpPr>
          <p:cNvPr id="4" name="Textfeld 9">
            <a:extLst>
              <a:ext uri="{FF2B5EF4-FFF2-40B4-BE49-F238E27FC236}">
                <a16:creationId xmlns:a16="http://schemas.microsoft.com/office/drawing/2014/main" id="{6DEBFCAA-6471-0505-900F-897C180FD63B}"/>
              </a:ext>
            </a:extLst>
          </p:cNvPr>
          <p:cNvSpPr txBox="1"/>
          <p:nvPr/>
        </p:nvSpPr>
        <p:spPr bwMode="auto">
          <a:xfrm>
            <a:off x="7798380" y="6296063"/>
            <a:ext cx="4019499" cy="246221"/>
          </a:xfrm>
          <a:prstGeom prst="rect">
            <a:avLst/>
          </a:prstGeom>
          <a:noFill/>
        </p:spPr>
        <p:txBody>
          <a:bodyPr wrap="square">
            <a:spAutoFit/>
          </a:bodyPr>
          <a:lstStyle/>
          <a:p>
            <a:pPr algn="r">
              <a:defRPr/>
            </a:pPr>
            <a:r>
              <a:rPr lang="de-CH" sz="1000" dirty="0">
                <a:latin typeface="Calibri"/>
                <a:ea typeface="Calibri"/>
                <a:cs typeface="Calibri"/>
              </a:rPr>
              <a:t>(ARTISET,  CURAVIVA, </a:t>
            </a:r>
            <a:r>
              <a:rPr lang="de-CH" sz="1000" dirty="0" err="1">
                <a:latin typeface="Calibri"/>
                <a:ea typeface="Calibri"/>
                <a:cs typeface="Calibri"/>
              </a:rPr>
              <a:t>senesuisse</a:t>
            </a:r>
            <a:r>
              <a:rPr lang="de-CH" sz="1000" dirty="0">
                <a:latin typeface="Calibri"/>
                <a:ea typeface="Calibri"/>
                <a:cs typeface="Calibri"/>
              </a:rPr>
              <a:t>, 2025)</a:t>
            </a:r>
            <a:endParaRPr dirty="0"/>
          </a:p>
        </p:txBody>
      </p:sp>
      <p:sp>
        <p:nvSpPr>
          <p:cNvPr id="8" name="Textfeld 7">
            <a:extLst>
              <a:ext uri="{FF2B5EF4-FFF2-40B4-BE49-F238E27FC236}">
                <a16:creationId xmlns:a16="http://schemas.microsoft.com/office/drawing/2014/main" id="{0CBDA354-5BE1-FBE1-997C-363C9896A2BB}"/>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29903" y="315716"/>
            <a:ext cx="11296535" cy="1233684"/>
          </a:xfrm>
        </p:spPr>
        <p:txBody>
          <a:bodyPr/>
          <a:lstStyle/>
          <a:p>
            <a:pPr>
              <a:defRPr/>
            </a:pPr>
            <a:r>
              <a:rPr lang="fr-FR" sz="4500" noProof="0" dirty="0" err="1"/>
              <a:t>Quel·le·s</a:t>
            </a:r>
            <a:r>
              <a:rPr lang="fr-FR" sz="4500" noProof="0" dirty="0"/>
              <a:t> </a:t>
            </a:r>
            <a:r>
              <a:rPr lang="fr-FR" sz="4500" noProof="0" dirty="0" err="1"/>
              <a:t>résident·e·s</a:t>
            </a:r>
            <a:r>
              <a:rPr lang="fr-FR" sz="4500" noProof="0" dirty="0"/>
              <a:t> ne sont pas</a:t>
            </a:r>
            <a:br>
              <a:rPr lang="fr-FR" sz="4500" noProof="0" dirty="0"/>
            </a:br>
            <a:r>
              <a:rPr lang="fr-FR" sz="4500" dirty="0"/>
              <a:t>compté</a:t>
            </a:r>
            <a:r>
              <a:rPr lang="fr-FR" sz="4500" noProof="0" dirty="0"/>
              <a:t>·</a:t>
            </a:r>
            <a:r>
              <a:rPr lang="fr-FR" sz="4500" noProof="0" dirty="0" err="1"/>
              <a:t>e·s</a:t>
            </a:r>
            <a:r>
              <a:rPr lang="fr-FR" sz="4500" dirty="0"/>
              <a:t> </a:t>
            </a:r>
            <a:r>
              <a:rPr lang="fr-FR" sz="4500" noProof="0" dirty="0"/>
              <a:t>dans le calcul de l'IQM ?</a:t>
            </a:r>
          </a:p>
        </p:txBody>
      </p:sp>
      <p:sp>
        <p:nvSpPr>
          <p:cNvPr id="3" name="Content Placeholder 2"/>
          <p:cNvSpPr txBox="1"/>
          <p:nvPr/>
        </p:nvSpPr>
        <p:spPr bwMode="auto">
          <a:xfrm>
            <a:off x="1090613" y="1995748"/>
            <a:ext cx="10010775" cy="3744000"/>
          </a:xfrm>
          <a:prstGeom prst="rect">
            <a:avLst/>
          </a:prstGeom>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R="0" lvl="0" eaLnBrk="1" fontAlgn="auto" latinLnBrk="0" hangingPunct="1">
              <a:lnSpc>
                <a:spcPct val="110000"/>
              </a:lnSpc>
              <a:spcAft>
                <a:spcPts val="0"/>
              </a:spcAft>
              <a:buClrTx/>
              <a:buSzTx/>
              <a:tabLst/>
              <a:defRPr/>
            </a:pPr>
            <a:r>
              <a:rPr lang="fr-CH" sz="2600" dirty="0">
                <a:solidFill>
                  <a:srgbClr val="000000"/>
                </a:solidFill>
                <a:latin typeface="Calibri"/>
                <a:ea typeface="Calibri"/>
                <a:cs typeface="Calibri"/>
              </a:rPr>
              <a:t>Les </a:t>
            </a:r>
            <a:r>
              <a:rPr lang="fr-CH" sz="2600" dirty="0" err="1">
                <a:solidFill>
                  <a:srgbClr val="000000"/>
                </a:solidFill>
                <a:latin typeface="Calibri"/>
                <a:ea typeface="Calibri"/>
                <a:cs typeface="Calibri"/>
              </a:rPr>
              <a:t>résident·e·s</a:t>
            </a:r>
            <a:r>
              <a:rPr lang="fr-CH" sz="2600" dirty="0">
                <a:solidFill>
                  <a:srgbClr val="000000"/>
                </a:solidFill>
                <a:latin typeface="Calibri"/>
                <a:ea typeface="Calibri"/>
                <a:cs typeface="Calibri"/>
              </a:rPr>
              <a:t> </a:t>
            </a:r>
            <a:r>
              <a:rPr lang="fr-CH" sz="2600" dirty="0" err="1">
                <a:solidFill>
                  <a:srgbClr val="000000"/>
                </a:solidFill>
                <a:latin typeface="Calibri"/>
                <a:ea typeface="Calibri"/>
                <a:cs typeface="Calibri"/>
              </a:rPr>
              <a:t>suivant·e·s</a:t>
            </a:r>
            <a:r>
              <a:rPr lang="fr-CH" sz="2600" dirty="0">
                <a:solidFill>
                  <a:srgbClr val="000000"/>
                </a:solidFill>
                <a:latin typeface="Calibri"/>
                <a:ea typeface="Calibri"/>
                <a:cs typeface="Calibri"/>
              </a:rPr>
              <a:t> sont </a:t>
            </a:r>
            <a:r>
              <a:rPr lang="fr-CH" sz="2600" dirty="0" err="1">
                <a:solidFill>
                  <a:srgbClr val="000000"/>
                </a:solidFill>
                <a:latin typeface="Calibri"/>
                <a:ea typeface="Calibri"/>
                <a:cs typeface="Calibri"/>
              </a:rPr>
              <a:t>exclu·e·s</a:t>
            </a:r>
            <a:r>
              <a:rPr lang="fr-CH" sz="2600" dirty="0">
                <a:solidFill>
                  <a:srgbClr val="000000"/>
                </a:solidFill>
                <a:latin typeface="Calibri"/>
                <a:ea typeface="Calibri"/>
                <a:cs typeface="Calibri"/>
              </a:rPr>
              <a:t> du calcul de l'IQM :</a:t>
            </a:r>
          </a:p>
          <a:p>
            <a:pPr marR="0" lvl="0" eaLnBrk="1" fontAlgn="auto" latinLnBrk="0" hangingPunct="1">
              <a:lnSpc>
                <a:spcPct val="110000"/>
              </a:lnSpc>
              <a:spcAft>
                <a:spcPts val="0"/>
              </a:spcAft>
              <a:buClrTx/>
              <a:buSzTx/>
              <a:tabLst/>
              <a:defRPr/>
            </a:pPr>
            <a:endParaRPr lang="fr-FR" sz="2600" dirty="0">
              <a:solidFill>
                <a:srgbClr val="000000"/>
              </a:solidFill>
              <a:latin typeface="Calibri"/>
              <a:ea typeface="Calibri"/>
              <a:cs typeface="Calibri"/>
            </a:endParaRPr>
          </a:p>
          <a:p>
            <a:pPr marL="457200" marR="0" lvl="0" indent="-457200" eaLnBrk="1" fontAlgn="auto" latinLnBrk="0" hangingPunct="1">
              <a:lnSpc>
                <a:spcPct val="110000"/>
              </a:lnSpc>
              <a:spcAft>
                <a:spcPts val="0"/>
              </a:spcAft>
              <a:buClrTx/>
              <a:buSzTx/>
              <a:buFont typeface="Symbol"/>
              <a:buChar char="-"/>
              <a:tabLst/>
              <a:defRPr/>
            </a:pPr>
            <a:r>
              <a:rPr lang="fr-FR" sz="2600" dirty="0">
                <a:solidFill>
                  <a:srgbClr val="000000"/>
                </a:solidFill>
                <a:latin typeface="Calibri"/>
                <a:ea typeface="Calibri"/>
                <a:cs typeface="Calibri"/>
              </a:rPr>
              <a:t>Les </a:t>
            </a:r>
            <a:r>
              <a:rPr lang="fr-FR" sz="2600" dirty="0" err="1">
                <a:solidFill>
                  <a:srgbClr val="000000"/>
                </a:solidFill>
                <a:latin typeface="Calibri"/>
                <a:ea typeface="Calibri"/>
                <a:cs typeface="Calibri"/>
              </a:rPr>
              <a:t>résident·e·s</a:t>
            </a:r>
            <a:r>
              <a:rPr lang="fr-FR" sz="2600" dirty="0">
                <a:solidFill>
                  <a:srgbClr val="000000"/>
                </a:solidFill>
                <a:latin typeface="Calibri"/>
                <a:ea typeface="Calibri"/>
                <a:cs typeface="Calibri"/>
              </a:rPr>
              <a:t> pour </a:t>
            </a:r>
            <a:r>
              <a:rPr lang="fr-FR" sz="2600" dirty="0" err="1">
                <a:solidFill>
                  <a:srgbClr val="000000"/>
                </a:solidFill>
                <a:latin typeface="Calibri"/>
                <a:ea typeface="Calibri"/>
                <a:cs typeface="Calibri"/>
              </a:rPr>
              <a:t>lesquel·le·s</a:t>
            </a:r>
            <a:r>
              <a:rPr lang="fr-FR" sz="2600" dirty="0">
                <a:solidFill>
                  <a:srgbClr val="000000"/>
                </a:solidFill>
                <a:latin typeface="Calibri"/>
                <a:ea typeface="Calibri"/>
                <a:cs typeface="Calibri"/>
              </a:rPr>
              <a:t> uniquement l'évaluation d'admission a été réalisée </a:t>
            </a:r>
          </a:p>
          <a:p>
            <a:pPr marR="0" lvl="0" eaLnBrk="1" fontAlgn="auto" latinLnBrk="0" hangingPunct="1">
              <a:lnSpc>
                <a:spcPct val="110000"/>
              </a:lnSpc>
              <a:spcAft>
                <a:spcPts val="0"/>
              </a:spcAft>
              <a:buClrTx/>
              <a:buSzTx/>
              <a:tabLst/>
              <a:defRPr/>
            </a:pPr>
            <a:endParaRPr lang="fr-FR" sz="2600" dirty="0">
              <a:solidFill>
                <a:srgbClr val="000000"/>
              </a:solidFill>
              <a:latin typeface="Calibri"/>
              <a:ea typeface="Calibri"/>
              <a:cs typeface="Calibri"/>
            </a:endParaRPr>
          </a:p>
          <a:p>
            <a:pPr marR="0" lvl="0" eaLnBrk="1" fontAlgn="auto" latinLnBrk="0" hangingPunct="1">
              <a:lnSpc>
                <a:spcPct val="110000"/>
              </a:lnSpc>
              <a:spcAft>
                <a:spcPts val="0"/>
              </a:spcAft>
              <a:buClrTx/>
              <a:buSzTx/>
              <a:tabLst/>
              <a:defRPr/>
            </a:pPr>
            <a:r>
              <a:rPr lang="fr-FR" sz="2600" dirty="0">
                <a:solidFill>
                  <a:srgbClr val="000000"/>
                </a:solidFill>
                <a:latin typeface="Calibri"/>
                <a:ea typeface="Calibri"/>
                <a:cs typeface="Calibri"/>
              </a:rPr>
              <a:t>Justification : L’évaluation d'admission est effectuée dans les 14 jours suivant l'entrée en EMS, donc une proposition de ProSA n'est pas toujours réalisée durant cette période car cela nécessite plus de temps</a:t>
            </a:r>
            <a:endParaRPr lang="fr-CH" sz="2600" dirty="0">
              <a:solidFill>
                <a:srgbClr val="000000"/>
              </a:solidFill>
              <a:latin typeface="Calibri"/>
              <a:ea typeface="Calibri"/>
              <a:cs typeface="Calibri"/>
            </a:endParaRPr>
          </a:p>
        </p:txBody>
      </p:sp>
      <p:sp>
        <p:nvSpPr>
          <p:cNvPr id="5" name="Textfeld 9">
            <a:extLst>
              <a:ext uri="{FF2B5EF4-FFF2-40B4-BE49-F238E27FC236}">
                <a16:creationId xmlns:a16="http://schemas.microsoft.com/office/drawing/2014/main" id="{BC1A6FCF-933A-3C7F-661D-008558E32DBD}"/>
              </a:ext>
            </a:extLst>
          </p:cNvPr>
          <p:cNvSpPr txBox="1"/>
          <p:nvPr/>
        </p:nvSpPr>
        <p:spPr bwMode="auto">
          <a:xfrm>
            <a:off x="7798380" y="6296063"/>
            <a:ext cx="4019499" cy="246221"/>
          </a:xfrm>
          <a:prstGeom prst="rect">
            <a:avLst/>
          </a:prstGeom>
          <a:noFill/>
        </p:spPr>
        <p:txBody>
          <a:bodyPr wrap="square">
            <a:spAutoFit/>
          </a:bodyPr>
          <a:lstStyle/>
          <a:p>
            <a:pPr algn="r">
              <a:defRPr/>
            </a:pPr>
            <a:r>
              <a:rPr lang="fr-CH" sz="1000" noProof="0" dirty="0">
                <a:latin typeface="Calibri"/>
                <a:ea typeface="Calibri"/>
                <a:cs typeface="Calibri"/>
              </a:rPr>
              <a:t>(ARTISET, CURAVIVA, </a:t>
            </a:r>
            <a:r>
              <a:rPr lang="fr-CH" sz="1000" noProof="0" dirty="0" err="1">
                <a:latin typeface="Calibri"/>
                <a:ea typeface="Calibri"/>
                <a:cs typeface="Calibri"/>
              </a:rPr>
              <a:t>senesuisse</a:t>
            </a:r>
            <a:r>
              <a:rPr lang="fr-CH" sz="1000" noProof="0" dirty="0">
                <a:latin typeface="Calibri"/>
                <a:ea typeface="Calibri"/>
                <a:cs typeface="Calibri"/>
              </a:rPr>
              <a:t>, 2025)</a:t>
            </a:r>
            <a:endParaRPr lang="fr-CH" noProof="0" dirty="0"/>
          </a:p>
        </p:txBody>
      </p:sp>
      <p:grpSp>
        <p:nvGrpSpPr>
          <p:cNvPr id="7" name="Gruppieren 4">
            <a:extLst>
              <a:ext uri="{FF2B5EF4-FFF2-40B4-BE49-F238E27FC236}">
                <a16:creationId xmlns:a16="http://schemas.microsoft.com/office/drawing/2014/main" id="{869D9960-1E20-1735-68CC-F595C4BEDF45}"/>
              </a:ext>
            </a:extLst>
          </p:cNvPr>
          <p:cNvGrpSpPr/>
          <p:nvPr/>
        </p:nvGrpSpPr>
        <p:grpSpPr bwMode="auto">
          <a:xfrm>
            <a:off x="10630549" y="87503"/>
            <a:ext cx="1440000" cy="1424900"/>
            <a:chOff x="10630549" y="87503"/>
            <a:chExt cx="1440000" cy="1424900"/>
          </a:xfrm>
          <a:solidFill>
            <a:schemeClr val="bg2"/>
          </a:solidFill>
        </p:grpSpPr>
        <p:sp>
          <p:nvSpPr>
            <p:cNvPr id="8" name="Rectangle: Single Corner Rounded 7">
              <a:extLst>
                <a:ext uri="{FF2B5EF4-FFF2-40B4-BE49-F238E27FC236}">
                  <a16:creationId xmlns:a16="http://schemas.microsoft.com/office/drawing/2014/main" id="{A69569F2-24FB-5410-60E7-7726FA7D3071}"/>
                </a:ext>
              </a:extLst>
            </p:cNvPr>
            <p:cNvSpPr>
              <a:spLocks noChangeAspect="1"/>
            </p:cNvSpPr>
            <p:nvPr/>
          </p:nvSpPr>
          <p:spPr bwMode="auto">
            <a:xfrm>
              <a:off x="10630549" y="87503"/>
              <a:ext cx="1440000" cy="1424900"/>
            </a:xfrm>
            <a:prstGeom prst="ellipse">
              <a:avLst/>
            </a:prstGeom>
            <a:grp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9" name="Picture 3" descr="A white and black road with a magnifying glass&#10;&#10;AI-generated content may be incorrect.">
              <a:extLst>
                <a:ext uri="{FF2B5EF4-FFF2-40B4-BE49-F238E27FC236}">
                  <a16:creationId xmlns:a16="http://schemas.microsoft.com/office/drawing/2014/main" id="{F1E385C3-5574-446F-5FD9-396A3FD09CDD}"/>
                </a:ext>
              </a:extLst>
            </p:cNvPr>
            <p:cNvPicPr>
              <a:picLocks noChangeAspect="1"/>
            </p:cNvPicPr>
            <p:nvPr/>
          </p:nvPicPr>
          <p:blipFill>
            <a:blip r:embed="rId3"/>
            <a:stretch/>
          </p:blipFill>
          <p:spPr bwMode="auto">
            <a:xfrm>
              <a:off x="10772669" y="228806"/>
              <a:ext cx="1155759" cy="1155759"/>
            </a:xfrm>
            <a:prstGeom prst="ellipse">
              <a:avLst/>
            </a:prstGeom>
            <a:grpFill/>
            <a:ln>
              <a:solidFill>
                <a:schemeClr val="bg2"/>
              </a:solidFill>
            </a:ln>
          </p:spPr>
        </p:pic>
      </p:grpSp>
      <p:sp>
        <p:nvSpPr>
          <p:cNvPr id="6" name="Textfeld 5">
            <a:extLst>
              <a:ext uri="{FF2B5EF4-FFF2-40B4-BE49-F238E27FC236}">
                <a16:creationId xmlns:a16="http://schemas.microsoft.com/office/drawing/2014/main" id="{40885B16-5689-57B3-8407-1D29CAE14720}"/>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491319" y="315716"/>
            <a:ext cx="10062231" cy="1341634"/>
          </a:xfrm>
        </p:spPr>
        <p:txBody>
          <a:bodyPr/>
          <a:lstStyle/>
          <a:p>
            <a:pPr>
              <a:defRPr/>
            </a:pPr>
            <a:r>
              <a:rPr lang="fr-CH" sz="4500" dirty="0"/>
              <a:t>L'a</a:t>
            </a:r>
            <a:r>
              <a:rPr lang="fr-CH" sz="4500" noProof="0" dirty="0"/>
              <a:t>justement au risque</a:t>
            </a:r>
            <a:endParaRPr lang="fr-CH" noProof="0" dirty="0"/>
          </a:p>
        </p:txBody>
      </p:sp>
      <p:sp>
        <p:nvSpPr>
          <p:cNvPr id="6" name="Content Placeholder 2"/>
          <p:cNvSpPr txBox="1"/>
          <p:nvPr/>
        </p:nvSpPr>
        <p:spPr bwMode="auto">
          <a:xfrm>
            <a:off x="1073150" y="1994890"/>
            <a:ext cx="10045700" cy="3767395"/>
          </a:xfrm>
          <a:prstGeom prst="rect">
            <a:avLst/>
          </a:prstGeom>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R="0" lvl="0" eaLnBrk="1" fontAlgn="auto" latinLnBrk="0" hangingPunct="1">
              <a:lnSpc>
                <a:spcPct val="110000"/>
              </a:lnSpc>
              <a:spcAft>
                <a:spcPts val="0"/>
              </a:spcAft>
              <a:buClrTx/>
              <a:buSzTx/>
              <a:tabLst/>
              <a:defRPr/>
            </a:pPr>
            <a:r>
              <a:rPr lang="fr-FR" sz="2600" dirty="0">
                <a:latin typeface="Calibri"/>
                <a:ea typeface="Calibri"/>
                <a:cs typeface="Calibri"/>
              </a:rPr>
              <a:t>Cet IQM n'est actuellement pas ajusté en fonction des risques.</a:t>
            </a:r>
          </a:p>
          <a:p>
            <a:pPr marR="0" lvl="0" eaLnBrk="1" fontAlgn="auto" latinLnBrk="0" hangingPunct="1">
              <a:lnSpc>
                <a:spcPct val="110000"/>
              </a:lnSpc>
              <a:spcAft>
                <a:spcPts val="0"/>
              </a:spcAft>
              <a:buClrTx/>
              <a:buSzTx/>
              <a:tabLst/>
              <a:defRPr/>
            </a:pPr>
            <a:r>
              <a:rPr lang="fr-FR" sz="2600" dirty="0">
                <a:latin typeface="Calibri"/>
                <a:ea typeface="Calibri"/>
                <a:cs typeface="Calibri"/>
              </a:rPr>
              <a:t>Le cas échéant</a:t>
            </a:r>
            <a:r>
              <a:rPr lang="fr-CH" sz="2600" dirty="0">
                <a:latin typeface="Calibri"/>
                <a:ea typeface="Calibri"/>
                <a:cs typeface="Calibri"/>
              </a:rPr>
              <a:t>, il ne serait pas non plus ajusté en fonction des risques:</a:t>
            </a:r>
          </a:p>
          <a:p>
            <a:pPr marR="0" lvl="0" eaLnBrk="1" fontAlgn="auto" latinLnBrk="0" hangingPunct="1">
              <a:lnSpc>
                <a:spcPct val="110000"/>
              </a:lnSpc>
              <a:spcAft>
                <a:spcPts val="0"/>
              </a:spcAft>
              <a:buClrTx/>
              <a:buSzTx/>
              <a:tabLst/>
              <a:defRPr/>
            </a:pPr>
            <a:endParaRPr lang="fr-CH" sz="2600" dirty="0">
              <a:latin typeface="Calibri"/>
              <a:ea typeface="Calibri"/>
              <a:cs typeface="Calibri"/>
            </a:endParaRPr>
          </a:p>
          <a:p>
            <a:pPr marL="457200" marR="0" lvl="0" indent="-457200" eaLnBrk="1" fontAlgn="auto" latinLnBrk="0" hangingPunct="1">
              <a:lnSpc>
                <a:spcPct val="110000"/>
              </a:lnSpc>
              <a:spcAft>
                <a:spcPts val="0"/>
              </a:spcAft>
              <a:buClrTx/>
              <a:buSzTx/>
              <a:buFont typeface="Symbol"/>
              <a:buChar char="-"/>
              <a:tabLst/>
              <a:defRPr/>
            </a:pPr>
            <a:r>
              <a:rPr lang="fr-CH" sz="2600" dirty="0">
                <a:solidFill>
                  <a:srgbClr val="000000"/>
                </a:solidFill>
                <a:latin typeface="Calibri"/>
                <a:ea typeface="Calibri"/>
                <a:cs typeface="Calibri"/>
              </a:rPr>
              <a:t>Il s'agit d'un processus qui devrait être réalisé indépendamment de la condition physique et/ou du fonctionnement cognitif des </a:t>
            </a:r>
            <a:r>
              <a:rPr lang="fr-CH" sz="2600" dirty="0" err="1">
                <a:solidFill>
                  <a:srgbClr val="000000"/>
                </a:solidFill>
                <a:latin typeface="Calibri"/>
                <a:ea typeface="Calibri"/>
                <a:cs typeface="Calibri"/>
              </a:rPr>
              <a:t>résident·e·s</a:t>
            </a:r>
            <a:r>
              <a:rPr lang="fr-CH" sz="2600" dirty="0">
                <a:solidFill>
                  <a:srgbClr val="000000"/>
                </a:solidFill>
                <a:latin typeface="Calibri"/>
                <a:ea typeface="Calibri"/>
                <a:cs typeface="Calibri"/>
              </a:rPr>
              <a:t>. </a:t>
            </a:r>
          </a:p>
        </p:txBody>
      </p:sp>
      <p:grpSp>
        <p:nvGrpSpPr>
          <p:cNvPr id="3" name="Gruppieren 4">
            <a:extLst>
              <a:ext uri="{FF2B5EF4-FFF2-40B4-BE49-F238E27FC236}">
                <a16:creationId xmlns:a16="http://schemas.microsoft.com/office/drawing/2014/main" id="{938288CE-D4AD-32DC-96E5-C63DD78885AA}"/>
              </a:ext>
            </a:extLst>
          </p:cNvPr>
          <p:cNvGrpSpPr/>
          <p:nvPr/>
        </p:nvGrpSpPr>
        <p:grpSpPr bwMode="auto">
          <a:xfrm>
            <a:off x="10630549" y="87503"/>
            <a:ext cx="1440000" cy="1424900"/>
            <a:chOff x="10630549" y="87503"/>
            <a:chExt cx="1440000" cy="1424900"/>
          </a:xfrm>
          <a:solidFill>
            <a:schemeClr val="bg2"/>
          </a:solidFill>
        </p:grpSpPr>
        <p:sp>
          <p:nvSpPr>
            <p:cNvPr id="7" name="Rectangle: Single Corner Rounded 7">
              <a:extLst>
                <a:ext uri="{FF2B5EF4-FFF2-40B4-BE49-F238E27FC236}">
                  <a16:creationId xmlns:a16="http://schemas.microsoft.com/office/drawing/2014/main" id="{9246CD5D-2FDB-F3F5-214A-44365EE5F5AC}"/>
                </a:ext>
              </a:extLst>
            </p:cNvPr>
            <p:cNvSpPr>
              <a:spLocks noChangeAspect="1"/>
            </p:cNvSpPr>
            <p:nvPr/>
          </p:nvSpPr>
          <p:spPr bwMode="auto">
            <a:xfrm>
              <a:off x="10630549" y="87503"/>
              <a:ext cx="1440000" cy="1424900"/>
            </a:xfrm>
            <a:prstGeom prst="ellipse">
              <a:avLst/>
            </a:prstGeom>
            <a:grp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8" name="Picture 3" descr="A white and black road with a magnifying glass&#10;&#10;AI-generated content may be incorrect.">
              <a:extLst>
                <a:ext uri="{FF2B5EF4-FFF2-40B4-BE49-F238E27FC236}">
                  <a16:creationId xmlns:a16="http://schemas.microsoft.com/office/drawing/2014/main" id="{9587DA10-2552-C239-2A6F-CF4162BD11DB}"/>
                </a:ext>
              </a:extLst>
            </p:cNvPr>
            <p:cNvPicPr>
              <a:picLocks noChangeAspect="1"/>
            </p:cNvPicPr>
            <p:nvPr/>
          </p:nvPicPr>
          <p:blipFill>
            <a:blip r:embed="rId3"/>
            <a:stretch/>
          </p:blipFill>
          <p:spPr bwMode="auto">
            <a:xfrm>
              <a:off x="10772669" y="228806"/>
              <a:ext cx="1155759" cy="1155759"/>
            </a:xfrm>
            <a:prstGeom prst="ellipse">
              <a:avLst/>
            </a:prstGeom>
            <a:grpFill/>
            <a:ln>
              <a:solidFill>
                <a:schemeClr val="bg2"/>
              </a:solidFill>
            </a:ln>
          </p:spPr>
        </p:pic>
      </p:grpSp>
      <p:sp>
        <p:nvSpPr>
          <p:cNvPr id="9" name="Textfeld 9">
            <a:extLst>
              <a:ext uri="{FF2B5EF4-FFF2-40B4-BE49-F238E27FC236}">
                <a16:creationId xmlns:a16="http://schemas.microsoft.com/office/drawing/2014/main" id="{1DC04190-26D3-3CC0-AF4A-5CA752C4AA42}"/>
              </a:ext>
            </a:extLst>
          </p:cNvPr>
          <p:cNvSpPr txBox="1"/>
          <p:nvPr/>
        </p:nvSpPr>
        <p:spPr bwMode="auto">
          <a:xfrm>
            <a:off x="7798380" y="6296063"/>
            <a:ext cx="4019499" cy="246221"/>
          </a:xfrm>
          <a:prstGeom prst="rect">
            <a:avLst/>
          </a:prstGeom>
          <a:noFill/>
        </p:spPr>
        <p:txBody>
          <a:bodyPr wrap="square">
            <a:spAutoFit/>
          </a:bodyPr>
          <a:lstStyle/>
          <a:p>
            <a:pPr algn="r">
              <a:defRPr/>
            </a:pPr>
            <a:r>
              <a:rPr lang="fr-CH" sz="1000" noProof="0" dirty="0">
                <a:latin typeface="Calibri"/>
                <a:ea typeface="Calibri"/>
                <a:cs typeface="Calibri"/>
              </a:rPr>
              <a:t>(ARTISET, CURAVIVA, </a:t>
            </a:r>
            <a:r>
              <a:rPr lang="fr-CH" sz="1000" noProof="0" dirty="0" err="1">
                <a:latin typeface="Calibri"/>
                <a:ea typeface="Calibri"/>
                <a:cs typeface="Calibri"/>
              </a:rPr>
              <a:t>senesuisse</a:t>
            </a:r>
            <a:r>
              <a:rPr lang="fr-CH" sz="1000" noProof="0" dirty="0">
                <a:latin typeface="Calibri"/>
                <a:ea typeface="Calibri"/>
                <a:cs typeface="Calibri"/>
              </a:rPr>
              <a:t>, 2025)</a:t>
            </a:r>
            <a:endParaRPr lang="fr-CH" noProof="0" dirty="0"/>
          </a:p>
        </p:txBody>
      </p:sp>
      <p:sp>
        <p:nvSpPr>
          <p:cNvPr id="5" name="Textfeld 4">
            <a:extLst>
              <a:ext uri="{FF2B5EF4-FFF2-40B4-BE49-F238E27FC236}">
                <a16:creationId xmlns:a16="http://schemas.microsoft.com/office/drawing/2014/main" id="{E8C97B5B-E9AF-368D-2BFE-371DC5DB633C}"/>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a:extLst>
            <a:ext uri="{FF2B5EF4-FFF2-40B4-BE49-F238E27FC236}">
              <a16:creationId xmlns:a16="http://schemas.microsoft.com/office/drawing/2014/main" id="{F658BC49-8696-B75F-3484-E9546915F6A8}"/>
            </a:ext>
          </a:extLst>
        </p:cNvPr>
        <p:cNvGrpSpPr/>
        <p:nvPr/>
      </p:nvGrpSpPr>
      <p:grpSpPr bwMode="auto">
        <a:xfrm>
          <a:off x="0" y="0"/>
          <a:ext cx="0" cy="0"/>
          <a:chOff x="0" y="0"/>
          <a:chExt cx="0" cy="0"/>
        </a:xfrm>
      </p:grpSpPr>
      <p:sp>
        <p:nvSpPr>
          <p:cNvPr id="7" name="Untertitel 6">
            <a:extLst>
              <a:ext uri="{FF2B5EF4-FFF2-40B4-BE49-F238E27FC236}">
                <a16:creationId xmlns:a16="http://schemas.microsoft.com/office/drawing/2014/main" id="{A25C2FAE-82E9-0A1A-DAB7-F29D84965637}"/>
              </a:ext>
            </a:extLst>
          </p:cNvPr>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dirty="0">
                <a:solidFill>
                  <a:schemeClr val="bg1"/>
                </a:solidFill>
                <a:latin typeface="Calibri"/>
                <a:cs typeface="Calibri"/>
              </a:rPr>
              <a:t>A</a:t>
            </a:r>
            <a:r>
              <a:rPr lang="fr-CH" sz="8000" b="1" noProof="0" dirty="0" err="1">
                <a:solidFill>
                  <a:schemeClr val="bg1"/>
                </a:solidFill>
                <a:latin typeface="Calibri"/>
                <a:cs typeface="Calibri"/>
              </a:rPr>
              <a:t>vez</a:t>
            </a:r>
            <a:r>
              <a:rPr lang="fr-CH" sz="8000" b="1" noProof="0" dirty="0">
                <a:solidFill>
                  <a:schemeClr val="bg1"/>
                </a:solidFill>
                <a:latin typeface="Calibri"/>
                <a:cs typeface="Calibri"/>
              </a:rPr>
              <a:t>-vous des questions ?</a:t>
            </a:r>
            <a:endParaRPr lang="fr-CH" noProof="0" dirty="0"/>
          </a:p>
        </p:txBody>
      </p:sp>
      <p:sp>
        <p:nvSpPr>
          <p:cNvPr id="10" name="Oval 9">
            <a:extLst>
              <a:ext uri="{FF2B5EF4-FFF2-40B4-BE49-F238E27FC236}">
                <a16:creationId xmlns:a16="http://schemas.microsoft.com/office/drawing/2014/main" id="{5D62A985-8030-16BC-E2A7-807BD2E7A13B}"/>
              </a:ext>
            </a:extLst>
          </p:cNvPr>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noProof="0" dirty="0">
              <a:solidFill>
                <a:schemeClr val="tx1"/>
              </a:solidFill>
              <a:latin typeface="Calibri"/>
            </a:endParaRPr>
          </a:p>
        </p:txBody>
      </p:sp>
      <p:pic>
        <p:nvPicPr>
          <p:cNvPr id="6" name="Grafik 5" descr="Gedankenblase mit einfarbiger Füllung">
            <a:extLst>
              <a:ext uri="{FF2B5EF4-FFF2-40B4-BE49-F238E27FC236}">
                <a16:creationId xmlns:a16="http://schemas.microsoft.com/office/drawing/2014/main" id="{A457D0D6-368E-C3E9-9467-957E2963EAE3}"/>
              </a:ext>
            </a:extLst>
          </p:cNvPr>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01920" y="2408759"/>
            <a:ext cx="1576721" cy="1576721"/>
          </a:xfrm>
          <a:prstGeom prst="rect">
            <a:avLst/>
          </a:prstGeom>
        </p:spPr>
      </p:pic>
      <p:sp>
        <p:nvSpPr>
          <p:cNvPr id="3" name="Fußzeilenplatzhalter 1">
            <a:extLst>
              <a:ext uri="{FF2B5EF4-FFF2-40B4-BE49-F238E27FC236}">
                <a16:creationId xmlns:a16="http://schemas.microsoft.com/office/drawing/2014/main" id="{6B7129B7-6A71-8A5E-61EF-14268252782B}"/>
              </a:ext>
            </a:extLst>
          </p:cNvPr>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solidFill>
                  <a:schemeClr val="bg1"/>
                </a:solidFill>
                <a:ea typeface="Roboto"/>
              </a:rPr>
              <a:t>28</a:t>
            </a:fld>
            <a:endParaRPr lang="fr-CH" sz="800" noProof="0" dirty="0">
              <a:solidFill>
                <a:schemeClr val="bg1"/>
              </a:solidFill>
              <a:ea typeface="Roboto"/>
            </a:endParaRPr>
          </a:p>
        </p:txBody>
      </p:sp>
      <p:sp>
        <p:nvSpPr>
          <p:cNvPr id="2" name="Textfeld 1">
            <a:extLst>
              <a:ext uri="{FF2B5EF4-FFF2-40B4-BE49-F238E27FC236}">
                <a16:creationId xmlns:a16="http://schemas.microsoft.com/office/drawing/2014/main" id="{296576FD-DEDD-8DB0-602C-97EF4E2D3484}"/>
              </a:ext>
            </a:extLst>
          </p:cNvPr>
          <p:cNvSpPr txBox="1"/>
          <p:nvPr/>
        </p:nvSpPr>
        <p:spPr bwMode="auto">
          <a:xfrm>
            <a:off x="468000" y="6588000"/>
            <a:ext cx="3273653" cy="215444"/>
          </a:xfrm>
          <a:prstGeom prst="rect">
            <a:avLst/>
          </a:prstGeom>
          <a:noFill/>
        </p:spPr>
        <p:txBody>
          <a:bodyPr wrap="none" rtlCol="0">
            <a:spAutoFit/>
          </a:bodyPr>
          <a:lstStyle/>
          <a:p>
            <a:r>
              <a:rPr lang="de-CH" sz="800" dirty="0" err="1">
                <a:solidFill>
                  <a:schemeClr val="bg1"/>
                </a:solidFill>
              </a:rPr>
              <a:t>www.artiset.ch</a:t>
            </a:r>
            <a:r>
              <a:rPr lang="de-CH" sz="800" dirty="0">
                <a:solidFill>
                  <a:schemeClr val="bg1"/>
                </a:solidFill>
              </a:rPr>
              <a:t>/</a:t>
            </a:r>
            <a:r>
              <a:rPr lang="de-CH" sz="800" dirty="0" err="1">
                <a:solidFill>
                  <a:schemeClr val="bg1"/>
                </a:solidFill>
              </a:rPr>
              <a:t>qualite</a:t>
            </a:r>
            <a:r>
              <a:rPr lang="de-CH" sz="800" dirty="0">
                <a:solidFill>
                  <a:schemeClr val="bg1"/>
                </a:solidFill>
              </a:rPr>
              <a:t>-des-</a:t>
            </a:r>
            <a:r>
              <a:rPr lang="de-CH" sz="800" dirty="0" err="1">
                <a:solidFill>
                  <a:schemeClr val="bg1"/>
                </a:solidFill>
              </a:rPr>
              <a:t>soins</a:t>
            </a:r>
            <a:r>
              <a:rPr lang="de-CH" sz="800" dirty="0">
                <a:solidFill>
                  <a:schemeClr val="bg1"/>
                </a:solidFill>
              </a:rPr>
              <a:t> </a:t>
            </a:r>
            <a:r>
              <a:rPr lang="fr-CH" sz="800" dirty="0">
                <a:solidFill>
                  <a:schemeClr val="bg1"/>
                </a:solidFill>
              </a:rPr>
              <a:t>– CC BY-NC-SA </a:t>
            </a:r>
            <a:r>
              <a:rPr lang="fr-CH" sz="800" dirty="0" err="1">
                <a:solidFill>
                  <a:schemeClr val="bg1"/>
                </a:solidFill>
              </a:rPr>
              <a:t>senesuisse</a:t>
            </a:r>
            <a:r>
              <a:rPr lang="fr-CH" sz="800" dirty="0">
                <a:solidFill>
                  <a:schemeClr val="bg1"/>
                </a:solidFill>
              </a:rPr>
              <a:t> et CURAVIVA</a:t>
            </a:r>
            <a:r>
              <a:rPr lang="de-CH" sz="800" dirty="0">
                <a:solidFill>
                  <a:schemeClr val="bg1"/>
                </a:solidFill>
              </a:rPr>
              <a:t> </a:t>
            </a:r>
            <a:endParaRPr lang="de-DE" sz="800" dirty="0">
              <a:solidFill>
                <a:schemeClr val="bg1"/>
              </a:solidFill>
            </a:endParaRPr>
          </a:p>
        </p:txBody>
      </p:sp>
    </p:spTree>
    <p:extLst>
      <p:ext uri="{BB962C8B-B14F-4D97-AF65-F5344CB8AC3E}">
        <p14:creationId xmlns:p14="http://schemas.microsoft.com/office/powerpoint/2010/main" val="541703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p:cNvGrpSpPr/>
        <p:nvPr/>
      </p:nvGrpSpPr>
      <p:grpSpPr bwMode="auto">
        <a:xfrm>
          <a:off x="0" y="0"/>
          <a:ext cx="0" cy="0"/>
          <a:chOff x="0" y="0"/>
          <a:chExt cx="0" cy="0"/>
        </a:xfrm>
      </p:grpSpPr>
      <p:sp>
        <p:nvSpPr>
          <p:cNvPr id="2" name="Subtitle 1"/>
          <p:cNvSpPr>
            <a:spLocks noGrp="1"/>
          </p:cNvSpPr>
          <p:nvPr>
            <p:ph type="subTitle" idx="1"/>
          </p:nvPr>
        </p:nvSpPr>
        <p:spPr bwMode="auto"/>
        <p:txBody>
          <a:bodyPr/>
          <a:lstStyle/>
          <a:p>
            <a:pPr>
              <a:defRPr/>
            </a:pPr>
            <a:r>
              <a:rPr lang="fr-CH" dirty="0"/>
              <a:t>E</a:t>
            </a:r>
            <a:r>
              <a:rPr lang="fr-CH" noProof="0" dirty="0" err="1"/>
              <a:t>xercices</a:t>
            </a:r>
            <a:endParaRPr lang="fr-CH" noProof="0" dirty="0"/>
          </a:p>
        </p:txBody>
      </p:sp>
      <p:sp>
        <p:nvSpPr>
          <p:cNvPr id="4" name="Textfeld 3">
            <a:extLst>
              <a:ext uri="{FF2B5EF4-FFF2-40B4-BE49-F238E27FC236}">
                <a16:creationId xmlns:a16="http://schemas.microsoft.com/office/drawing/2014/main" id="{69BBB9A0-7AF5-CAC4-D82F-2A1999747068}"/>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Title 1"/>
          <p:cNvSpPr>
            <a:spLocks noGrp="1"/>
          </p:cNvSpPr>
          <p:nvPr>
            <p:ph type="title"/>
          </p:nvPr>
        </p:nvSpPr>
        <p:spPr bwMode="auto">
          <a:xfrm>
            <a:off x="384026" y="343709"/>
            <a:ext cx="11370406" cy="828000"/>
          </a:xfrm>
        </p:spPr>
        <p:txBody>
          <a:bodyPr/>
          <a:lstStyle/>
          <a:p>
            <a:pPr>
              <a:defRPr/>
            </a:pPr>
            <a:r>
              <a:rPr lang="fr-CH" sz="4400" noProof="0" dirty="0"/>
              <a:t>Exercice 1</a:t>
            </a:r>
          </a:p>
        </p:txBody>
      </p:sp>
      <p:sp>
        <p:nvSpPr>
          <p:cNvPr id="3" name="Content Placeholder 2"/>
          <p:cNvSpPr>
            <a:spLocks noGrp="1"/>
          </p:cNvSpPr>
          <p:nvPr>
            <p:ph idx="1"/>
          </p:nvPr>
        </p:nvSpPr>
        <p:spPr bwMode="auto">
          <a:xfrm>
            <a:off x="899615" y="2630415"/>
            <a:ext cx="10392770" cy="3843284"/>
          </a:xfrm>
          <a:prstGeom prst="rect">
            <a:avLst/>
          </a:prstGeom>
          <a:solidFill>
            <a:schemeClr val="bg1"/>
          </a:solidFill>
          <a:ln>
            <a:solidFill>
              <a:schemeClr val="bg1"/>
            </a:solidFill>
          </a:ln>
        </p:spPr>
        <p:txBody>
          <a:bodyPr anchor="ctr"/>
          <a:lstStyle/>
          <a:p>
            <a:pPr marL="655200" lvl="1" indent="-457200">
              <a:lnSpc>
                <a:spcPct val="150000"/>
              </a:lnSpc>
              <a:spcBef>
                <a:spcPts val="600"/>
              </a:spcBef>
              <a:spcAft>
                <a:spcPts val="1800"/>
              </a:spcAft>
              <a:buFont typeface="+mj-lt"/>
              <a:buAutoNum type="arabicPeriod"/>
              <a:defRPr/>
            </a:pPr>
            <a:r>
              <a:rPr lang="fr-CH" sz="2400" noProof="0" dirty="0">
                <a:latin typeface="+mn-lt"/>
                <a:ea typeface="Calibri"/>
                <a:cs typeface="Calibri"/>
              </a:rPr>
              <a:t>L'existence de directives anticipées </a:t>
            </a:r>
            <a:endParaRPr lang="fr-CH" sz="2400" noProof="0" dirty="0">
              <a:latin typeface="+mn-lt"/>
            </a:endParaRPr>
          </a:p>
          <a:p>
            <a:pPr marL="655200" lvl="1" indent="-457200">
              <a:lnSpc>
                <a:spcPct val="100000"/>
              </a:lnSpc>
              <a:spcAft>
                <a:spcPts val="1800"/>
              </a:spcAft>
              <a:buFont typeface="+mj-lt"/>
              <a:buAutoNum type="arabicPeriod"/>
              <a:defRPr/>
            </a:pPr>
            <a:r>
              <a:rPr lang="fr-CH" sz="2400" dirty="0">
                <a:latin typeface="+mn-lt"/>
                <a:ea typeface="Calibri"/>
                <a:cs typeface="Calibri"/>
              </a:rPr>
              <a:t>L</a:t>
            </a:r>
            <a:r>
              <a:rPr lang="fr-CH" sz="2400" noProof="0" dirty="0">
                <a:latin typeface="+mn-lt"/>
                <a:ea typeface="Calibri"/>
                <a:cs typeface="Calibri"/>
              </a:rPr>
              <a:t>a capacité de discernement</a:t>
            </a:r>
            <a:endParaRPr lang="fr-CH" sz="2400" noProof="0" dirty="0">
              <a:latin typeface="+mn-lt"/>
            </a:endParaRPr>
          </a:p>
          <a:p>
            <a:pPr marL="655200" lvl="1" indent="-457200">
              <a:lnSpc>
                <a:spcPct val="100000"/>
              </a:lnSpc>
              <a:spcAft>
                <a:spcPts val="1800"/>
              </a:spcAft>
              <a:buFont typeface="+mj-lt"/>
              <a:buAutoNum type="arabicPeriod"/>
              <a:defRPr/>
            </a:pPr>
            <a:r>
              <a:rPr lang="fr-CH" sz="2400" noProof="0" dirty="0">
                <a:latin typeface="+mn-lt"/>
                <a:ea typeface="Calibri"/>
                <a:cs typeface="Calibri"/>
              </a:rPr>
              <a:t>Les souhaits relatifs à la réanimation</a:t>
            </a:r>
            <a:endParaRPr lang="fr-CH" sz="2400" noProof="0" dirty="0">
              <a:latin typeface="+mn-lt"/>
            </a:endParaRPr>
          </a:p>
          <a:p>
            <a:pPr marL="655200" lvl="1" indent="-457200">
              <a:lnSpc>
                <a:spcPct val="100000"/>
              </a:lnSpc>
              <a:spcAft>
                <a:spcPts val="1800"/>
              </a:spcAft>
              <a:buFont typeface="+mj-lt"/>
              <a:buAutoNum type="arabicPeriod"/>
              <a:defRPr/>
            </a:pPr>
            <a:r>
              <a:rPr lang="fr-CH" sz="2400" dirty="0">
                <a:latin typeface="+mn-lt"/>
                <a:ea typeface="Calibri"/>
                <a:cs typeface="Calibri"/>
              </a:rPr>
              <a:t>L'existence d'</a:t>
            </a:r>
            <a:r>
              <a:rPr lang="fr-CH" sz="2400" dirty="0" err="1">
                <a:latin typeface="+mn-lt"/>
                <a:ea typeface="Calibri"/>
                <a:cs typeface="Calibri"/>
              </a:rPr>
              <a:t>un</a:t>
            </a:r>
            <a:r>
              <a:rPr lang="fr-CH" sz="2400" dirty="0" err="1">
                <a:latin typeface="+mn-lt"/>
                <a:ea typeface="Calibri" panose="020F0502020204030204" pitchFamily="34" charset="0"/>
                <a:cs typeface="Calibri" panose="020F0502020204030204" pitchFamily="34" charset="0"/>
              </a:rPr>
              <a:t>·</a:t>
            </a:r>
            <a:r>
              <a:rPr lang="fr-CH" sz="2400" dirty="0" err="1">
                <a:latin typeface="+mn-lt"/>
                <a:ea typeface="Calibri"/>
                <a:cs typeface="Calibri"/>
              </a:rPr>
              <a:t>e</a:t>
            </a:r>
            <a:r>
              <a:rPr lang="fr-CH" sz="2400" dirty="0">
                <a:latin typeface="+mn-lt"/>
                <a:ea typeface="Calibri"/>
                <a:cs typeface="Calibri"/>
              </a:rPr>
              <a:t> r</a:t>
            </a:r>
            <a:r>
              <a:rPr lang="fr-CH" sz="2400" noProof="0" dirty="0" err="1">
                <a:latin typeface="+mn-lt"/>
                <a:ea typeface="Calibri"/>
                <a:cs typeface="Calibri"/>
              </a:rPr>
              <a:t>eprésentant</a:t>
            </a:r>
            <a:r>
              <a:rPr lang="fr-CH" sz="2400" dirty="0">
                <a:latin typeface="+mn-lt"/>
                <a:ea typeface="Calibri"/>
                <a:cs typeface="Calibri"/>
              </a:rPr>
              <a:t>·</a:t>
            </a:r>
            <a:r>
              <a:rPr lang="fr-CH" sz="2400" noProof="0" dirty="0">
                <a:latin typeface="+mn-lt"/>
                <a:ea typeface="Calibri"/>
                <a:cs typeface="Calibri"/>
              </a:rPr>
              <a:t>e thérapeutique</a:t>
            </a:r>
          </a:p>
          <a:p>
            <a:pPr marL="655200" lvl="1" indent="-457200">
              <a:lnSpc>
                <a:spcPct val="100000"/>
              </a:lnSpc>
              <a:spcAft>
                <a:spcPts val="1800"/>
              </a:spcAft>
              <a:buFont typeface="+mj-lt"/>
              <a:buAutoNum type="arabicPeriod"/>
              <a:defRPr/>
            </a:pPr>
            <a:r>
              <a:rPr lang="fr-CH" sz="2400" noProof="0" dirty="0">
                <a:latin typeface="+mn-lt"/>
                <a:ea typeface="Calibri"/>
                <a:cs typeface="Calibri"/>
              </a:rPr>
              <a:t>Les souhaits relatifs à l'hospitalisation </a:t>
            </a:r>
            <a:endParaRPr lang="fr-CH" sz="2400" noProof="0" dirty="0">
              <a:latin typeface="+mn-lt"/>
            </a:endParaRPr>
          </a:p>
          <a:p>
            <a:pPr marL="655200" lvl="1" indent="-457200">
              <a:lnSpc>
                <a:spcPct val="100000"/>
              </a:lnSpc>
              <a:spcAft>
                <a:spcPts val="1800"/>
              </a:spcAft>
              <a:buFont typeface="+mj-lt"/>
              <a:buAutoNum type="arabicPeriod"/>
              <a:defRPr/>
            </a:pPr>
            <a:r>
              <a:rPr lang="fr-CH" sz="2400" noProof="0" dirty="0">
                <a:latin typeface="+mn-lt"/>
                <a:ea typeface="Calibri"/>
                <a:cs typeface="Calibri"/>
              </a:rPr>
              <a:t>La procédure concernant la médication destinée à prolonger la vie</a:t>
            </a:r>
            <a:endParaRPr lang="fr-CH" sz="2400" noProof="0" dirty="0">
              <a:latin typeface="+mn-lt"/>
            </a:endParaRPr>
          </a:p>
        </p:txBody>
      </p:sp>
      <p:sp>
        <p:nvSpPr>
          <p:cNvPr id="7" name="Eine Ecke des Rechtecks abrunden 5"/>
          <p:cNvSpPr/>
          <p:nvPr/>
        </p:nvSpPr>
        <p:spPr bwMode="auto">
          <a:xfrm>
            <a:off x="899615" y="1590648"/>
            <a:ext cx="10392770" cy="1080000"/>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nSpc>
                <a:spcPct val="107000"/>
              </a:lnSpc>
              <a:spcAft>
                <a:spcPts val="800"/>
              </a:spcAft>
              <a:defRPr/>
            </a:pPr>
            <a:r>
              <a:rPr lang="fr-CH" sz="2800" noProof="0" dirty="0">
                <a:solidFill>
                  <a:schemeClr val="tx1"/>
                </a:solidFill>
                <a:ea typeface="Calibri"/>
                <a:cs typeface="Calibri"/>
              </a:rPr>
              <a:t>Quels sont les trois points</a:t>
            </a:r>
            <a:r>
              <a:rPr lang="fr-CH" sz="2800" dirty="0">
                <a:solidFill>
                  <a:schemeClr val="tx1"/>
                </a:solidFill>
                <a:ea typeface="Calibri"/>
                <a:cs typeface="Calibri"/>
              </a:rPr>
              <a:t> à documenter</a:t>
            </a:r>
            <a:r>
              <a:rPr lang="fr-CH" sz="2800" noProof="0" dirty="0">
                <a:solidFill>
                  <a:schemeClr val="tx1"/>
                </a:solidFill>
                <a:ea typeface="Calibri"/>
                <a:cs typeface="Calibri"/>
              </a:rPr>
              <a:t> </a:t>
            </a:r>
            <a:r>
              <a:rPr lang="fr-CH" sz="2800" dirty="0">
                <a:solidFill>
                  <a:schemeClr val="tx1"/>
                </a:solidFill>
                <a:ea typeface="Calibri"/>
                <a:cs typeface="Calibri"/>
              </a:rPr>
              <a:t>pour </a:t>
            </a:r>
            <a:r>
              <a:rPr lang="fr-FR" sz="2800" noProof="0" dirty="0">
                <a:solidFill>
                  <a:schemeClr val="tx1"/>
                </a:solidFill>
                <a:ea typeface="Calibri"/>
                <a:cs typeface="Calibri"/>
              </a:rPr>
              <a:t>le degré d'intensité de traitement souhaité dans le cadre de l’IQM </a:t>
            </a:r>
            <a:r>
              <a:rPr lang="fr-FR" sz="2800" noProof="0" dirty="0" err="1">
                <a:solidFill>
                  <a:schemeClr val="tx1"/>
                </a:solidFill>
                <a:ea typeface="Calibri"/>
                <a:cs typeface="Calibri"/>
              </a:rPr>
              <a:t>ProSA</a:t>
            </a:r>
            <a:r>
              <a:rPr lang="fr-FR" sz="2800" noProof="0" dirty="0">
                <a:solidFill>
                  <a:schemeClr val="tx1"/>
                </a:solidFill>
                <a:ea typeface="Calibri"/>
                <a:cs typeface="Calibri"/>
              </a:rPr>
              <a:t> ?</a:t>
            </a:r>
            <a:endParaRPr lang="fr-CH" sz="2800" noProof="0" dirty="0">
              <a:solidFill>
                <a:schemeClr val="tx1"/>
              </a:solidFill>
              <a:ea typeface="Calibri"/>
              <a:cs typeface="Calibri"/>
            </a:endParaRPr>
          </a:p>
        </p:txBody>
      </p:sp>
      <p:grpSp>
        <p:nvGrpSpPr>
          <p:cNvPr id="2" name="Gruppieren 1"/>
          <p:cNvGrpSpPr/>
          <p:nvPr/>
        </p:nvGrpSpPr>
        <p:grpSpPr bwMode="auto">
          <a:xfrm>
            <a:off x="10572385" y="37709"/>
            <a:ext cx="1440000" cy="1440000"/>
            <a:chOff x="10395967" y="237649"/>
            <a:chExt cx="1440000" cy="1440000"/>
          </a:xfrm>
          <a:solidFill>
            <a:schemeClr val="accent2"/>
          </a:solidFill>
        </p:grpSpPr>
        <p:sp>
          <p:nvSpPr>
            <p:cNvPr id="4" name="Oval 3"/>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5"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8" name="Textfeld 7">
            <a:extLst>
              <a:ext uri="{FF2B5EF4-FFF2-40B4-BE49-F238E27FC236}">
                <a16:creationId xmlns:a16="http://schemas.microsoft.com/office/drawing/2014/main" id="{7D5278FC-919A-9B4A-F7E6-52162A4D4A08}"/>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400" noProof="0" dirty="0"/>
              <a:t>Exercice 2</a:t>
            </a:r>
            <a:br>
              <a:rPr lang="fr-CH" sz="4400" dirty="0"/>
            </a:br>
            <a:r>
              <a:rPr lang="fr-CH" sz="4400" noProof="0" dirty="0"/>
              <a:t>Vrai ou faux ?</a:t>
            </a:r>
          </a:p>
        </p:txBody>
      </p:sp>
      <p:grpSp>
        <p:nvGrpSpPr>
          <p:cNvPr id="13" name="Groupe 12">
            <a:extLst>
              <a:ext uri="{FF2B5EF4-FFF2-40B4-BE49-F238E27FC236}">
                <a16:creationId xmlns:a16="http://schemas.microsoft.com/office/drawing/2014/main" id="{8450AD8F-00DB-15B7-04C3-9AC0A8CAB4A0}"/>
              </a:ext>
            </a:extLst>
          </p:cNvPr>
          <p:cNvGrpSpPr/>
          <p:nvPr/>
        </p:nvGrpSpPr>
        <p:grpSpPr>
          <a:xfrm>
            <a:off x="765426" y="2105361"/>
            <a:ext cx="10661149" cy="4084020"/>
            <a:chOff x="765426" y="1690688"/>
            <a:chExt cx="10661149" cy="4084020"/>
          </a:xfrm>
        </p:grpSpPr>
        <p:sp>
          <p:nvSpPr>
            <p:cNvPr id="3" name="Inhaltsplatzhalter 2"/>
            <p:cNvSpPr txBox="1"/>
            <p:nvPr/>
          </p:nvSpPr>
          <p:spPr bwMode="auto">
            <a:xfrm>
              <a:off x="765426" y="1690688"/>
              <a:ext cx="10661149" cy="3132000"/>
            </a:xfrm>
            <a:prstGeom prst="round1Rect">
              <a:avLst>
                <a:gd name="adj" fmla="val 16667"/>
              </a:avLst>
            </a:prstGeom>
            <a:solidFill>
              <a:schemeClr val="bg1"/>
            </a:solidFill>
            <a:ln>
              <a:solidFill>
                <a:schemeClr val="bg1"/>
              </a:solidFill>
            </a:ln>
          </p:spPr>
          <p:txBody>
            <a:bodyPr>
              <a:normAutofit fontScale="92500" lnSpcReduction="10000"/>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30000"/>
                </a:lnSpc>
                <a:spcBef>
                  <a:spcPts val="100"/>
                </a:spcBef>
                <a:spcAft>
                  <a:spcPts val="1200"/>
                </a:spcAft>
                <a:defRPr/>
              </a:pPr>
              <a:r>
                <a:rPr lang="fr-CH" sz="2200" b="1" dirty="0">
                  <a:latin typeface="Calibri"/>
                  <a:ea typeface="Calibri"/>
                  <a:cs typeface="Calibri"/>
                </a:rPr>
                <a:t>Objectif et intensité du traitement : ne pas utiliser de médication destinée à prolonger la vie </a:t>
              </a:r>
            </a:p>
            <a:p>
              <a:pPr>
                <a:lnSpc>
                  <a:spcPct val="130000"/>
                </a:lnSpc>
                <a:spcBef>
                  <a:spcPts val="100"/>
                </a:spcBef>
                <a:spcAft>
                  <a:spcPts val="1200"/>
                </a:spcAft>
                <a:defRPr/>
              </a:pPr>
              <a:r>
                <a:rPr lang="fr-CH" sz="2200" dirty="0">
                  <a:latin typeface="Calibri"/>
                  <a:ea typeface="Calibri"/>
                  <a:cs typeface="Calibri"/>
                </a:rPr>
                <a:t>Dans son ProSA, un résident a décidé de ne pas prendre de médication destinée à prolonger la vie. Il souffre d'une infection des voies urinaires, de très fortes douleurs et ne peut pas uriner. Suite à cette infection, le résident délire et ne peut pas exprimer sa volonté actuelle. La médecin lui prescrit un antibiotique lors de la visite médicale.</a:t>
              </a:r>
            </a:p>
            <a:p>
              <a:pPr>
                <a:lnSpc>
                  <a:spcPct val="130000"/>
                </a:lnSpc>
                <a:spcBef>
                  <a:spcPts val="100"/>
                </a:spcBef>
                <a:spcAft>
                  <a:spcPts val="800"/>
                </a:spcAft>
                <a:defRPr/>
              </a:pPr>
              <a:r>
                <a:rPr lang="fr-CH" sz="2200" i="1" dirty="0">
                  <a:latin typeface="Calibri"/>
                  <a:ea typeface="Calibri"/>
                  <a:cs typeface="Calibri"/>
                </a:rPr>
                <a:t>Est-ce que cet antibiotique est considéré comme une médication destinée à prolonger la vie et ne tient donc pas compte de la volonté du résident ?</a:t>
              </a:r>
            </a:p>
          </p:txBody>
        </p:sp>
        <p:grpSp>
          <p:nvGrpSpPr>
            <p:cNvPr id="10" name="Groupe 9">
              <a:extLst>
                <a:ext uri="{FF2B5EF4-FFF2-40B4-BE49-F238E27FC236}">
                  <a16:creationId xmlns:a16="http://schemas.microsoft.com/office/drawing/2014/main" id="{5E1E466F-38AB-5972-15F8-DE51C4DC07B8}"/>
                </a:ext>
              </a:extLst>
            </p:cNvPr>
            <p:cNvGrpSpPr/>
            <p:nvPr/>
          </p:nvGrpSpPr>
          <p:grpSpPr>
            <a:xfrm>
              <a:off x="769739" y="4846383"/>
              <a:ext cx="5328000" cy="922828"/>
              <a:chOff x="950495" y="4846383"/>
              <a:chExt cx="5328000" cy="922828"/>
            </a:xfrm>
          </p:grpSpPr>
          <p:sp>
            <p:nvSpPr>
              <p:cNvPr id="6" name="Rectangle 5"/>
              <p:cNvSpPr/>
              <p:nvPr/>
            </p:nvSpPr>
            <p:spPr bwMode="auto">
              <a:xfrm>
                <a:off x="950495" y="4846383"/>
                <a:ext cx="5328000" cy="914400"/>
              </a:xfrm>
              <a:prstGeom prst="rect">
                <a:avLst/>
              </a:prstGeom>
              <a:solidFill>
                <a:schemeClr val="bg2">
                  <a:lumMod val="20000"/>
                  <a:lumOff val="80000"/>
                </a:schemeClr>
              </a:solidFill>
              <a:ln>
                <a:solidFill>
                  <a:schemeClr val="bg2">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lang="fr-CH" sz="1200" noProof="0" dirty="0">
                  <a:solidFill>
                    <a:schemeClr val="tx1"/>
                  </a:solidFill>
                </a:endParaRPr>
              </a:p>
            </p:txBody>
          </p:sp>
          <p:pic>
            <p:nvPicPr>
              <p:cNvPr id="4" name="Graphic 3" descr="Checkmark with solid fill"/>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3117995" y="4854811"/>
                <a:ext cx="993000" cy="914400"/>
              </a:xfrm>
              <a:prstGeom prst="rect">
                <a:avLst/>
              </a:prstGeom>
            </p:spPr>
          </p:pic>
        </p:grpSp>
        <p:grpSp>
          <p:nvGrpSpPr>
            <p:cNvPr id="11" name="Groupe 10">
              <a:extLst>
                <a:ext uri="{FF2B5EF4-FFF2-40B4-BE49-F238E27FC236}">
                  <a16:creationId xmlns:a16="http://schemas.microsoft.com/office/drawing/2014/main" id="{99B484C0-6AC6-AD0C-0920-1557CBE48FC2}"/>
                </a:ext>
              </a:extLst>
            </p:cNvPr>
            <p:cNvGrpSpPr/>
            <p:nvPr/>
          </p:nvGrpSpPr>
          <p:grpSpPr>
            <a:xfrm>
              <a:off x="6097739" y="4846383"/>
              <a:ext cx="5328000" cy="928325"/>
              <a:chOff x="6278495" y="4846383"/>
              <a:chExt cx="5328000" cy="928325"/>
            </a:xfrm>
          </p:grpSpPr>
          <p:sp>
            <p:nvSpPr>
              <p:cNvPr id="7" name="Rectangle 6"/>
              <p:cNvSpPr/>
              <p:nvPr/>
            </p:nvSpPr>
            <p:spPr bwMode="auto">
              <a:xfrm>
                <a:off x="6278495" y="4846383"/>
                <a:ext cx="5328000" cy="914400"/>
              </a:xfrm>
              <a:prstGeom prst="rect">
                <a:avLst/>
              </a:prstGeom>
              <a:solidFill>
                <a:schemeClr val="accent3">
                  <a:lumMod val="20000"/>
                  <a:lumOff val="80000"/>
                </a:schemeClr>
              </a:solidFill>
              <a:ln>
                <a:solidFill>
                  <a:schemeClr val="accent3">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lang="fr-CH" sz="1200" noProof="0" dirty="0">
                  <a:solidFill>
                    <a:schemeClr val="tx1"/>
                  </a:solidFill>
                </a:endParaRPr>
              </a:p>
            </p:txBody>
          </p:sp>
          <p:pic>
            <p:nvPicPr>
              <p:cNvPr id="5" name="Graphic 4" descr="Close with solid fill"/>
              <p:cNvPicPr>
                <a:picLocks noChangeAspect="1"/>
              </p:cNvPicPr>
              <p:nvPr/>
            </p:nvPicPr>
            <p:blipFill>
              <a:blip r:embed="rId5">
                <a:extLst>
                  <a:ext uri="{96DAC541-7B7A-43D3-8B79-37D633B846F1}">
                    <asvg:svgBlip xmlns:asvg="http://schemas.microsoft.com/office/drawing/2016/SVG/main" r:embed="rId6"/>
                  </a:ext>
                </a:extLst>
              </a:blip>
              <a:stretch/>
            </p:blipFill>
            <p:spPr bwMode="auto">
              <a:xfrm>
                <a:off x="8445995" y="4860308"/>
                <a:ext cx="993000" cy="914400"/>
              </a:xfrm>
              <a:prstGeom prst="rect">
                <a:avLst/>
              </a:prstGeom>
            </p:spPr>
          </p:pic>
        </p:grpSp>
      </p:grpSp>
      <p:grpSp>
        <p:nvGrpSpPr>
          <p:cNvPr id="8" name="Gruppieren 7"/>
          <p:cNvGrpSpPr/>
          <p:nvPr/>
        </p:nvGrpSpPr>
        <p:grpSpPr bwMode="auto">
          <a:xfrm>
            <a:off x="10395967" y="237649"/>
            <a:ext cx="1440000" cy="1440000"/>
            <a:chOff x="10395967" y="237649"/>
            <a:chExt cx="1440000" cy="1440000"/>
          </a:xfrm>
          <a:solidFill>
            <a:schemeClr val="bg2"/>
          </a:solidFill>
        </p:grpSpPr>
        <p:sp>
          <p:nvSpPr>
            <p:cNvPr id="9" name="Oval 8"/>
            <p:cNvSpPr>
              <a:spLocks noChangeAspect="1"/>
            </p:cNvSpPr>
            <p:nvPr/>
          </p:nvSpPr>
          <p:spPr bwMode="auto">
            <a:xfrm>
              <a:off x="10395967" y="237649"/>
              <a:ext cx="1440000" cy="1440000"/>
            </a:xfrm>
            <a:prstGeom prst="ellipse">
              <a:avLst/>
            </a:prstGeom>
            <a:grp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2" name="Graphic 5" descr="Chat with solid fill"/>
            <p:cNvPicPr>
              <a:picLocks noChangeAspect="1"/>
            </p:cNvPicPr>
            <p:nvPr/>
          </p:nvPicPr>
          <p:blipFill>
            <a:blip r:embed="rId7"/>
            <a:stretch/>
          </p:blipFill>
          <p:spPr bwMode="auto">
            <a:xfrm>
              <a:off x="10542619" y="384301"/>
              <a:ext cx="1146695" cy="1146695"/>
            </a:xfrm>
            <a:prstGeom prst="rect">
              <a:avLst/>
            </a:prstGeom>
          </p:spPr>
        </p:pic>
      </p:grpSp>
      <p:sp>
        <p:nvSpPr>
          <p:cNvPr id="15" name="Textfeld 14">
            <a:extLst>
              <a:ext uri="{FF2B5EF4-FFF2-40B4-BE49-F238E27FC236}">
                <a16:creationId xmlns:a16="http://schemas.microsoft.com/office/drawing/2014/main" id="{D88CFACF-7E3B-AE15-0452-494F0AB439E0}"/>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fr-CH" sz="4400" noProof="0" dirty="0"/>
              <a:t>Exercice 3</a:t>
            </a:r>
            <a:br>
              <a:rPr lang="fr-CH" sz="4400" noProof="0" dirty="0"/>
            </a:br>
            <a:r>
              <a:rPr lang="fr-CH" sz="4400" noProof="0" dirty="0"/>
              <a:t>Vrai ou faux ?</a:t>
            </a:r>
          </a:p>
        </p:txBody>
      </p:sp>
      <p:grpSp>
        <p:nvGrpSpPr>
          <p:cNvPr id="8" name="Gruppieren 7"/>
          <p:cNvGrpSpPr/>
          <p:nvPr/>
        </p:nvGrpSpPr>
        <p:grpSpPr bwMode="auto">
          <a:xfrm>
            <a:off x="10395967" y="237649"/>
            <a:ext cx="1440000" cy="1440000"/>
            <a:chOff x="10395967" y="237649"/>
            <a:chExt cx="1440000" cy="1440000"/>
          </a:xfrm>
          <a:solidFill>
            <a:schemeClr val="accent2"/>
          </a:solidFill>
        </p:grpSpPr>
        <p:sp>
          <p:nvSpPr>
            <p:cNvPr id="9" name="Oval 8"/>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2"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grpSp>
        <p:nvGrpSpPr>
          <p:cNvPr id="16" name="Groupe 15">
            <a:extLst>
              <a:ext uri="{FF2B5EF4-FFF2-40B4-BE49-F238E27FC236}">
                <a16:creationId xmlns:a16="http://schemas.microsoft.com/office/drawing/2014/main" id="{5D03CED9-7D56-D9D3-98CB-109BFA346BB2}"/>
              </a:ext>
            </a:extLst>
          </p:cNvPr>
          <p:cNvGrpSpPr/>
          <p:nvPr/>
        </p:nvGrpSpPr>
        <p:grpSpPr>
          <a:xfrm>
            <a:off x="765426" y="2105357"/>
            <a:ext cx="10661149" cy="4120345"/>
            <a:chOff x="860117" y="1690688"/>
            <a:chExt cx="10661149" cy="3073931"/>
          </a:xfrm>
        </p:grpSpPr>
        <p:sp>
          <p:nvSpPr>
            <p:cNvPr id="3" name="Inhaltsplatzhalter 2"/>
            <p:cNvSpPr txBox="1"/>
            <p:nvPr/>
          </p:nvSpPr>
          <p:spPr bwMode="auto">
            <a:xfrm>
              <a:off x="860117" y="1690688"/>
              <a:ext cx="10661149" cy="2160000"/>
            </a:xfrm>
            <a:prstGeom prst="round1Rect">
              <a:avLst>
                <a:gd name="adj" fmla="val 16667"/>
              </a:avLst>
            </a:prstGeom>
            <a:solidFill>
              <a:schemeClr val="bg1"/>
            </a:solidFill>
            <a:ln>
              <a:solidFill>
                <a:schemeClr val="bg1"/>
              </a:solidFill>
            </a:ln>
          </p:spPr>
          <p:txBody>
            <a:bodyPr>
              <a:norm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50000"/>
                </a:lnSpc>
                <a:spcBef>
                  <a:spcPts val="100"/>
                </a:spcBef>
                <a:spcAft>
                  <a:spcPts val="800"/>
                </a:spcAft>
                <a:defRPr/>
              </a:pPr>
              <a:r>
                <a:rPr lang="fr-CH" sz="2200" dirty="0">
                  <a:latin typeface="Calibri" panose="020F0502020204030204" pitchFamily="34" charset="0"/>
                  <a:ea typeface="Calibri" panose="020F0502020204030204" pitchFamily="34" charset="0"/>
                  <a:cs typeface="Calibri" panose="020F0502020204030204" pitchFamily="34" charset="0"/>
                </a:rPr>
                <a:t>Une résidente a eu un entretien de conseil ProSA avec son médecin. À cette occasion, elle a rempli un formulaire standardisé sur le degré d'intensité de traitement souhaité. </a:t>
              </a:r>
            </a:p>
            <a:p>
              <a:pPr>
                <a:lnSpc>
                  <a:spcPct val="150000"/>
                </a:lnSpc>
                <a:spcBef>
                  <a:spcPts val="100"/>
                </a:spcBef>
                <a:spcAft>
                  <a:spcPts val="800"/>
                </a:spcAft>
                <a:defRPr/>
              </a:pPr>
              <a:r>
                <a:rPr lang="fr-CH" sz="2200" dirty="0">
                  <a:latin typeface="Calibri" panose="020F0502020204030204" pitchFamily="34" charset="0"/>
                  <a:ea typeface="Calibri" panose="020F0502020204030204" pitchFamily="34" charset="0"/>
                  <a:cs typeface="Calibri" panose="020F0502020204030204" pitchFamily="34" charset="0"/>
                </a:rPr>
                <a:t>Le formulaire documente ses souhaits concernant la réanimation, l'hospitalisation et la médication destinée à prolonger la vie. L</a:t>
              </a:r>
              <a:r>
                <a:rPr lang="fr-FR" sz="2200" dirty="0">
                  <a:latin typeface="Calibri" panose="020F0502020204030204" pitchFamily="34" charset="0"/>
                  <a:ea typeface="Calibri" panose="020F0502020204030204" pitchFamily="34" charset="0"/>
                  <a:cs typeface="Calibri" panose="020F0502020204030204" pitchFamily="34" charset="0"/>
                </a:rPr>
                <a:t>'administration d'antibiotiques à titre curatif </a:t>
              </a:r>
              <a:r>
                <a:rPr lang="fr-CH" sz="2200" dirty="0">
                  <a:latin typeface="Calibri" panose="020F0502020204030204" pitchFamily="34" charset="0"/>
                  <a:ea typeface="Calibri" panose="020F0502020204030204" pitchFamily="34" charset="0"/>
                  <a:cs typeface="Calibri" panose="020F0502020204030204" pitchFamily="34" charset="0"/>
                </a:rPr>
                <a:t>est clarifiée.</a:t>
              </a:r>
            </a:p>
          </p:txBody>
        </p:sp>
        <p:grpSp>
          <p:nvGrpSpPr>
            <p:cNvPr id="15" name="Groupe 14">
              <a:extLst>
                <a:ext uri="{FF2B5EF4-FFF2-40B4-BE49-F238E27FC236}">
                  <a16:creationId xmlns:a16="http://schemas.microsoft.com/office/drawing/2014/main" id="{5F68FA89-694F-29D1-EE44-84ED0EE96AC6}"/>
                </a:ext>
              </a:extLst>
            </p:cNvPr>
            <p:cNvGrpSpPr/>
            <p:nvPr/>
          </p:nvGrpSpPr>
          <p:grpSpPr>
            <a:xfrm>
              <a:off x="862691" y="3836294"/>
              <a:ext cx="10656000" cy="928325"/>
              <a:chOff x="769739" y="3602376"/>
              <a:chExt cx="10656000" cy="928325"/>
            </a:xfrm>
          </p:grpSpPr>
          <p:sp>
            <p:nvSpPr>
              <p:cNvPr id="10" name="Rectangle 9">
                <a:extLst>
                  <a:ext uri="{FF2B5EF4-FFF2-40B4-BE49-F238E27FC236}">
                    <a16:creationId xmlns:a16="http://schemas.microsoft.com/office/drawing/2014/main" id="{2ADB3BDD-C252-0BEF-D1D6-88C9B45ED956}"/>
                  </a:ext>
                </a:extLst>
              </p:cNvPr>
              <p:cNvSpPr/>
              <p:nvPr/>
            </p:nvSpPr>
            <p:spPr bwMode="auto">
              <a:xfrm>
                <a:off x="769739" y="3602376"/>
                <a:ext cx="5328000" cy="914400"/>
              </a:xfrm>
              <a:prstGeom prst="rect">
                <a:avLst/>
              </a:prstGeom>
              <a:solidFill>
                <a:schemeClr val="bg2">
                  <a:lumMod val="20000"/>
                  <a:lumOff val="80000"/>
                </a:schemeClr>
              </a:solidFill>
              <a:ln>
                <a:solidFill>
                  <a:schemeClr val="bg2">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lang="fr-CH" sz="1200" noProof="0" dirty="0">
                  <a:solidFill>
                    <a:schemeClr val="tx1"/>
                  </a:solidFill>
                </a:endParaRPr>
              </a:p>
            </p:txBody>
          </p:sp>
          <p:pic>
            <p:nvPicPr>
              <p:cNvPr id="11" name="Graphic 3" descr="Checkmark with solid fill">
                <a:extLst>
                  <a:ext uri="{FF2B5EF4-FFF2-40B4-BE49-F238E27FC236}">
                    <a16:creationId xmlns:a16="http://schemas.microsoft.com/office/drawing/2014/main" id="{4CD3490B-5176-32A3-000C-74D7C004E8E3}"/>
                  </a:ext>
                </a:extLst>
              </p:cNvPr>
              <p:cNvPicPr>
                <a:picLocks noChangeAspect="1"/>
              </p:cNvPicPr>
              <p:nvPr/>
            </p:nvPicPr>
            <p:blipFill>
              <a:blip r:embed="rId4">
                <a:extLst>
                  <a:ext uri="{96DAC541-7B7A-43D3-8B79-37D633B846F1}">
                    <asvg:svgBlip xmlns:asvg="http://schemas.microsoft.com/office/drawing/2016/SVG/main" r:embed="rId5"/>
                  </a:ext>
                </a:extLst>
              </a:blip>
              <a:stretch/>
            </p:blipFill>
            <p:spPr bwMode="auto">
              <a:xfrm>
                <a:off x="2937239" y="3610804"/>
                <a:ext cx="993000" cy="914400"/>
              </a:xfrm>
              <a:prstGeom prst="rect">
                <a:avLst/>
              </a:prstGeom>
            </p:spPr>
          </p:pic>
          <p:sp>
            <p:nvSpPr>
              <p:cNvPr id="13" name="Rectangle 12">
                <a:extLst>
                  <a:ext uri="{FF2B5EF4-FFF2-40B4-BE49-F238E27FC236}">
                    <a16:creationId xmlns:a16="http://schemas.microsoft.com/office/drawing/2014/main" id="{F6589E40-89DF-50FC-3E12-C2AB4E417850}"/>
                  </a:ext>
                </a:extLst>
              </p:cNvPr>
              <p:cNvSpPr/>
              <p:nvPr/>
            </p:nvSpPr>
            <p:spPr bwMode="auto">
              <a:xfrm>
                <a:off x="6097739" y="3602376"/>
                <a:ext cx="5328000" cy="914400"/>
              </a:xfrm>
              <a:prstGeom prst="rect">
                <a:avLst/>
              </a:prstGeom>
              <a:solidFill>
                <a:schemeClr val="accent3">
                  <a:lumMod val="20000"/>
                  <a:lumOff val="80000"/>
                </a:schemeClr>
              </a:solidFill>
              <a:ln>
                <a:solidFill>
                  <a:schemeClr val="accent3">
                    <a:lumMod val="20000"/>
                    <a:lumOff val="80000"/>
                  </a:schemeClr>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algn="l">
                  <a:defRPr/>
                </a:pPr>
                <a:endParaRPr lang="fr-CH" sz="1200" noProof="0" dirty="0">
                  <a:solidFill>
                    <a:schemeClr val="tx1"/>
                  </a:solidFill>
                </a:endParaRPr>
              </a:p>
            </p:txBody>
          </p:sp>
          <p:pic>
            <p:nvPicPr>
              <p:cNvPr id="14" name="Graphic 4" descr="Close with solid fill">
                <a:extLst>
                  <a:ext uri="{FF2B5EF4-FFF2-40B4-BE49-F238E27FC236}">
                    <a16:creationId xmlns:a16="http://schemas.microsoft.com/office/drawing/2014/main" id="{F5C65752-2204-5A7F-DADC-ECCF8F818E02}"/>
                  </a:ext>
                </a:extLst>
              </p:cNvPr>
              <p:cNvPicPr>
                <a:picLocks noChangeAspect="1"/>
              </p:cNvPicPr>
              <p:nvPr/>
            </p:nvPicPr>
            <p:blipFill>
              <a:blip r:embed="rId6">
                <a:extLst>
                  <a:ext uri="{96DAC541-7B7A-43D3-8B79-37D633B846F1}">
                    <asvg:svgBlip xmlns:asvg="http://schemas.microsoft.com/office/drawing/2016/SVG/main" r:embed="rId7"/>
                  </a:ext>
                </a:extLst>
              </a:blip>
              <a:stretch/>
            </p:blipFill>
            <p:spPr bwMode="auto">
              <a:xfrm>
                <a:off x="8265239" y="3616301"/>
                <a:ext cx="993000" cy="914400"/>
              </a:xfrm>
              <a:prstGeom prst="rect">
                <a:avLst/>
              </a:prstGeom>
            </p:spPr>
          </p:pic>
        </p:grpSp>
      </p:grpSp>
      <p:sp>
        <p:nvSpPr>
          <p:cNvPr id="5" name="Textfeld 4">
            <a:extLst>
              <a:ext uri="{FF2B5EF4-FFF2-40B4-BE49-F238E27FC236}">
                <a16:creationId xmlns:a16="http://schemas.microsoft.com/office/drawing/2014/main" id="{BAB8894D-279C-0B1B-5475-D3375F1D1EE1}"/>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 name="Titel 3"/>
          <p:cNvSpPr txBox="1"/>
          <p:nvPr/>
        </p:nvSpPr>
        <p:spPr bwMode="auto">
          <a:xfrm>
            <a:off x="401933" y="959391"/>
            <a:ext cx="11370406" cy="828000"/>
          </a:xfrm>
          <a:prstGeom prst="rect">
            <a:avLst/>
          </a:prstGeom>
        </p:spPr>
        <p:txBody>
          <a:bodyPr vert="horz" lIns="0" tIns="0" rIns="0" bIns="0" rtlCol="0" anchor="t">
            <a:noAutofit/>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2800" b="0" noProof="0" dirty="0">
                <a:latin typeface="+mn-lt"/>
              </a:rPr>
              <a:t>Quels points font partie des étapes du processus </a:t>
            </a:r>
            <a:r>
              <a:rPr lang="fr-CH" sz="2800" b="0" noProof="0" dirty="0" err="1">
                <a:latin typeface="+mn-lt"/>
              </a:rPr>
              <a:t>ProSA</a:t>
            </a:r>
            <a:r>
              <a:rPr lang="fr-CH" sz="2800" b="0" noProof="0" dirty="0">
                <a:latin typeface="+mn-lt"/>
              </a:rPr>
              <a:t> ?</a:t>
            </a:r>
          </a:p>
        </p:txBody>
      </p:sp>
      <p:sp>
        <p:nvSpPr>
          <p:cNvPr id="43" name="Titel 1"/>
          <p:cNvSpPr>
            <a:spLocks noGrp="1"/>
          </p:cNvSpPr>
          <p:nvPr>
            <p:ph type="title"/>
          </p:nvPr>
        </p:nvSpPr>
        <p:spPr bwMode="auto">
          <a:xfrm>
            <a:off x="328040" y="287723"/>
            <a:ext cx="11370406" cy="828000"/>
          </a:xfrm>
        </p:spPr>
        <p:txBody>
          <a:bodyPr/>
          <a:lstStyle/>
          <a:p>
            <a:pPr>
              <a:defRPr/>
            </a:pPr>
            <a:r>
              <a:rPr lang="fr-CH" sz="4400" noProof="0" dirty="0"/>
              <a:t>Exercice 4</a:t>
            </a:r>
            <a:endParaRPr lang="fr-CH" noProof="0" dirty="0"/>
          </a:p>
        </p:txBody>
      </p:sp>
      <p:grpSp>
        <p:nvGrpSpPr>
          <p:cNvPr id="10" name="Gruppieren 9"/>
          <p:cNvGrpSpPr/>
          <p:nvPr/>
        </p:nvGrpSpPr>
        <p:grpSpPr bwMode="auto">
          <a:xfrm>
            <a:off x="10406232" y="120272"/>
            <a:ext cx="1440000" cy="1440000"/>
            <a:chOff x="10395967" y="237649"/>
            <a:chExt cx="1440000" cy="1440000"/>
          </a:xfrm>
          <a:solidFill>
            <a:schemeClr val="accent2"/>
          </a:solidFill>
        </p:grpSpPr>
        <p:sp>
          <p:nvSpPr>
            <p:cNvPr id="2" name="Oval 1"/>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6"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grpSp>
        <p:nvGrpSpPr>
          <p:cNvPr id="48" name="Groupe 47">
            <a:extLst>
              <a:ext uri="{FF2B5EF4-FFF2-40B4-BE49-F238E27FC236}">
                <a16:creationId xmlns:a16="http://schemas.microsoft.com/office/drawing/2014/main" id="{161E374E-9952-8646-2A63-D429D5810229}"/>
              </a:ext>
            </a:extLst>
          </p:cNvPr>
          <p:cNvGrpSpPr/>
          <p:nvPr/>
        </p:nvGrpSpPr>
        <p:grpSpPr>
          <a:xfrm>
            <a:off x="470675" y="1677649"/>
            <a:ext cx="11250650" cy="4866257"/>
            <a:chOff x="470675" y="1383921"/>
            <a:chExt cx="11250650" cy="4866257"/>
          </a:xfrm>
        </p:grpSpPr>
        <p:grpSp>
          <p:nvGrpSpPr>
            <p:cNvPr id="42" name="Groupe 41">
              <a:extLst>
                <a:ext uri="{FF2B5EF4-FFF2-40B4-BE49-F238E27FC236}">
                  <a16:creationId xmlns:a16="http://schemas.microsoft.com/office/drawing/2014/main" id="{ED9A448A-BAEE-D2F6-FA8E-56F7CFA54078}"/>
                </a:ext>
              </a:extLst>
            </p:cNvPr>
            <p:cNvGrpSpPr/>
            <p:nvPr/>
          </p:nvGrpSpPr>
          <p:grpSpPr>
            <a:xfrm>
              <a:off x="472244" y="1383921"/>
              <a:ext cx="11247513" cy="972000"/>
              <a:chOff x="472244" y="1383921"/>
              <a:chExt cx="11247513" cy="972000"/>
            </a:xfrm>
          </p:grpSpPr>
          <p:sp>
            <p:nvSpPr>
              <p:cNvPr id="22" name="Inhaltsplatzhalter 2"/>
              <p:cNvSpPr txBox="1"/>
              <p:nvPr/>
            </p:nvSpPr>
            <p:spPr bwMode="auto">
              <a:xfrm>
                <a:off x="919757" y="1383921"/>
                <a:ext cx="10800000" cy="972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defRPr/>
                </a:pPr>
                <a:r>
                  <a:rPr lang="fr-CH" sz="2400" noProof="0" dirty="0">
                    <a:latin typeface="Calibri"/>
                    <a:ea typeface="Calibri"/>
                    <a:cs typeface="Calibri"/>
                  </a:rPr>
                  <a:t>Organiser impérativement un entretien </a:t>
                </a:r>
                <a:r>
                  <a:rPr lang="fr-CH" sz="2400" noProof="0" dirty="0" err="1">
                    <a:latin typeface="Calibri"/>
                    <a:ea typeface="Calibri"/>
                    <a:cs typeface="Calibri"/>
                  </a:rPr>
                  <a:t>ProSA</a:t>
                </a:r>
                <a:r>
                  <a:rPr lang="fr-CH" sz="2400" noProof="0" dirty="0">
                    <a:latin typeface="Calibri"/>
                    <a:ea typeface="Calibri"/>
                    <a:cs typeface="Calibri"/>
                  </a:rPr>
                  <a:t> avec </a:t>
                </a:r>
                <a:r>
                  <a:rPr lang="fr-CH" sz="2400" noProof="0" dirty="0" err="1">
                    <a:latin typeface="Calibri"/>
                    <a:ea typeface="Calibri"/>
                    <a:cs typeface="Calibri"/>
                  </a:rPr>
                  <a:t>tou</a:t>
                </a:r>
                <a:r>
                  <a:rPr lang="fr-CH" sz="2400" noProof="0" dirty="0" err="1">
                    <a:latin typeface="Calibri" panose="020F0502020204030204" pitchFamily="34" charset="0"/>
                    <a:ea typeface="Calibri" panose="020F0502020204030204" pitchFamily="34" charset="0"/>
                    <a:cs typeface="Calibri" panose="020F0502020204030204" pitchFamily="34" charset="0"/>
                  </a:rPr>
                  <a:t>·te·</a:t>
                </a:r>
                <a:r>
                  <a:rPr lang="fr-CH" sz="2400" noProof="0" dirty="0" err="1">
                    <a:latin typeface="Calibri"/>
                    <a:ea typeface="Calibri"/>
                    <a:cs typeface="Calibri"/>
                  </a:rPr>
                  <a:t>s</a:t>
                </a:r>
                <a:r>
                  <a:rPr lang="fr-CH" sz="2400" noProof="0" dirty="0">
                    <a:latin typeface="Calibri"/>
                    <a:ea typeface="Calibri"/>
                    <a:cs typeface="Calibri"/>
                  </a:rPr>
                  <a:t> les </a:t>
                </a:r>
                <a:r>
                  <a:rPr lang="fr-CH" sz="2400" noProof="0" dirty="0" err="1">
                    <a:latin typeface="Calibri"/>
                    <a:ea typeface="Calibri"/>
                    <a:cs typeface="Calibri"/>
                  </a:rPr>
                  <a:t>résident</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err="1">
                    <a:latin typeface="Calibri"/>
                    <a:ea typeface="Calibri"/>
                    <a:cs typeface="Calibri"/>
                  </a:rPr>
                  <a:t>s</a:t>
                </a:r>
                <a:r>
                  <a:rPr lang="fr-CH" sz="2400" noProof="0" dirty="0">
                    <a:latin typeface="Calibri"/>
                    <a:ea typeface="Calibri"/>
                    <a:cs typeface="Calibri"/>
                  </a:rPr>
                  <a:t> et leurs proches afin de définir le degré d'intensité de traitement souhaité.</a:t>
                </a:r>
                <a:endParaRPr lang="fr-CH" noProof="0" dirty="0"/>
              </a:p>
            </p:txBody>
          </p:sp>
          <p:grpSp>
            <p:nvGrpSpPr>
              <p:cNvPr id="11" name="Groupe 10">
                <a:extLst>
                  <a:ext uri="{FF2B5EF4-FFF2-40B4-BE49-F238E27FC236}">
                    <a16:creationId xmlns:a16="http://schemas.microsoft.com/office/drawing/2014/main" id="{EFD54B8F-C9A8-51CB-CAD3-1312F7FA65C5}"/>
                  </a:ext>
                </a:extLst>
              </p:cNvPr>
              <p:cNvGrpSpPr/>
              <p:nvPr/>
            </p:nvGrpSpPr>
            <p:grpSpPr>
              <a:xfrm>
                <a:off x="472244" y="1562145"/>
                <a:ext cx="900000" cy="615553"/>
                <a:chOff x="398957" y="1956457"/>
                <a:chExt cx="900000" cy="615553"/>
              </a:xfrm>
            </p:grpSpPr>
            <p:sp>
              <p:nvSpPr>
                <p:cNvPr id="34" name="Ellipse 9"/>
                <p:cNvSpPr>
                  <a:spLocks noChangeAspect="1"/>
                </p:cNvSpPr>
                <p:nvPr/>
              </p:nvSpPr>
              <p:spPr bwMode="auto">
                <a:xfrm>
                  <a:off x="398957" y="2013978"/>
                  <a:ext cx="900000" cy="500510"/>
                </a:xfrm>
                <a:prstGeom prst="ellipse">
                  <a:avLst/>
                </a:prstGeom>
                <a:solidFill>
                  <a:schemeClr val="accent2"/>
                </a:solidFill>
                <a:ln>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strike="noStrike" cap="none" spc="-10" noProof="0" dirty="0">
                    <a:ln>
                      <a:noFill/>
                    </a:ln>
                    <a:solidFill>
                      <a:schemeClr val="bg1"/>
                    </a:solidFill>
                    <a:latin typeface="Calibri"/>
                    <a:ea typeface="Calibri"/>
                    <a:cs typeface="Calibri"/>
                  </a:endParaRPr>
                </a:p>
              </p:txBody>
            </p:sp>
            <p:sp>
              <p:nvSpPr>
                <p:cNvPr id="13" name="Textfeld 12"/>
                <p:cNvSpPr txBox="1"/>
                <p:nvPr/>
              </p:nvSpPr>
              <p:spPr bwMode="auto">
                <a:xfrm>
                  <a:off x="581774" y="1956457"/>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A</a:t>
                  </a:r>
                  <a:endParaRPr lang="fr-CH" noProof="0" dirty="0"/>
                </a:p>
              </p:txBody>
            </p:sp>
          </p:grpSp>
        </p:grpSp>
        <p:grpSp>
          <p:nvGrpSpPr>
            <p:cNvPr id="44" name="Groupe 43">
              <a:extLst>
                <a:ext uri="{FF2B5EF4-FFF2-40B4-BE49-F238E27FC236}">
                  <a16:creationId xmlns:a16="http://schemas.microsoft.com/office/drawing/2014/main" id="{C97BF10C-86A3-50CC-DE99-A0CE5E83B8B0}"/>
                </a:ext>
              </a:extLst>
            </p:cNvPr>
            <p:cNvGrpSpPr/>
            <p:nvPr/>
          </p:nvGrpSpPr>
          <p:grpSpPr>
            <a:xfrm>
              <a:off x="471852" y="2346852"/>
              <a:ext cx="11247513" cy="972000"/>
              <a:chOff x="471852" y="2400017"/>
              <a:chExt cx="11247513" cy="972000"/>
            </a:xfrm>
          </p:grpSpPr>
          <p:sp>
            <p:nvSpPr>
              <p:cNvPr id="26" name="Inhaltsplatzhalter 2"/>
              <p:cNvSpPr txBox="1"/>
              <p:nvPr/>
            </p:nvSpPr>
            <p:spPr bwMode="auto">
              <a:xfrm>
                <a:off x="919365" y="2400017"/>
                <a:ext cx="10800000" cy="972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defRPr/>
                </a:pPr>
                <a:r>
                  <a:rPr lang="fr-CH" sz="2400" noProof="0" dirty="0">
                    <a:latin typeface="Calibri"/>
                    <a:ea typeface="Calibri"/>
                    <a:cs typeface="Calibri"/>
                  </a:rPr>
                  <a:t>Vérifier la capacité de discernement des </a:t>
                </a:r>
                <a:r>
                  <a:rPr lang="fr-CH" sz="2400" noProof="0" dirty="0" err="1">
                    <a:latin typeface="Calibri"/>
                    <a:ea typeface="Calibri"/>
                    <a:cs typeface="Calibri"/>
                  </a:rPr>
                  <a:t>résident</a:t>
                </a:r>
                <a:r>
                  <a:rPr lang="fr-CH" sz="2400" noProof="0" dirty="0" err="1">
                    <a:latin typeface="Calibri" panose="020F0502020204030204" pitchFamily="34" charset="0"/>
                    <a:ea typeface="Calibri" panose="020F0502020204030204" pitchFamily="34" charset="0"/>
                    <a:cs typeface="Calibri" panose="020F0502020204030204" pitchFamily="34" charset="0"/>
                  </a:rPr>
                  <a:t>·e·</a:t>
                </a:r>
                <a:r>
                  <a:rPr lang="fr-CH" sz="2400" noProof="0" dirty="0" err="1">
                    <a:latin typeface="Calibri"/>
                    <a:ea typeface="Calibri"/>
                    <a:cs typeface="Calibri"/>
                  </a:rPr>
                  <a:t>s</a:t>
                </a:r>
                <a:r>
                  <a:rPr lang="fr-CH" sz="2400" noProof="0" dirty="0">
                    <a:latin typeface="Calibri"/>
                    <a:ea typeface="Calibri"/>
                    <a:cs typeface="Calibri"/>
                  </a:rPr>
                  <a:t> et l'existence de</a:t>
                </a:r>
                <a:r>
                  <a:rPr lang="fr-FR" sz="2400" noProof="0" dirty="0">
                    <a:latin typeface="Calibri"/>
                    <a:ea typeface="Calibri"/>
                    <a:cs typeface="Calibri"/>
                  </a:rPr>
                  <a:t> documents </a:t>
                </a:r>
                <a:r>
                  <a:rPr lang="fr-FR" sz="2400" noProof="0" dirty="0" err="1">
                    <a:latin typeface="Calibri"/>
                    <a:ea typeface="Calibri"/>
                    <a:cs typeface="Calibri"/>
                  </a:rPr>
                  <a:t>ProSA</a:t>
                </a:r>
                <a:r>
                  <a:rPr lang="fr-FR" sz="2400" noProof="0" dirty="0">
                    <a:latin typeface="Calibri"/>
                    <a:ea typeface="Calibri"/>
                    <a:cs typeface="Calibri"/>
                  </a:rPr>
                  <a:t> lors de l'entretien d'admission.</a:t>
                </a:r>
                <a:endParaRPr lang="fr-CH" sz="2400" noProof="0" dirty="0"/>
              </a:p>
            </p:txBody>
          </p:sp>
          <p:grpSp>
            <p:nvGrpSpPr>
              <p:cNvPr id="12" name="Groupe 11">
                <a:extLst>
                  <a:ext uri="{FF2B5EF4-FFF2-40B4-BE49-F238E27FC236}">
                    <a16:creationId xmlns:a16="http://schemas.microsoft.com/office/drawing/2014/main" id="{CFD0A18D-DBB8-9C82-44A0-32DC433A1E9D}"/>
                  </a:ext>
                </a:extLst>
              </p:cNvPr>
              <p:cNvGrpSpPr/>
              <p:nvPr/>
            </p:nvGrpSpPr>
            <p:grpSpPr>
              <a:xfrm>
                <a:off x="471852" y="2578241"/>
                <a:ext cx="900000" cy="615553"/>
                <a:chOff x="398957" y="3014322"/>
                <a:chExt cx="900000" cy="615553"/>
              </a:xfrm>
            </p:grpSpPr>
            <p:sp>
              <p:nvSpPr>
                <p:cNvPr id="27" name="Ellipse 9"/>
                <p:cNvSpPr>
                  <a:spLocks noChangeAspect="1"/>
                </p:cNvSpPr>
                <p:nvPr/>
              </p:nvSpPr>
              <p:spPr bwMode="auto">
                <a:xfrm>
                  <a:off x="398957" y="3071843"/>
                  <a:ext cx="900000" cy="500511"/>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sp>
              <p:nvSpPr>
                <p:cNvPr id="25" name="Textfeld 24"/>
                <p:cNvSpPr txBox="1"/>
                <p:nvPr/>
              </p:nvSpPr>
              <p:spPr bwMode="auto">
                <a:xfrm>
                  <a:off x="581774" y="3014322"/>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B</a:t>
                  </a:r>
                  <a:endParaRPr lang="fr-CH" noProof="0" dirty="0"/>
                </a:p>
              </p:txBody>
            </p:sp>
          </p:grpSp>
        </p:grpSp>
        <p:grpSp>
          <p:nvGrpSpPr>
            <p:cNvPr id="45" name="Groupe 44">
              <a:extLst>
                <a:ext uri="{FF2B5EF4-FFF2-40B4-BE49-F238E27FC236}">
                  <a16:creationId xmlns:a16="http://schemas.microsoft.com/office/drawing/2014/main" id="{C3E19E3B-0ECD-9F81-8020-6A7D5259B347}"/>
                </a:ext>
              </a:extLst>
            </p:cNvPr>
            <p:cNvGrpSpPr/>
            <p:nvPr/>
          </p:nvGrpSpPr>
          <p:grpSpPr>
            <a:xfrm>
              <a:off x="471460" y="3320416"/>
              <a:ext cx="11247513" cy="972000"/>
              <a:chOff x="471460" y="3416113"/>
              <a:chExt cx="11247513" cy="972000"/>
            </a:xfrm>
          </p:grpSpPr>
          <p:sp>
            <p:nvSpPr>
              <p:cNvPr id="31" name="Inhaltsplatzhalter 2"/>
              <p:cNvSpPr txBox="1"/>
              <p:nvPr/>
            </p:nvSpPr>
            <p:spPr bwMode="auto">
              <a:xfrm>
                <a:off x="918973" y="3416113"/>
                <a:ext cx="10800000" cy="972000"/>
              </a:xfrm>
              <a:prstGeom prst="rect">
                <a:avLst/>
              </a:prstGeom>
              <a:solidFill>
                <a:schemeClr val="bg1"/>
              </a:solidFill>
              <a:ln>
                <a:solidFill>
                  <a:schemeClr val="bg1"/>
                </a:solidFill>
              </a:ln>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defRPr/>
                </a:pPr>
                <a:r>
                  <a:rPr lang="fr-CH" sz="2400" noProof="0" dirty="0">
                    <a:latin typeface="Calibri"/>
                    <a:ea typeface="Calibri"/>
                    <a:cs typeface="Calibri"/>
                  </a:rPr>
                  <a:t>Documenter le degré d'intensité de traitement souhaité par écrit.</a:t>
                </a:r>
              </a:p>
            </p:txBody>
          </p:sp>
          <p:grpSp>
            <p:nvGrpSpPr>
              <p:cNvPr id="15" name="Groupe 14">
                <a:extLst>
                  <a:ext uri="{FF2B5EF4-FFF2-40B4-BE49-F238E27FC236}">
                    <a16:creationId xmlns:a16="http://schemas.microsoft.com/office/drawing/2014/main" id="{17844D07-D44A-8F31-860D-1C92B8765B8C}"/>
                  </a:ext>
                </a:extLst>
              </p:cNvPr>
              <p:cNvGrpSpPr/>
              <p:nvPr/>
            </p:nvGrpSpPr>
            <p:grpSpPr>
              <a:xfrm>
                <a:off x="471460" y="3625114"/>
                <a:ext cx="900000" cy="553998"/>
                <a:chOff x="398957" y="3920394"/>
                <a:chExt cx="900000" cy="615553"/>
              </a:xfrm>
            </p:grpSpPr>
            <p:sp>
              <p:nvSpPr>
                <p:cNvPr id="32" name="Ellipse 9"/>
                <p:cNvSpPr>
                  <a:spLocks noChangeAspect="1"/>
                </p:cNvSpPr>
                <p:nvPr/>
              </p:nvSpPr>
              <p:spPr bwMode="auto">
                <a:xfrm>
                  <a:off x="398957" y="3977915"/>
                  <a:ext cx="900000" cy="500511"/>
                </a:xfrm>
                <a:prstGeom prst="ellipse">
                  <a:avLst/>
                </a:prstGeom>
                <a:solidFill>
                  <a:schemeClr val="accent2"/>
                </a:solidFill>
                <a:ln>
                  <a:solidFill>
                    <a:schemeClr val="bg1"/>
                  </a:solid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sp>
              <p:nvSpPr>
                <p:cNvPr id="30" name="Textfeld 29"/>
                <p:cNvSpPr txBox="1"/>
                <p:nvPr/>
              </p:nvSpPr>
              <p:spPr bwMode="auto">
                <a:xfrm>
                  <a:off x="581774" y="3920394"/>
                  <a:ext cx="534366" cy="615553"/>
                </a:xfrm>
                <a:prstGeom prst="rect">
                  <a:avLst/>
                </a:prstGeom>
                <a:noFill/>
                <a:ln>
                  <a:noFill/>
                </a:ln>
              </p:spPr>
              <p:txBody>
                <a:bodyPr wrap="square" lIns="0" tIns="0" rIns="0" bIns="0" rtlCol="0" anchor="ctr">
                  <a:spAutoFit/>
                </a:bodyPr>
                <a:lstStyle/>
                <a:p>
                  <a:pPr algn="ctr">
                    <a:defRPr/>
                  </a:pPr>
                  <a:r>
                    <a:rPr lang="fr-CH" sz="4000" noProof="0" dirty="0">
                      <a:latin typeface="Calibri"/>
                      <a:ea typeface="Calibri"/>
                      <a:cs typeface="Calibri"/>
                    </a:rPr>
                    <a:t>C</a:t>
                  </a:r>
                  <a:endParaRPr lang="fr-CH" noProof="0" dirty="0"/>
                </a:p>
              </p:txBody>
            </p:sp>
          </p:grpSp>
        </p:grpSp>
        <p:grpSp>
          <p:nvGrpSpPr>
            <p:cNvPr id="46" name="Groupe 45">
              <a:extLst>
                <a:ext uri="{FF2B5EF4-FFF2-40B4-BE49-F238E27FC236}">
                  <a16:creationId xmlns:a16="http://schemas.microsoft.com/office/drawing/2014/main" id="{89574215-E7DD-E82A-AB5A-012B42A812FF}"/>
                </a:ext>
              </a:extLst>
            </p:cNvPr>
            <p:cNvGrpSpPr/>
            <p:nvPr/>
          </p:nvGrpSpPr>
          <p:grpSpPr>
            <a:xfrm>
              <a:off x="471068" y="4304613"/>
              <a:ext cx="11247513" cy="972000"/>
              <a:chOff x="471068" y="4432209"/>
              <a:chExt cx="11247513" cy="972000"/>
            </a:xfrm>
          </p:grpSpPr>
          <p:sp>
            <p:nvSpPr>
              <p:cNvPr id="39" name="Inhaltsplatzhalter 2"/>
              <p:cNvSpPr txBox="1"/>
              <p:nvPr/>
            </p:nvSpPr>
            <p:spPr bwMode="auto">
              <a:xfrm>
                <a:off x="918581" y="4432209"/>
                <a:ext cx="10800000" cy="972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defRPr/>
                </a:pPr>
                <a:r>
                  <a:rPr lang="fr-CH" sz="2400" noProof="0" dirty="0">
                    <a:latin typeface="Calibri"/>
                    <a:ea typeface="Calibri"/>
                    <a:cs typeface="Calibri"/>
                  </a:rPr>
                  <a:t>Si un</a:t>
                </a:r>
                <a:r>
                  <a:rPr lang="fr-CH" sz="2400" dirty="0">
                    <a:latin typeface="Calibri" panose="020F0502020204030204" pitchFamily="34" charset="0"/>
                    <a:ea typeface="Calibri" panose="020F0502020204030204" pitchFamily="34" charset="0"/>
                    <a:cs typeface="Calibri" panose="020F0502020204030204" pitchFamily="34" charset="0"/>
                  </a:rPr>
                  <a:t> </a:t>
                </a:r>
                <a:r>
                  <a:rPr lang="fr-CH" sz="2400" noProof="0" dirty="0">
                    <a:latin typeface="Calibri"/>
                    <a:ea typeface="Calibri"/>
                    <a:cs typeface="Calibri"/>
                  </a:rPr>
                  <a:t>résident souhaite un traitement, il faut d'abord demander l'avis d'un</a:t>
                </a:r>
                <a:r>
                  <a:rPr lang="fr-CH" sz="2400" dirty="0">
                    <a:latin typeface="Calibri" panose="020F0502020204030204" pitchFamily="34" charset="0"/>
                    <a:ea typeface="Calibri" panose="020F0502020204030204" pitchFamily="34" charset="0"/>
                    <a:cs typeface="Calibri" panose="020F0502020204030204" pitchFamily="34" charset="0"/>
                  </a:rPr>
                  <a:t>e</a:t>
                </a:r>
                <a:r>
                  <a:rPr lang="fr-CH" sz="2400" noProof="0" dirty="0">
                    <a:latin typeface="Calibri"/>
                    <a:ea typeface="Calibri"/>
                    <a:cs typeface="Calibri"/>
                  </a:rPr>
                  <a:t> médecin car c'est elle qui décide du degré d'intensité de traitement.</a:t>
                </a:r>
                <a:endParaRPr lang="fr-CH" sz="2400" noProof="0" dirty="0"/>
              </a:p>
            </p:txBody>
          </p:sp>
          <p:grpSp>
            <p:nvGrpSpPr>
              <p:cNvPr id="16" name="Groupe 15">
                <a:extLst>
                  <a:ext uri="{FF2B5EF4-FFF2-40B4-BE49-F238E27FC236}">
                    <a16:creationId xmlns:a16="http://schemas.microsoft.com/office/drawing/2014/main" id="{918267B9-84E8-4A93-3AF6-127F4AE7B647}"/>
                  </a:ext>
                </a:extLst>
              </p:cNvPr>
              <p:cNvGrpSpPr/>
              <p:nvPr/>
            </p:nvGrpSpPr>
            <p:grpSpPr>
              <a:xfrm>
                <a:off x="471068" y="4610433"/>
                <a:ext cx="900000" cy="615553"/>
                <a:chOff x="398957" y="4826468"/>
                <a:chExt cx="900000" cy="615553"/>
              </a:xfrm>
            </p:grpSpPr>
            <p:sp>
              <p:nvSpPr>
                <p:cNvPr id="40" name="Ellipse 9"/>
                <p:cNvSpPr>
                  <a:spLocks noChangeAspect="1"/>
                </p:cNvSpPr>
                <p:nvPr/>
              </p:nvSpPr>
              <p:spPr bwMode="auto">
                <a:xfrm>
                  <a:off x="398957" y="4883989"/>
                  <a:ext cx="900000" cy="500510"/>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sp>
              <p:nvSpPr>
                <p:cNvPr id="38" name="Textfeld 37"/>
                <p:cNvSpPr txBox="1"/>
                <p:nvPr/>
              </p:nvSpPr>
              <p:spPr bwMode="auto">
                <a:xfrm>
                  <a:off x="581774" y="4826468"/>
                  <a:ext cx="534366" cy="61555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D</a:t>
                  </a:r>
                  <a:endParaRPr lang="fr-CH" noProof="0" dirty="0"/>
                </a:p>
              </p:txBody>
            </p:sp>
          </p:grpSp>
        </p:grpSp>
        <p:grpSp>
          <p:nvGrpSpPr>
            <p:cNvPr id="47" name="Groupe 46">
              <a:extLst>
                <a:ext uri="{FF2B5EF4-FFF2-40B4-BE49-F238E27FC236}">
                  <a16:creationId xmlns:a16="http://schemas.microsoft.com/office/drawing/2014/main" id="{7550CA65-C4E9-76BE-1A29-1EF31531195C}"/>
                </a:ext>
              </a:extLst>
            </p:cNvPr>
            <p:cNvGrpSpPr/>
            <p:nvPr/>
          </p:nvGrpSpPr>
          <p:grpSpPr>
            <a:xfrm>
              <a:off x="470675" y="5278178"/>
              <a:ext cx="11250650" cy="972000"/>
              <a:chOff x="470675" y="5448306"/>
              <a:chExt cx="11250650" cy="972000"/>
            </a:xfrm>
          </p:grpSpPr>
          <p:sp>
            <p:nvSpPr>
              <p:cNvPr id="8" name="Inhaltsplatzhalter 2"/>
              <p:cNvSpPr txBox="1"/>
              <p:nvPr/>
            </p:nvSpPr>
            <p:spPr bwMode="auto">
              <a:xfrm>
                <a:off x="921325" y="5448306"/>
                <a:ext cx="10800000" cy="972000"/>
              </a:xfrm>
              <a:prstGeom prst="rect">
                <a:avLst/>
              </a:prstGeom>
              <a:solidFill>
                <a:schemeClr val="bg1"/>
              </a:solidFill>
            </p:spPr>
            <p:txBody>
              <a:bodyPr vert="horz" wrap="square" lIns="684000" tIns="180000" rIns="180000" bIns="180000" rtlCol="0" anchor="ctr" anchorCtr="0">
                <a:spAutoFit/>
              </a:bodyPr>
              <a:lstStyle>
                <a:lvl1pPr marL="0" indent="0" algn="l" defTabSz="914400">
                  <a:lnSpc>
                    <a:spcPct val="109000"/>
                  </a:lnSpc>
                  <a:spcBef>
                    <a:spcPts val="0"/>
                  </a:spcBef>
                  <a:buFont typeface="+mj-lt"/>
                  <a:buNone/>
                  <a:defRPr sz="2000" b="0" spc="-10">
                    <a:solidFill>
                      <a:schemeClr val="tx1"/>
                    </a:solidFill>
                    <a:latin typeface="+mn-lt"/>
                    <a:ea typeface="+mn-ea"/>
                    <a:cs typeface="+mn-cs"/>
                  </a:defRPr>
                </a:lvl1pPr>
                <a:lvl2pPr marL="198000" indent="-198000" algn="l" defTabSz="914400">
                  <a:lnSpc>
                    <a:spcPct val="109000"/>
                  </a:lnSpc>
                  <a:spcBef>
                    <a:spcPts val="0"/>
                  </a:spcBef>
                  <a:buFont typeface="Segoe UI"/>
                  <a:buChar char="‒"/>
                  <a:defRPr sz="2000" spc="-10">
                    <a:solidFill>
                      <a:schemeClr val="tx1"/>
                    </a:solidFill>
                    <a:latin typeface="+mn-lt"/>
                    <a:ea typeface="+mn-ea"/>
                    <a:cs typeface="+mn-cs"/>
                  </a:defRPr>
                </a:lvl2pPr>
                <a:lvl3pPr marL="396000" indent="-198000" algn="l" defTabSz="914400">
                  <a:lnSpc>
                    <a:spcPct val="109000"/>
                  </a:lnSpc>
                  <a:spcBef>
                    <a:spcPts val="0"/>
                  </a:spcBef>
                  <a:buFont typeface="Segoe UI"/>
                  <a:buChar char="‒"/>
                  <a:defRPr sz="2000" spc="-10">
                    <a:solidFill>
                      <a:schemeClr val="tx1"/>
                    </a:solidFill>
                    <a:latin typeface="+mn-lt"/>
                    <a:ea typeface="+mn-ea"/>
                    <a:cs typeface="+mn-cs"/>
                  </a:defRPr>
                </a:lvl3pPr>
                <a:lvl4pPr marL="594000" indent="-198000" algn="l" defTabSz="914400">
                  <a:lnSpc>
                    <a:spcPct val="109000"/>
                  </a:lnSpc>
                  <a:spcBef>
                    <a:spcPts val="0"/>
                  </a:spcBef>
                  <a:buFont typeface="Segoe UI"/>
                  <a:buChar char="‒"/>
                  <a:defRPr sz="2000" spc="-10">
                    <a:solidFill>
                      <a:schemeClr val="tx1"/>
                    </a:solidFill>
                    <a:latin typeface="+mn-lt"/>
                    <a:ea typeface="+mn-ea"/>
                    <a:cs typeface="+mn-cs"/>
                  </a:defRPr>
                </a:lvl4pPr>
                <a:lvl5pPr marL="792000" indent="-198000" algn="l" defTabSz="914400">
                  <a:lnSpc>
                    <a:spcPct val="109000"/>
                  </a:lnSpc>
                  <a:spcBef>
                    <a:spcPts val="0"/>
                  </a:spcBef>
                  <a:buFont typeface="Segoe UI"/>
                  <a:buChar char="‒"/>
                  <a:defRPr sz="2000" spc="-1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defRPr/>
                </a:pPr>
                <a:r>
                  <a:rPr lang="fr-CH" sz="2400" noProof="0" dirty="0">
                    <a:latin typeface="Calibri"/>
                    <a:ea typeface="Calibri"/>
                    <a:cs typeface="Calibri"/>
                  </a:rPr>
                  <a:t>Les proches décident de la mise en œuvre des souhaits de traitement au quotidien.</a:t>
                </a:r>
                <a:endParaRPr lang="fr-CH" sz="2400" noProof="0" dirty="0"/>
              </a:p>
            </p:txBody>
          </p:sp>
          <p:grpSp>
            <p:nvGrpSpPr>
              <p:cNvPr id="17" name="Groupe 16">
                <a:extLst>
                  <a:ext uri="{FF2B5EF4-FFF2-40B4-BE49-F238E27FC236}">
                    <a16:creationId xmlns:a16="http://schemas.microsoft.com/office/drawing/2014/main" id="{2FAB660D-D6B4-428E-8BE7-161A7212103D}"/>
                  </a:ext>
                </a:extLst>
              </p:cNvPr>
              <p:cNvGrpSpPr/>
              <p:nvPr/>
            </p:nvGrpSpPr>
            <p:grpSpPr>
              <a:xfrm>
                <a:off x="470675" y="5577595"/>
                <a:ext cx="906274" cy="713423"/>
                <a:chOff x="398957" y="5696977"/>
                <a:chExt cx="906274" cy="713423"/>
              </a:xfrm>
            </p:grpSpPr>
            <p:sp>
              <p:nvSpPr>
                <p:cNvPr id="9" name="Ellipse 9"/>
                <p:cNvSpPr>
                  <a:spLocks noChangeAspect="1"/>
                </p:cNvSpPr>
                <p:nvPr/>
              </p:nvSpPr>
              <p:spPr bwMode="auto">
                <a:xfrm>
                  <a:off x="398957" y="5761620"/>
                  <a:ext cx="906274" cy="584136"/>
                </a:xfrm>
                <a:prstGeom prst="ellipse">
                  <a:avLst/>
                </a:prstGeom>
                <a:solidFill>
                  <a:schemeClr val="accent2"/>
                </a:solidFill>
                <a:ln>
                  <a:noFill/>
                </a:ln>
              </p:spPr>
              <p:style>
                <a:lnRef idx="0">
                  <a:srgbClr val="000000"/>
                </a:lnRef>
                <a:fillRef idx="0">
                  <a:srgbClr val="000000"/>
                </a:fillRef>
                <a:effectRef idx="0">
                  <a:srgbClr val="000000"/>
                </a:effectRef>
                <a:fontRef idx="minor">
                  <a:schemeClr val="lt1"/>
                </a:fontRef>
              </p:style>
              <p:txBody>
                <a:bodyPr lIns="108000" tIns="90000" rIns="108000" bIns="90000" rtlCol="0" anchor="t"/>
                <a:lstStyle/>
                <a:p>
                  <a:pPr marL="0" marR="0" lvl="0" indent="0" algn="l" defTabSz="914400">
                    <a:lnSpc>
                      <a:spcPct val="109000"/>
                    </a:lnSpc>
                    <a:spcBef>
                      <a:spcPts val="0"/>
                    </a:spcBef>
                    <a:spcAft>
                      <a:spcPts val="0"/>
                    </a:spcAft>
                    <a:buClrTx/>
                    <a:buSzTx/>
                    <a:buFont typeface="+mj-lt"/>
                    <a:buNone/>
                    <a:defRPr/>
                  </a:pPr>
                  <a:endParaRPr lang="fr-CH" sz="1200" u="none" strike="noStrike" cap="none" spc="-10" noProof="0" dirty="0">
                    <a:ln>
                      <a:noFill/>
                    </a:ln>
                    <a:solidFill>
                      <a:srgbClr val="000000"/>
                    </a:solidFill>
                    <a:latin typeface="Calibri"/>
                    <a:ea typeface="Calibri"/>
                    <a:cs typeface="Calibri"/>
                  </a:endParaRPr>
                </a:p>
              </p:txBody>
            </p:sp>
            <p:sp>
              <p:nvSpPr>
                <p:cNvPr id="7" name="Textfeld 6"/>
                <p:cNvSpPr txBox="1"/>
                <p:nvPr/>
              </p:nvSpPr>
              <p:spPr bwMode="auto">
                <a:xfrm>
                  <a:off x="584911" y="5696977"/>
                  <a:ext cx="534366" cy="713423"/>
                </a:xfrm>
                <a:prstGeom prst="rect">
                  <a:avLst/>
                </a:prstGeom>
                <a:noFill/>
              </p:spPr>
              <p:txBody>
                <a:bodyPr wrap="square" lIns="0" tIns="0" rIns="0" bIns="0" rtlCol="0" anchor="ctr">
                  <a:spAutoFit/>
                </a:bodyPr>
                <a:lstStyle/>
                <a:p>
                  <a:pPr algn="ctr">
                    <a:defRPr/>
                  </a:pPr>
                  <a:r>
                    <a:rPr lang="fr-CH" sz="4000" noProof="0" dirty="0">
                      <a:latin typeface="Calibri"/>
                      <a:ea typeface="Calibri"/>
                      <a:cs typeface="Calibri"/>
                    </a:rPr>
                    <a:t>E</a:t>
                  </a:r>
                  <a:endParaRPr lang="fr-CH" noProof="0" dirty="0"/>
                </a:p>
              </p:txBody>
            </p:sp>
          </p:grpSp>
        </p:grpSp>
      </p:grpSp>
      <p:sp>
        <p:nvSpPr>
          <p:cNvPr id="4" name="Textfeld 3">
            <a:extLst>
              <a:ext uri="{FF2B5EF4-FFF2-40B4-BE49-F238E27FC236}">
                <a16:creationId xmlns:a16="http://schemas.microsoft.com/office/drawing/2014/main" id="{13ACDF30-58F8-4E9D-61F0-9013BB6FB289}"/>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Title 1"/>
          <p:cNvSpPr>
            <a:spLocks noGrp="1"/>
          </p:cNvSpPr>
          <p:nvPr>
            <p:ph type="title"/>
          </p:nvPr>
        </p:nvSpPr>
        <p:spPr bwMode="auto">
          <a:xfrm>
            <a:off x="384026" y="343709"/>
            <a:ext cx="11370406" cy="828000"/>
          </a:xfrm>
        </p:spPr>
        <p:txBody>
          <a:bodyPr/>
          <a:lstStyle/>
          <a:p>
            <a:pPr>
              <a:defRPr/>
            </a:pPr>
            <a:r>
              <a:rPr lang="fr-CH" sz="4400" noProof="0" dirty="0"/>
              <a:t>Exercice 5</a:t>
            </a:r>
          </a:p>
        </p:txBody>
      </p:sp>
      <p:sp>
        <p:nvSpPr>
          <p:cNvPr id="3" name="Content Placeholder 2"/>
          <p:cNvSpPr>
            <a:spLocks noGrp="1"/>
          </p:cNvSpPr>
          <p:nvPr>
            <p:ph idx="1"/>
          </p:nvPr>
        </p:nvSpPr>
        <p:spPr bwMode="auto">
          <a:xfrm>
            <a:off x="899615" y="2741837"/>
            <a:ext cx="10392770" cy="3816000"/>
          </a:xfrm>
          <a:prstGeom prst="rect">
            <a:avLst/>
          </a:prstGeom>
          <a:solidFill>
            <a:schemeClr val="bg1"/>
          </a:solidFill>
          <a:ln>
            <a:solidFill>
              <a:schemeClr val="bg1"/>
            </a:solidFill>
          </a:ln>
        </p:spPr>
        <p:txBody>
          <a:bodyPr anchor="ctr"/>
          <a:lstStyle/>
          <a:p>
            <a:pPr marL="655200" lvl="1" indent="-457200">
              <a:lnSpc>
                <a:spcPct val="107000"/>
              </a:lnSpc>
              <a:spcAft>
                <a:spcPts val="800"/>
              </a:spcAft>
              <a:buFont typeface="+mj-lt"/>
              <a:buAutoNum type="arabicPeriod"/>
              <a:defRPr/>
            </a:pPr>
            <a:r>
              <a:rPr lang="fr-CH" sz="2000" noProof="0" dirty="0">
                <a:latin typeface="+mn-lt"/>
                <a:ea typeface="Calibri"/>
                <a:cs typeface="Calibri"/>
              </a:rPr>
              <a:t>Un résident rentre de l'hôpital après une fracture du col du fémur qui a été traitée chirurgicalement. </a:t>
            </a:r>
            <a:endParaRPr lang="fr-CH" sz="2000" noProof="0" dirty="0">
              <a:latin typeface="+mn-lt"/>
            </a:endParaRPr>
          </a:p>
          <a:p>
            <a:pPr marL="655200" lvl="1" indent="-457200">
              <a:lnSpc>
                <a:spcPct val="107000"/>
              </a:lnSpc>
              <a:spcAft>
                <a:spcPts val="800"/>
              </a:spcAft>
              <a:buFont typeface="+mj-lt"/>
              <a:buAutoNum type="arabicPeriod"/>
              <a:defRPr/>
            </a:pPr>
            <a:r>
              <a:rPr lang="fr-CH" sz="2000" noProof="0" dirty="0">
                <a:latin typeface="+mn-lt"/>
                <a:ea typeface="Calibri"/>
                <a:cs typeface="Calibri"/>
              </a:rPr>
              <a:t>L'état de santé d</a:t>
            </a:r>
            <a:r>
              <a:rPr lang="fr-CH" sz="2000" dirty="0">
                <a:latin typeface="+mn-lt"/>
                <a:ea typeface="Calibri"/>
                <a:cs typeface="Calibri"/>
              </a:rPr>
              <a:t>'une </a:t>
            </a:r>
            <a:r>
              <a:rPr lang="fr-CH" sz="2000" noProof="0" dirty="0">
                <a:latin typeface="+mn-lt"/>
                <a:ea typeface="Calibri"/>
                <a:cs typeface="Calibri"/>
              </a:rPr>
              <a:t>résidente s'est stabilisé et son espérance de vie est désormais estimée à plus de 6 mois. </a:t>
            </a:r>
            <a:endParaRPr lang="fr-CH" sz="2000" noProof="0" dirty="0">
              <a:latin typeface="+mn-lt"/>
            </a:endParaRPr>
          </a:p>
          <a:p>
            <a:pPr marL="655200" lvl="1" indent="-457200">
              <a:lnSpc>
                <a:spcPct val="107000"/>
              </a:lnSpc>
              <a:spcAft>
                <a:spcPts val="800"/>
              </a:spcAft>
              <a:buFont typeface="+mj-lt"/>
              <a:buAutoNum type="arabicPeriod"/>
              <a:defRPr/>
            </a:pPr>
            <a:r>
              <a:rPr lang="fr-CH" sz="2000" dirty="0">
                <a:latin typeface="+mn-lt"/>
                <a:ea typeface="Calibri"/>
                <a:cs typeface="Calibri"/>
              </a:rPr>
              <a:t>Un résident</a:t>
            </a:r>
            <a:r>
              <a:rPr lang="fr-CH" sz="2000" noProof="0" dirty="0">
                <a:latin typeface="+mn-lt"/>
                <a:ea typeface="Calibri"/>
                <a:cs typeface="Calibri"/>
              </a:rPr>
              <a:t> exprime le souhait de mourir et refuse de prendre ses médicaments. Sa </a:t>
            </a:r>
            <a:r>
              <a:rPr lang="fr-CH" sz="2000" dirty="0">
                <a:latin typeface="+mn-lt"/>
                <a:ea typeface="Calibri"/>
                <a:cs typeface="Calibri"/>
              </a:rPr>
              <a:t>b</a:t>
            </a:r>
            <a:r>
              <a:rPr lang="fr-CH" sz="2000" noProof="0" dirty="0" err="1">
                <a:latin typeface="+mn-lt"/>
                <a:ea typeface="Calibri"/>
                <a:cs typeface="Calibri"/>
              </a:rPr>
              <a:t>ronchopneumopathie</a:t>
            </a:r>
            <a:r>
              <a:rPr lang="fr-CH" sz="2000" noProof="0" dirty="0">
                <a:latin typeface="+mn-lt"/>
                <a:ea typeface="Calibri"/>
                <a:cs typeface="Calibri"/>
              </a:rPr>
              <a:t> chronique obstructive (BPCO) s'est fortement aggravée.</a:t>
            </a:r>
            <a:endParaRPr lang="fr-CH" sz="2000" noProof="0" dirty="0">
              <a:latin typeface="+mn-lt"/>
            </a:endParaRPr>
          </a:p>
          <a:p>
            <a:pPr marL="655200" lvl="1" indent="-457200">
              <a:lnSpc>
                <a:spcPct val="107000"/>
              </a:lnSpc>
              <a:spcAft>
                <a:spcPts val="800"/>
              </a:spcAft>
              <a:buFont typeface="+mj-lt"/>
              <a:buAutoNum type="arabicPeriod"/>
              <a:defRPr/>
            </a:pPr>
            <a:r>
              <a:rPr lang="fr-CH" sz="2000" noProof="0" dirty="0">
                <a:latin typeface="+mn-lt"/>
                <a:ea typeface="Calibri"/>
                <a:cs typeface="Calibri"/>
              </a:rPr>
              <a:t>Les proches d'une résidente s'adressent à l'équipe de soins et d'accompagnement parce qu'</a:t>
            </a:r>
            <a:r>
              <a:rPr lang="fr-CH" sz="2000" noProof="0" dirty="0" err="1">
                <a:latin typeface="+mn-lt"/>
                <a:ea typeface="Calibri"/>
                <a:cs typeface="Calibri"/>
              </a:rPr>
              <a:t>ils</a:t>
            </a:r>
            <a:r>
              <a:rPr lang="fr-CH" sz="2000" noProof="0" dirty="0" err="1">
                <a:latin typeface="+mn-lt"/>
                <a:ea typeface="Calibri" panose="020F0502020204030204" pitchFamily="34" charset="0"/>
                <a:cs typeface="Calibri" panose="020F0502020204030204" pitchFamily="34" charset="0"/>
              </a:rPr>
              <a:t>·</a:t>
            </a:r>
            <a:r>
              <a:rPr lang="fr-CH" sz="2000" noProof="0" dirty="0" err="1">
                <a:latin typeface="+mn-lt"/>
                <a:ea typeface="Calibri"/>
                <a:cs typeface="Calibri"/>
              </a:rPr>
              <a:t>elles</a:t>
            </a:r>
            <a:r>
              <a:rPr lang="fr-CH" sz="2000" noProof="0" dirty="0">
                <a:latin typeface="+mn-lt"/>
                <a:ea typeface="Calibri"/>
                <a:cs typeface="Calibri"/>
              </a:rPr>
              <a:t> souhaitent stopper tous les traitements de leur maman.</a:t>
            </a:r>
            <a:endParaRPr lang="fr-CH" sz="2000" noProof="0" dirty="0">
              <a:latin typeface="+mn-lt"/>
            </a:endParaRPr>
          </a:p>
          <a:p>
            <a:pPr marL="655200" lvl="1" indent="-457200">
              <a:lnSpc>
                <a:spcPct val="107000"/>
              </a:lnSpc>
              <a:spcAft>
                <a:spcPts val="800"/>
              </a:spcAft>
              <a:buFont typeface="+mj-lt"/>
              <a:buAutoNum type="arabicPeriod"/>
              <a:defRPr/>
            </a:pPr>
            <a:r>
              <a:rPr lang="fr-FR" sz="2000" noProof="0" dirty="0">
                <a:latin typeface="+mn-lt"/>
                <a:ea typeface="Calibri"/>
                <a:cs typeface="Calibri"/>
              </a:rPr>
              <a:t>L'autorité de protection de l'enfant et de l'adulte (APEA) </a:t>
            </a:r>
            <a:r>
              <a:rPr lang="fr-CH" sz="2000" noProof="0" dirty="0">
                <a:latin typeface="+mn-lt"/>
                <a:ea typeface="Calibri"/>
                <a:cs typeface="Calibri"/>
              </a:rPr>
              <a:t>désigne un</a:t>
            </a:r>
            <a:r>
              <a:rPr lang="fr-CH" sz="2000" dirty="0">
                <a:latin typeface="+mn-lt"/>
                <a:ea typeface="Calibri"/>
                <a:cs typeface="Calibri"/>
              </a:rPr>
              <a:t> r</a:t>
            </a:r>
            <a:r>
              <a:rPr lang="fr-CH" sz="2000" noProof="0" dirty="0" err="1">
                <a:latin typeface="+mn-lt"/>
                <a:ea typeface="Calibri"/>
                <a:cs typeface="Calibri"/>
              </a:rPr>
              <a:t>eprésentant</a:t>
            </a:r>
            <a:r>
              <a:rPr lang="fr-CH" sz="2000" noProof="0" dirty="0">
                <a:latin typeface="+mn-lt"/>
                <a:ea typeface="Calibri"/>
                <a:cs typeface="Calibri"/>
              </a:rPr>
              <a:t> thérapeutique pour un résident. La lettre officielle est disponible depuis aujourd'hui. </a:t>
            </a:r>
            <a:endParaRPr lang="fr-CH" sz="2000" noProof="0" dirty="0">
              <a:latin typeface="+mn-lt"/>
            </a:endParaRPr>
          </a:p>
        </p:txBody>
      </p:sp>
      <p:sp>
        <p:nvSpPr>
          <p:cNvPr id="4" name="Eine Ecke des Rechtecks abrunden 5"/>
          <p:cNvSpPr/>
          <p:nvPr/>
        </p:nvSpPr>
        <p:spPr bwMode="auto">
          <a:xfrm>
            <a:off x="899615" y="1697609"/>
            <a:ext cx="10392770" cy="1080000"/>
          </a:xfrm>
          <a:prstGeom prst="round1Rect">
            <a:avLst>
              <a:gd name="adj" fmla="val 16667"/>
            </a:avLst>
          </a:prstGeom>
          <a:solidFill>
            <a:schemeClr val="accent2"/>
          </a:solidFill>
          <a:ln w="6350">
            <a:solidFill>
              <a:schemeClr val="accent2"/>
            </a:solidFill>
          </a:ln>
        </p:spPr>
        <p:style>
          <a:lnRef idx="0">
            <a:srgbClr val="000000"/>
          </a:lnRef>
          <a:fillRef idx="0">
            <a:srgbClr val="000000"/>
          </a:fillRef>
          <a:effectRef idx="0">
            <a:srgbClr val="000000"/>
          </a:effectRef>
          <a:fontRef idx="minor">
            <a:schemeClr val="lt1"/>
          </a:fontRef>
        </p:style>
        <p:txBody>
          <a:bodyPr lIns="108000" tIns="90000" rIns="108000" bIns="90000" rtlCol="0" anchor="ctr"/>
          <a:lstStyle/>
          <a:p>
            <a:pPr>
              <a:lnSpc>
                <a:spcPct val="107000"/>
              </a:lnSpc>
              <a:spcAft>
                <a:spcPts val="800"/>
              </a:spcAft>
              <a:defRPr/>
            </a:pPr>
            <a:r>
              <a:rPr lang="fr-CH" sz="2400" b="1" dirty="0">
                <a:solidFill>
                  <a:schemeClr val="tx1"/>
                </a:solidFill>
                <a:latin typeface="Calibri"/>
                <a:ea typeface="Calibri"/>
                <a:cs typeface="Calibri"/>
              </a:rPr>
              <a:t>Quels sont les événements déclencheurs qui peuvent engendrer une proposition de ProSA ou sa réévaluation ?</a:t>
            </a:r>
          </a:p>
        </p:txBody>
      </p:sp>
      <p:grpSp>
        <p:nvGrpSpPr>
          <p:cNvPr id="9" name="Gruppieren 8"/>
          <p:cNvGrpSpPr/>
          <p:nvPr/>
        </p:nvGrpSpPr>
        <p:grpSpPr bwMode="auto">
          <a:xfrm>
            <a:off x="10465240" y="210937"/>
            <a:ext cx="1440000" cy="1440000"/>
            <a:chOff x="10395967" y="237649"/>
            <a:chExt cx="1440000" cy="1440000"/>
          </a:xfrm>
          <a:solidFill>
            <a:schemeClr val="accent2"/>
          </a:solidFill>
        </p:grpSpPr>
        <p:sp>
          <p:nvSpPr>
            <p:cNvPr id="10" name="Oval 9"/>
            <p:cNvSpPr>
              <a:spLocks noChangeAspect="1"/>
            </p:cNvSpPr>
            <p:nvPr/>
          </p:nvSpPr>
          <p:spPr bwMode="auto">
            <a:xfrm>
              <a:off x="10395967" y="237649"/>
              <a:ext cx="1440000" cy="1440000"/>
            </a:xfrm>
            <a:prstGeom prst="ellipse">
              <a:avLst/>
            </a:prstGeom>
            <a:solidFill>
              <a:schemeClr val="bg2"/>
            </a:solidFill>
            <a:ln w="6350">
              <a:solidFill>
                <a:schemeClr val="bg2"/>
              </a:solidFill>
            </a:ln>
          </p:spPr>
          <p:style>
            <a:lnRef idx="0">
              <a:srgbClr val="000000"/>
            </a:lnRef>
            <a:fillRef idx="0">
              <a:srgbClr val="000000"/>
            </a:fillRef>
            <a:effectRef idx="0">
              <a:srgbClr val="000000"/>
            </a:effectRef>
            <a:fontRef idx="minor">
              <a:schemeClr val="lt1"/>
            </a:fontRef>
          </p:style>
          <p:txBody>
            <a:bodyPr lIns="72000" tIns="72000" rIns="72000" bIns="72000" rtlCol="0" anchor="t"/>
            <a:lstStyle/>
            <a:p>
              <a:pPr algn="ctr">
                <a:defRPr/>
              </a:pPr>
              <a:endParaRPr lang="fr-CH" noProof="0" dirty="0">
                <a:solidFill>
                  <a:schemeClr val="bg1"/>
                </a:solidFill>
                <a:latin typeface="Calibri"/>
                <a:ea typeface="Roboto"/>
              </a:endParaRPr>
            </a:p>
          </p:txBody>
        </p:sp>
        <p:pic>
          <p:nvPicPr>
            <p:cNvPr id="12" name="Graphic 5" descr="Chat with solid fill"/>
            <p:cNvPicPr>
              <a:picLocks noChangeAspect="1"/>
            </p:cNvPicPr>
            <p:nvPr/>
          </p:nvPicPr>
          <p:blipFill>
            <a:blip r:embed="rId3"/>
            <a:stretch/>
          </p:blipFill>
          <p:spPr bwMode="auto">
            <a:xfrm>
              <a:off x="10542619" y="384301"/>
              <a:ext cx="1146695" cy="1146695"/>
            </a:xfrm>
            <a:prstGeom prst="rect">
              <a:avLst/>
            </a:prstGeom>
          </p:spPr>
        </p:pic>
      </p:grpSp>
      <p:sp>
        <p:nvSpPr>
          <p:cNvPr id="5" name="Textfeld 4">
            <a:extLst>
              <a:ext uri="{FF2B5EF4-FFF2-40B4-BE49-F238E27FC236}">
                <a16:creationId xmlns:a16="http://schemas.microsoft.com/office/drawing/2014/main" id="{FA421505-A999-C2F2-3173-FCA3230849A9}"/>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dirty="0">
                <a:solidFill>
                  <a:schemeClr val="bg1"/>
                </a:solidFill>
                <a:latin typeface="Calibri"/>
                <a:cs typeface="Calibri"/>
              </a:rPr>
              <a:t>A</a:t>
            </a:r>
            <a:r>
              <a:rPr lang="fr-CH" sz="8000" b="1" noProof="0" dirty="0" err="1">
                <a:solidFill>
                  <a:schemeClr val="bg1"/>
                </a:solidFill>
                <a:latin typeface="Calibri"/>
                <a:cs typeface="Calibri"/>
              </a:rPr>
              <a:t>vez</a:t>
            </a:r>
            <a:r>
              <a:rPr lang="fr-CH" sz="8000" b="1" noProof="0" dirty="0">
                <a:solidFill>
                  <a:schemeClr val="bg1"/>
                </a:solidFill>
                <a:latin typeface="Calibri"/>
                <a:cs typeface="Calibri"/>
              </a:rPr>
              <a:t>-vous des questions ?</a:t>
            </a:r>
            <a:endParaRPr lang="fr-CH" noProof="0" dirty="0"/>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noProof="0" dirty="0">
              <a:solidFill>
                <a:schemeClr val="tx1"/>
              </a:solidFill>
              <a:latin typeface="Calibri"/>
            </a:endParaRPr>
          </a:p>
        </p:txBody>
      </p:sp>
      <p:pic>
        <p:nvPicPr>
          <p:cNvPr id="6" name="Grafik 5" descr="Gedankenblase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1001920" y="2408759"/>
            <a:ext cx="1576721" cy="1576721"/>
          </a:xfrm>
          <a:prstGeom prst="rect">
            <a:avLst/>
          </a:prstGeom>
        </p:spPr>
      </p:pic>
      <p:sp>
        <p:nvSpPr>
          <p:cNvPr id="3"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solidFill>
                  <a:schemeClr val="bg1"/>
                </a:solidFill>
                <a:ea typeface="Roboto"/>
              </a:rPr>
              <a:t>35</a:t>
            </a:fld>
            <a:endParaRPr lang="fr-CH" sz="800" noProof="0" dirty="0">
              <a:solidFill>
                <a:schemeClr val="bg1"/>
              </a:solidFill>
              <a:ea typeface="Roboto"/>
            </a:endParaRPr>
          </a:p>
        </p:txBody>
      </p:sp>
      <p:sp>
        <p:nvSpPr>
          <p:cNvPr id="2" name="Textfeld 1">
            <a:extLst>
              <a:ext uri="{FF2B5EF4-FFF2-40B4-BE49-F238E27FC236}">
                <a16:creationId xmlns:a16="http://schemas.microsoft.com/office/drawing/2014/main" id="{46E9252B-103B-920E-0C68-6D0E49D445F6}"/>
              </a:ext>
            </a:extLst>
          </p:cNvPr>
          <p:cNvSpPr txBox="1"/>
          <p:nvPr/>
        </p:nvSpPr>
        <p:spPr bwMode="auto">
          <a:xfrm>
            <a:off x="468000" y="6588000"/>
            <a:ext cx="3273653" cy="215444"/>
          </a:xfrm>
          <a:prstGeom prst="rect">
            <a:avLst/>
          </a:prstGeom>
          <a:noFill/>
        </p:spPr>
        <p:txBody>
          <a:bodyPr wrap="none" rtlCol="0">
            <a:spAutoFit/>
          </a:bodyPr>
          <a:lstStyle/>
          <a:p>
            <a:r>
              <a:rPr lang="de-CH" sz="800" dirty="0" err="1">
                <a:solidFill>
                  <a:schemeClr val="bg1"/>
                </a:solidFill>
              </a:rPr>
              <a:t>www.artiset.ch</a:t>
            </a:r>
            <a:r>
              <a:rPr lang="de-CH" sz="800" dirty="0">
                <a:solidFill>
                  <a:schemeClr val="bg1"/>
                </a:solidFill>
              </a:rPr>
              <a:t>/</a:t>
            </a:r>
            <a:r>
              <a:rPr lang="de-CH" sz="800" dirty="0" err="1">
                <a:solidFill>
                  <a:schemeClr val="bg1"/>
                </a:solidFill>
              </a:rPr>
              <a:t>qualite</a:t>
            </a:r>
            <a:r>
              <a:rPr lang="de-CH" sz="800" dirty="0">
                <a:solidFill>
                  <a:schemeClr val="bg1"/>
                </a:solidFill>
              </a:rPr>
              <a:t>-des-</a:t>
            </a:r>
            <a:r>
              <a:rPr lang="de-CH" sz="800" dirty="0" err="1">
                <a:solidFill>
                  <a:schemeClr val="bg1"/>
                </a:solidFill>
              </a:rPr>
              <a:t>soins</a:t>
            </a:r>
            <a:r>
              <a:rPr lang="de-CH" sz="800" dirty="0">
                <a:solidFill>
                  <a:schemeClr val="bg1"/>
                </a:solidFill>
              </a:rPr>
              <a:t> </a:t>
            </a:r>
            <a:r>
              <a:rPr lang="fr-CH" sz="800" dirty="0">
                <a:solidFill>
                  <a:schemeClr val="bg1"/>
                </a:solidFill>
              </a:rPr>
              <a:t>– CC BY-NC-SA </a:t>
            </a:r>
            <a:r>
              <a:rPr lang="fr-CH" sz="800" dirty="0" err="1">
                <a:solidFill>
                  <a:schemeClr val="bg1"/>
                </a:solidFill>
              </a:rPr>
              <a:t>senesuisse</a:t>
            </a:r>
            <a:r>
              <a:rPr lang="fr-CH" sz="800" dirty="0">
                <a:solidFill>
                  <a:schemeClr val="bg1"/>
                </a:solidFill>
              </a:rPr>
              <a:t> et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bwMode="auto">
        <a:xfrm>
          <a:off x="0" y="0"/>
          <a:ext cx="0" cy="0"/>
          <a:chOff x="0" y="0"/>
          <a:chExt cx="0" cy="0"/>
        </a:xfrm>
      </p:grpSpPr>
      <p:sp>
        <p:nvSpPr>
          <p:cNvPr id="3" name="Untertitel 6"/>
          <p:cNvSpPr txBox="1"/>
          <p:nvPr/>
        </p:nvSpPr>
        <p:spPr bwMode="auto">
          <a:xfrm>
            <a:off x="4070350" y="371475"/>
            <a:ext cx="8121650" cy="5651500"/>
          </a:xfrm>
          <a:prstGeom prst="rect">
            <a:avLst/>
          </a:prstGeom>
        </p:spPr>
        <p:txBody>
          <a:bodyPr vert="horz" lIns="0" tIns="0" rIns="0" bIns="0" rtlCol="0" anchor="ctr">
            <a:noAutofit/>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spcAft>
                <a:spcPts val="2400"/>
              </a:spcAft>
              <a:defRPr/>
            </a:pPr>
            <a:r>
              <a:rPr lang="fr-CH" sz="6000" b="1" noProof="0" dirty="0">
                <a:solidFill>
                  <a:schemeClr val="bg1"/>
                </a:solidFill>
                <a:latin typeface="Calibri"/>
                <a:cs typeface="Calibri"/>
              </a:rPr>
              <a:t>quality@senesuisse.ch</a:t>
            </a:r>
            <a:endParaRPr lang="fr-CH" noProof="0" dirty="0"/>
          </a:p>
        </p:txBody>
      </p:sp>
      <p:sp>
        <p:nvSpPr>
          <p:cNvPr id="4" name="Oval 3"/>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noProof="0" dirty="0">
              <a:solidFill>
                <a:schemeClr val="tx1"/>
              </a:solidFill>
              <a:latin typeface="Calibri"/>
            </a:endParaRPr>
          </a:p>
        </p:txBody>
      </p:sp>
      <p:sp>
        <p:nvSpPr>
          <p:cNvPr id="5" name="Textfeld 4"/>
          <p:cNvSpPr txBox="1"/>
          <p:nvPr/>
        </p:nvSpPr>
        <p:spPr bwMode="auto">
          <a:xfrm rot="21204719">
            <a:off x="320978" y="2550788"/>
            <a:ext cx="2938605" cy="1292662"/>
          </a:xfrm>
          <a:prstGeom prst="rect">
            <a:avLst/>
          </a:prstGeom>
          <a:noFill/>
        </p:spPr>
        <p:txBody>
          <a:bodyPr wrap="square" lIns="0" tIns="0" rIns="0" bIns="0" anchor="ctr" anchorCtr="0">
            <a:spAutoFit/>
          </a:bodyPr>
          <a:lstStyle/>
          <a:p>
            <a:pPr algn="ctr">
              <a:defRPr/>
            </a:pPr>
            <a:r>
              <a:rPr lang="fr-CH" sz="2800" noProof="0" dirty="0">
                <a:latin typeface="Calibri"/>
                <a:ea typeface="Roboto"/>
              </a:rPr>
              <a:t>Des questions ? </a:t>
            </a:r>
            <a:br>
              <a:rPr lang="fr-CH" sz="2800" noProof="0" dirty="0">
                <a:latin typeface="Calibri"/>
                <a:ea typeface="Roboto"/>
              </a:rPr>
            </a:br>
            <a:r>
              <a:rPr lang="fr-CH" sz="2800" noProof="0" dirty="0">
                <a:latin typeface="Calibri"/>
                <a:ea typeface="Roboto"/>
              </a:rPr>
              <a:t>Des remarques ? </a:t>
            </a:r>
            <a:br>
              <a:rPr lang="fr-CH" sz="2800" noProof="0" dirty="0">
                <a:latin typeface="Calibri"/>
                <a:ea typeface="Roboto"/>
              </a:rPr>
            </a:br>
            <a:r>
              <a:rPr lang="fr-CH" sz="2800" noProof="0" dirty="0">
                <a:latin typeface="Calibri"/>
                <a:ea typeface="Roboto"/>
              </a:rPr>
              <a:t>Des suggestions ?</a:t>
            </a:r>
            <a:endParaRPr lang="fr-CH" noProof="0" dirty="0"/>
          </a:p>
        </p:txBody>
      </p:sp>
      <p:sp>
        <p:nvSpPr>
          <p:cNvPr id="6" name="Textfeld 5">
            <a:extLst>
              <a:ext uri="{FF2B5EF4-FFF2-40B4-BE49-F238E27FC236}">
                <a16:creationId xmlns:a16="http://schemas.microsoft.com/office/drawing/2014/main" id="{691B07E3-103F-82A4-DD8C-61BC188A0962}"/>
              </a:ext>
            </a:extLst>
          </p:cNvPr>
          <p:cNvSpPr txBox="1"/>
          <p:nvPr/>
        </p:nvSpPr>
        <p:spPr bwMode="auto">
          <a:xfrm>
            <a:off x="468000" y="6588000"/>
            <a:ext cx="3273653" cy="215444"/>
          </a:xfrm>
          <a:prstGeom prst="rect">
            <a:avLst/>
          </a:prstGeom>
          <a:noFill/>
        </p:spPr>
        <p:txBody>
          <a:bodyPr wrap="none" rtlCol="0">
            <a:spAutoFit/>
          </a:bodyPr>
          <a:lstStyle/>
          <a:p>
            <a:r>
              <a:rPr lang="de-CH" sz="800" dirty="0" err="1">
                <a:solidFill>
                  <a:schemeClr val="bg1"/>
                </a:solidFill>
              </a:rPr>
              <a:t>www.artiset.ch</a:t>
            </a:r>
            <a:r>
              <a:rPr lang="de-CH" sz="800" dirty="0">
                <a:solidFill>
                  <a:schemeClr val="bg1"/>
                </a:solidFill>
              </a:rPr>
              <a:t>/</a:t>
            </a:r>
            <a:r>
              <a:rPr lang="de-CH" sz="800" dirty="0" err="1">
                <a:solidFill>
                  <a:schemeClr val="bg1"/>
                </a:solidFill>
              </a:rPr>
              <a:t>qualite</a:t>
            </a:r>
            <a:r>
              <a:rPr lang="de-CH" sz="800" dirty="0">
                <a:solidFill>
                  <a:schemeClr val="bg1"/>
                </a:solidFill>
              </a:rPr>
              <a:t>-des-</a:t>
            </a:r>
            <a:r>
              <a:rPr lang="de-CH" sz="800" dirty="0" err="1">
                <a:solidFill>
                  <a:schemeClr val="bg1"/>
                </a:solidFill>
              </a:rPr>
              <a:t>soins</a:t>
            </a:r>
            <a:r>
              <a:rPr lang="de-CH" sz="800" dirty="0">
                <a:solidFill>
                  <a:schemeClr val="bg1"/>
                </a:solidFill>
              </a:rPr>
              <a:t> </a:t>
            </a:r>
            <a:r>
              <a:rPr lang="fr-CH" sz="800" dirty="0">
                <a:solidFill>
                  <a:schemeClr val="bg1"/>
                </a:solidFill>
              </a:rPr>
              <a:t>– CC BY-NC-SA </a:t>
            </a:r>
            <a:r>
              <a:rPr lang="fr-CH" sz="800" dirty="0" err="1">
                <a:solidFill>
                  <a:schemeClr val="bg1"/>
                </a:solidFill>
              </a:rPr>
              <a:t>senesuisse</a:t>
            </a:r>
            <a:r>
              <a:rPr lang="fr-CH" sz="800" dirty="0">
                <a:solidFill>
                  <a:schemeClr val="bg1"/>
                </a:solidFill>
              </a:rPr>
              <a:t> et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2"/>
        </a:solidFill>
        <a:effectLst/>
      </p:bgPr>
    </p:bg>
    <p:spTree>
      <p:nvGrpSpPr>
        <p:cNvPr id="1" name=""/>
        <p:cNvGrpSpPr/>
        <p:nvPr/>
      </p:nvGrpSpPr>
      <p:grpSpPr bwMode="auto">
        <a:xfrm>
          <a:off x="0" y="0"/>
          <a:ext cx="0" cy="0"/>
          <a:chOff x="0" y="0"/>
          <a:chExt cx="0" cy="0"/>
        </a:xfrm>
      </p:grpSpPr>
      <p:sp>
        <p:nvSpPr>
          <p:cNvPr id="7" name="Untertitel 6"/>
          <p:cNvSpPr>
            <a:spLocks noGrp="1"/>
          </p:cNvSpPr>
          <p:nvPr>
            <p:ph type="subTitle" idx="4294967295"/>
          </p:nvPr>
        </p:nvSpPr>
        <p:spPr bwMode="auto">
          <a:xfrm>
            <a:off x="4070350" y="371475"/>
            <a:ext cx="8121650" cy="5651500"/>
          </a:xfrm>
          <a:prstGeom prst="rect">
            <a:avLst/>
          </a:prstGeom>
        </p:spPr>
        <p:txBody>
          <a:bodyPr anchor="ctr"/>
          <a:lstStyle/>
          <a:p>
            <a:pPr marL="0" indent="0">
              <a:buNone/>
              <a:defRPr/>
            </a:pPr>
            <a:r>
              <a:rPr lang="fr-CH" sz="8000" b="1" noProof="0" dirty="0">
                <a:solidFill>
                  <a:schemeClr val="bg1"/>
                </a:solidFill>
                <a:latin typeface="Calibri"/>
                <a:cs typeface="Calibri"/>
              </a:rPr>
              <a:t>Nous vous remercions chaleureusement</a:t>
            </a:r>
            <a:endParaRPr lang="fr-CH" noProof="0" dirty="0"/>
          </a:p>
        </p:txBody>
      </p:sp>
      <p:sp>
        <p:nvSpPr>
          <p:cNvPr id="10" name="Oval 9"/>
          <p:cNvSpPr/>
          <p:nvPr/>
        </p:nvSpPr>
        <p:spPr bwMode="auto">
          <a:xfrm>
            <a:off x="409575" y="1816413"/>
            <a:ext cx="2761412" cy="2761412"/>
          </a:xfrm>
          <a:prstGeom prst="ellipse">
            <a:avLst/>
          </a:prstGeom>
          <a:solidFill>
            <a:schemeClr val="bg1"/>
          </a:solidFill>
          <a:ln w="6350">
            <a:noFill/>
          </a:ln>
        </p:spPr>
        <p:style>
          <a:lnRef idx="0">
            <a:srgbClr val="000000"/>
          </a:lnRef>
          <a:fillRef idx="0">
            <a:srgbClr val="000000"/>
          </a:fillRef>
          <a:effectRef idx="0">
            <a:srgbClr val="000000"/>
          </a:effectRef>
          <a:fontRef idx="minor">
            <a:schemeClr val="lt1"/>
          </a:fontRef>
        </p:style>
        <p:txBody>
          <a:bodyPr lIns="108000" tIns="90000" rIns="108000" bIns="90000" rtlCol="0" anchor="ctr" anchorCtr="0"/>
          <a:lstStyle/>
          <a:p>
            <a:pPr algn="l">
              <a:defRPr/>
            </a:pPr>
            <a:endParaRPr lang="fr-CH" sz="1200" noProof="0" dirty="0">
              <a:solidFill>
                <a:schemeClr val="tx1"/>
              </a:solidFill>
              <a:latin typeface="Calibri"/>
            </a:endParaRPr>
          </a:p>
        </p:txBody>
      </p:sp>
      <p:pic>
        <p:nvPicPr>
          <p:cNvPr id="3" name="Grafik 2" descr="Bogen mit einfarbiger Füllung"/>
          <p:cNvPicPr>
            <a:picLocks noChangeAspect="1"/>
          </p:cNvPicPr>
          <p:nvPr/>
        </p:nvPicPr>
        <p:blipFill>
          <a:blip r:embed="rId3">
            <a:extLst>
              <a:ext uri="{96DAC541-7B7A-43D3-8B79-37D633B846F1}">
                <asvg:svgBlip xmlns:asvg="http://schemas.microsoft.com/office/drawing/2016/SVG/main" r:embed="rId4"/>
              </a:ext>
            </a:extLst>
          </a:blip>
          <a:stretch/>
        </p:blipFill>
        <p:spPr bwMode="auto">
          <a:xfrm>
            <a:off x="955963" y="2412228"/>
            <a:ext cx="1662545" cy="1662545"/>
          </a:xfrm>
          <a:prstGeom prst="rect">
            <a:avLst/>
          </a:prstGeom>
        </p:spPr>
      </p:pic>
      <p:sp>
        <p:nvSpPr>
          <p:cNvPr id="4" name="Fußzeilenplatzhalter 1"/>
          <p:cNvSpPr txBox="1"/>
          <p:nvPr/>
        </p:nvSpPr>
        <p:spPr bwMode="auto">
          <a:xfrm>
            <a:off x="11133138" y="6410325"/>
            <a:ext cx="649287" cy="447675"/>
          </a:xfrm>
          <a:prstGeom prst="rect">
            <a:avLst/>
          </a:prstGeom>
        </p:spPr>
        <p:txBody>
          <a:bodyPr anchor="ct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lgn="r">
              <a:defRPr/>
            </a:pPr>
            <a:fld id="{95202A2B-C977-E242-981D-4353B69DDCE3}" type="slidenum">
              <a:rPr lang="fr-CH" sz="800" noProof="0" smtClean="0">
                <a:solidFill>
                  <a:schemeClr val="bg1"/>
                </a:solidFill>
                <a:ea typeface="Roboto"/>
              </a:rPr>
              <a:t>37</a:t>
            </a:fld>
            <a:endParaRPr lang="fr-CH" sz="800" noProof="0" dirty="0">
              <a:solidFill>
                <a:schemeClr val="bg1"/>
              </a:solidFill>
              <a:ea typeface="Roboto"/>
            </a:endParaRPr>
          </a:p>
        </p:txBody>
      </p:sp>
      <p:sp>
        <p:nvSpPr>
          <p:cNvPr id="2" name="Textfeld 1">
            <a:extLst>
              <a:ext uri="{FF2B5EF4-FFF2-40B4-BE49-F238E27FC236}">
                <a16:creationId xmlns:a16="http://schemas.microsoft.com/office/drawing/2014/main" id="{950ACA9B-3B3C-A1CD-C705-FB9870BDA3B1}"/>
              </a:ext>
            </a:extLst>
          </p:cNvPr>
          <p:cNvSpPr txBox="1"/>
          <p:nvPr/>
        </p:nvSpPr>
        <p:spPr bwMode="auto">
          <a:xfrm>
            <a:off x="468000" y="6588000"/>
            <a:ext cx="3273653" cy="215444"/>
          </a:xfrm>
          <a:prstGeom prst="rect">
            <a:avLst/>
          </a:prstGeom>
          <a:noFill/>
        </p:spPr>
        <p:txBody>
          <a:bodyPr wrap="none" rtlCol="0">
            <a:spAutoFit/>
          </a:bodyPr>
          <a:lstStyle/>
          <a:p>
            <a:r>
              <a:rPr lang="de-CH" sz="800" dirty="0" err="1">
                <a:solidFill>
                  <a:schemeClr val="bg1"/>
                </a:solidFill>
              </a:rPr>
              <a:t>www.artiset.ch</a:t>
            </a:r>
            <a:r>
              <a:rPr lang="de-CH" sz="800" dirty="0">
                <a:solidFill>
                  <a:schemeClr val="bg1"/>
                </a:solidFill>
              </a:rPr>
              <a:t>/</a:t>
            </a:r>
            <a:r>
              <a:rPr lang="de-CH" sz="800" dirty="0" err="1">
                <a:solidFill>
                  <a:schemeClr val="bg1"/>
                </a:solidFill>
              </a:rPr>
              <a:t>qualite</a:t>
            </a:r>
            <a:r>
              <a:rPr lang="de-CH" sz="800" dirty="0">
                <a:solidFill>
                  <a:schemeClr val="bg1"/>
                </a:solidFill>
              </a:rPr>
              <a:t>-des-</a:t>
            </a:r>
            <a:r>
              <a:rPr lang="de-CH" sz="800" dirty="0" err="1">
                <a:solidFill>
                  <a:schemeClr val="bg1"/>
                </a:solidFill>
              </a:rPr>
              <a:t>soins</a:t>
            </a:r>
            <a:r>
              <a:rPr lang="de-CH" sz="800" dirty="0">
                <a:solidFill>
                  <a:schemeClr val="bg1"/>
                </a:solidFill>
              </a:rPr>
              <a:t> </a:t>
            </a:r>
            <a:r>
              <a:rPr lang="fr-CH" sz="800" dirty="0">
                <a:solidFill>
                  <a:schemeClr val="bg1"/>
                </a:solidFill>
              </a:rPr>
              <a:t>– CC BY-NC-SA </a:t>
            </a:r>
            <a:r>
              <a:rPr lang="fr-CH" sz="800" dirty="0" err="1">
                <a:solidFill>
                  <a:schemeClr val="bg1"/>
                </a:solidFill>
              </a:rPr>
              <a:t>senesuisse</a:t>
            </a:r>
            <a:r>
              <a:rPr lang="fr-CH" sz="800" dirty="0">
                <a:solidFill>
                  <a:schemeClr val="bg1"/>
                </a:solidFill>
              </a:rPr>
              <a:t> et CURAVIVA</a:t>
            </a:r>
            <a:r>
              <a:rPr lang="de-CH" sz="800" dirty="0">
                <a:solidFill>
                  <a:schemeClr val="bg1"/>
                </a:solidFill>
              </a:rPr>
              <a:t> </a:t>
            </a:r>
            <a:endParaRPr lang="de-DE" sz="80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AAB0436-D498-96D7-7C8B-EC1163F491C1}"/>
            </a:ext>
          </a:extLst>
        </p:cNvPr>
        <p:cNvGrpSpPr/>
        <p:nvPr/>
      </p:nvGrpSpPr>
      <p:grpSpPr bwMode="auto">
        <a:xfrm>
          <a:off x="0" y="0"/>
          <a:ext cx="0" cy="0"/>
          <a:chOff x="0" y="0"/>
          <a:chExt cx="0" cy="0"/>
        </a:xfrm>
      </p:grpSpPr>
      <p:sp>
        <p:nvSpPr>
          <p:cNvPr id="4" name="Titel 1">
            <a:extLst>
              <a:ext uri="{FF2B5EF4-FFF2-40B4-BE49-F238E27FC236}">
                <a16:creationId xmlns:a16="http://schemas.microsoft.com/office/drawing/2014/main" id="{D9864ABB-3E45-C8D0-D86C-B910576AA200}"/>
              </a:ext>
            </a:extLst>
          </p:cNvPr>
          <p:cNvSpPr txBox="1">
            <a:spLocks/>
          </p:cNvSpPr>
          <p:nvPr/>
        </p:nvSpPr>
        <p:spPr bwMode="auto">
          <a:xfrm>
            <a:off x="356033" y="315716"/>
            <a:ext cx="11370406" cy="828000"/>
          </a:xfrm>
          <a:prstGeom prst="rect">
            <a:avLst/>
          </a:prstGeom>
        </p:spPr>
        <p:txBody>
          <a:bodyPr/>
          <a:lstStyle>
            <a:lvl1pPr algn="l" defTabSz="914400">
              <a:lnSpc>
                <a:spcPct val="96000"/>
              </a:lnSpc>
              <a:spcBef>
                <a:spcPts val="0"/>
              </a:spcBef>
              <a:buNone/>
              <a:defRPr sz="3000" b="1" i="0" spc="0">
                <a:solidFill>
                  <a:schemeClr val="tx1"/>
                </a:solidFill>
                <a:latin typeface="Calibri"/>
                <a:ea typeface="Roboto"/>
                <a:cs typeface="Calibri"/>
              </a:defRPr>
            </a:lvl1pPr>
          </a:lstStyle>
          <a:p>
            <a:pPr>
              <a:defRPr/>
            </a:pPr>
            <a:r>
              <a:rPr lang="fr-CH" sz="4500" dirty="0"/>
              <a:t>Sources</a:t>
            </a:r>
          </a:p>
        </p:txBody>
      </p:sp>
      <p:sp>
        <p:nvSpPr>
          <p:cNvPr id="5" name="Content Placeholder 3">
            <a:extLst>
              <a:ext uri="{FF2B5EF4-FFF2-40B4-BE49-F238E27FC236}">
                <a16:creationId xmlns:a16="http://schemas.microsoft.com/office/drawing/2014/main" id="{31872497-6762-66CE-2FFF-FE80A89E1FC3}"/>
              </a:ext>
            </a:extLst>
          </p:cNvPr>
          <p:cNvSpPr txBox="1">
            <a:spLocks/>
          </p:cNvSpPr>
          <p:nvPr/>
        </p:nvSpPr>
        <p:spPr bwMode="auto">
          <a:xfrm>
            <a:off x="353588" y="1289858"/>
            <a:ext cx="11370406" cy="4849882"/>
          </a:xfrm>
          <a:prstGeom prst="rect">
            <a:avLst/>
          </a:prstGeom>
        </p:spPr>
        <p:txBody>
          <a:bodyPr/>
          <a:lstStyle>
            <a:lvl1pPr marL="0" indent="0" algn="l" defTabSz="914400">
              <a:lnSpc>
                <a:spcPct val="109000"/>
              </a:lnSpc>
              <a:spcBef>
                <a:spcPts val="0"/>
              </a:spcBef>
              <a:buFont typeface="+mj-lt"/>
              <a:buNone/>
              <a:defRPr sz="2100" b="0" i="0" spc="-10">
                <a:solidFill>
                  <a:schemeClr val="tx1"/>
                </a:solidFill>
                <a:latin typeface="Calibri Light"/>
                <a:ea typeface="Roboto"/>
                <a:cs typeface="Calibri Light"/>
              </a:defRPr>
            </a:lvl1pPr>
            <a:lvl2pPr marL="198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2pPr>
            <a:lvl3pPr marL="396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3pPr>
            <a:lvl4pPr marL="594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4pPr>
            <a:lvl5pPr marL="792000" indent="-198000" algn="l" defTabSz="914400">
              <a:lnSpc>
                <a:spcPct val="109000"/>
              </a:lnSpc>
              <a:spcBef>
                <a:spcPts val="0"/>
              </a:spcBef>
              <a:buFont typeface="Segoe UI"/>
              <a:buChar char="‒"/>
              <a:defRPr sz="2100" b="0" i="0" spc="-10">
                <a:solidFill>
                  <a:schemeClr val="tx1"/>
                </a:solidFill>
                <a:latin typeface="Calibri Light"/>
                <a:ea typeface="Roboto"/>
                <a:cs typeface="Calibri Light"/>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923544" indent="-950976">
              <a:defRPr/>
            </a:pPr>
            <a:r>
              <a:rPr lang="fr-CH" sz="1800" dirty="0">
                <a:latin typeface="+mn-lt"/>
                <a:ea typeface="Calibri"/>
                <a:cs typeface="Calibri"/>
              </a:rPr>
              <a:t>ARTISET, CURAVIVA, </a:t>
            </a:r>
            <a:r>
              <a:rPr lang="fr-CH" sz="1800" dirty="0" err="1">
                <a:latin typeface="+mn-lt"/>
                <a:ea typeface="Calibri"/>
                <a:cs typeface="Calibri"/>
              </a:rPr>
              <a:t>senesuisse</a:t>
            </a:r>
            <a:r>
              <a:rPr lang="fr-CH" sz="1800" dirty="0">
                <a:latin typeface="+mn-lt"/>
                <a:ea typeface="Calibri"/>
                <a:cs typeface="Calibri"/>
              </a:rPr>
              <a:t>. Fiche d'information : Indicateur de qualité médical « Projet de soins anticipé » pour les soins stationnaires de longue durée. ARTISET, CURAVIVA, </a:t>
            </a:r>
            <a:r>
              <a:rPr lang="fr-CH" sz="1800" dirty="0" err="1">
                <a:latin typeface="+mn-lt"/>
                <a:ea typeface="Calibri"/>
                <a:cs typeface="Calibri"/>
              </a:rPr>
              <a:t>senesuisse</a:t>
            </a:r>
            <a:r>
              <a:rPr lang="fr-CH" sz="1800" dirty="0">
                <a:latin typeface="+mn-lt"/>
                <a:ea typeface="Calibri"/>
                <a:cs typeface="Calibri"/>
              </a:rPr>
              <a:t> ; 2025.</a:t>
            </a:r>
            <a:br>
              <a:rPr lang="fr-CH" sz="1800" dirty="0">
                <a:latin typeface="+mn-lt"/>
                <a:ea typeface="Calibri"/>
                <a:cs typeface="Calibri"/>
              </a:rPr>
            </a:br>
            <a:r>
              <a:rPr lang="fr-CH" sz="1800" dirty="0">
                <a:latin typeface="+mn-lt"/>
                <a:ea typeface="Calibri"/>
                <a:cs typeface="Calibri"/>
              </a:rPr>
              <a:t>En ligne : </a:t>
            </a:r>
            <a:r>
              <a:rPr lang="fr-CH" sz="1800" dirty="0">
                <a:latin typeface="+mn-lt"/>
                <a:ea typeface="Calibri"/>
                <a:cs typeface="Calibri"/>
                <a:hlinkClick r:id="rId3"/>
              </a:rPr>
              <a:t>http://www.artiset.ch/qualite-des-soins</a:t>
            </a:r>
            <a:endParaRPr lang="fr-CH" sz="1800" dirty="0">
              <a:latin typeface="+mn-lt"/>
              <a:ea typeface="Calibri"/>
              <a:cs typeface="Calibri"/>
            </a:endParaRPr>
          </a:p>
          <a:p>
            <a:pPr marL="923544" indent="-950976">
              <a:defRPr/>
            </a:pPr>
            <a:endParaRPr lang="fr-FR" sz="1800" dirty="0">
              <a:latin typeface="+mn-lt"/>
              <a:ea typeface="Calibri"/>
              <a:cs typeface="Calibri"/>
            </a:endParaRPr>
          </a:p>
          <a:p>
            <a:pPr marL="923544" indent="-950976">
              <a:defRPr/>
            </a:pPr>
            <a:r>
              <a:rPr lang="fr-FR" sz="1800" dirty="0">
                <a:latin typeface="+mn-lt"/>
                <a:ea typeface="Calibri"/>
                <a:cs typeface="Calibri"/>
              </a:rPr>
              <a:t>Benkert B, Huang J, Wellens NIH, Corna L, </a:t>
            </a:r>
            <a:r>
              <a:rPr lang="fr-FR" sz="1800" dirty="0" err="1">
                <a:latin typeface="+mn-lt"/>
                <a:ea typeface="Calibri"/>
                <a:cs typeface="Calibri"/>
              </a:rPr>
              <a:t>Sibilio</a:t>
            </a:r>
            <a:r>
              <a:rPr lang="fr-FR" sz="1800" dirty="0">
                <a:latin typeface="+mn-lt"/>
                <a:ea typeface="Calibri"/>
                <a:cs typeface="Calibri"/>
              </a:rPr>
              <a:t> S, Baumann S, et al. Fin de vie auto-déterminée et dans la dignité en établissement médico-social (EMS). Le projet de soins anticipé (ProSA) comme indicateur de qualité. </a:t>
            </a:r>
            <a:r>
              <a:rPr lang="fr-FR" sz="1800" dirty="0" err="1">
                <a:latin typeface="+mn-lt"/>
                <a:ea typeface="Calibri"/>
                <a:cs typeface="Calibri"/>
              </a:rPr>
              <a:t>NOVAcura</a:t>
            </a:r>
            <a:r>
              <a:rPr lang="fr-FR" sz="1800" dirty="0">
                <a:latin typeface="+mn-lt"/>
                <a:ea typeface="Calibri"/>
                <a:cs typeface="Calibri"/>
              </a:rPr>
              <a:t>. 2024 ; 55(9) :35-38</a:t>
            </a:r>
          </a:p>
          <a:p>
            <a:pPr marL="923544" indent="-950976">
              <a:defRPr/>
            </a:pPr>
            <a:endParaRPr lang="fr-FR" sz="1800" dirty="0">
              <a:latin typeface="+mn-lt"/>
              <a:ea typeface="Calibri"/>
              <a:cs typeface="Calibri"/>
            </a:endParaRPr>
          </a:p>
          <a:p>
            <a:pPr marL="923544" indent="-950976">
              <a:defRPr/>
            </a:pPr>
            <a:r>
              <a:rPr lang="fr-FR" sz="1800" dirty="0">
                <a:latin typeface="+mn-lt"/>
                <a:ea typeface="Calibri"/>
                <a:cs typeface="Calibri"/>
              </a:rPr>
              <a:t>Groupe de travail national « Projet de soins anticipé ». Projet de soins anticipé dans les établissements médico-sociaux : Guide de mise en œuvre. Berne : Office fédéral de la santé publique (OFSP) et Académie Suisse des Sciences Médicales (ASSM) ; 2025. </a:t>
            </a:r>
            <a:r>
              <a:rPr lang="de-DE" sz="1800" dirty="0">
                <a:latin typeface="+mn-lt"/>
                <a:ea typeface="Calibri"/>
                <a:cs typeface="Calibri"/>
              </a:rPr>
              <a:t>En </a:t>
            </a:r>
            <a:r>
              <a:rPr lang="de-DE" sz="1800" dirty="0" err="1">
                <a:latin typeface="+mn-lt"/>
                <a:ea typeface="Calibri"/>
                <a:cs typeface="Calibri"/>
              </a:rPr>
              <a:t>ligne</a:t>
            </a:r>
            <a:r>
              <a:rPr lang="de-DE" sz="1800" dirty="0">
                <a:latin typeface="+mn-lt"/>
                <a:ea typeface="Calibri"/>
                <a:cs typeface="Calibri"/>
              </a:rPr>
              <a:t> : </a:t>
            </a:r>
            <a:r>
              <a:rPr lang="fr-CH" sz="1800" u="sng" dirty="0">
                <a:latin typeface="+mn-lt"/>
                <a:hlinkClick r:id="rId4"/>
              </a:rPr>
              <a:t>http://assm.ch/prosa/ems</a:t>
            </a:r>
            <a:r>
              <a:rPr lang="fr-CH" sz="1800" u="sng" dirty="0">
                <a:latin typeface="+mn-lt"/>
              </a:rPr>
              <a:t>.</a:t>
            </a:r>
            <a:endParaRPr lang="de-DE" sz="1800" dirty="0">
              <a:latin typeface="+mn-lt"/>
              <a:ea typeface="Calibri"/>
              <a:cs typeface="Calibri"/>
            </a:endParaRPr>
          </a:p>
          <a:p>
            <a:pPr marL="923544" indent="-950976">
              <a:defRPr/>
            </a:pPr>
            <a:endParaRPr lang="fr-FR" sz="1800" dirty="0">
              <a:latin typeface="+mn-lt"/>
              <a:ea typeface="Calibri"/>
              <a:cs typeface="Calibri"/>
            </a:endParaRPr>
          </a:p>
          <a:p>
            <a:pPr marL="923544" indent="-950976">
              <a:defRPr/>
            </a:pPr>
            <a:r>
              <a:rPr lang="fr-FR" sz="1800" dirty="0">
                <a:latin typeface="+mn-lt"/>
                <a:ea typeface="Calibri"/>
                <a:cs typeface="Calibri"/>
              </a:rPr>
              <a:t>Groupe de travail national « Projet de soins anticipé ». Roadmap pour la mise en œuvre du projet de soins anticipé en Suisse. Berne : Office fédéral de la santé publique (OFSP) et Académie Suisse des Sciences Médicales (ASSM) ; 2023.</a:t>
            </a:r>
            <a:r>
              <a:rPr lang="de-DE" sz="1800" dirty="0">
                <a:latin typeface="+mn-lt"/>
                <a:ea typeface="Calibri"/>
                <a:cs typeface="Calibri"/>
              </a:rPr>
              <a:t> En </a:t>
            </a:r>
            <a:r>
              <a:rPr lang="de-DE" sz="1800" dirty="0" err="1">
                <a:latin typeface="+mn-lt"/>
                <a:ea typeface="Calibri"/>
                <a:cs typeface="Calibri"/>
              </a:rPr>
              <a:t>ligne</a:t>
            </a:r>
            <a:r>
              <a:rPr lang="de-DE" sz="1800" dirty="0">
                <a:latin typeface="+mn-lt"/>
                <a:ea typeface="Calibri"/>
                <a:cs typeface="Calibri"/>
              </a:rPr>
              <a:t> : </a:t>
            </a:r>
            <a:r>
              <a:rPr lang="fr-CH" sz="1800" u="sng" dirty="0">
                <a:latin typeface="+mn-lt"/>
                <a:hlinkClick r:id="rId4"/>
              </a:rPr>
              <a:t>http://assm.ch/prosa/ems</a:t>
            </a:r>
            <a:r>
              <a:rPr lang="fr-CH" sz="1800" u="sng" dirty="0">
                <a:latin typeface="+mn-lt"/>
              </a:rPr>
              <a:t>.</a:t>
            </a:r>
            <a:endParaRPr lang="de-DE" sz="1800" dirty="0">
              <a:latin typeface="+mn-lt"/>
              <a:ea typeface="Calibri"/>
              <a:cs typeface="Calibri"/>
            </a:endParaRPr>
          </a:p>
        </p:txBody>
      </p:sp>
      <p:sp>
        <p:nvSpPr>
          <p:cNvPr id="3" name="Textfeld 2">
            <a:extLst>
              <a:ext uri="{FF2B5EF4-FFF2-40B4-BE49-F238E27FC236}">
                <a16:creationId xmlns:a16="http://schemas.microsoft.com/office/drawing/2014/main" id="{29FC82C6-C169-1225-3963-A8CAA642F2EF}"/>
              </a:ext>
            </a:extLst>
          </p:cNvPr>
          <p:cNvSpPr txBox="1"/>
          <p:nvPr/>
        </p:nvSpPr>
        <p:spPr bwMode="auto">
          <a:xfrm>
            <a:off x="468000" y="6588000"/>
            <a:ext cx="3273653" cy="215444"/>
          </a:xfrm>
          <a:prstGeom prst="rect">
            <a:avLst/>
          </a:prstGeom>
          <a:noFill/>
        </p:spPr>
        <p:txBody>
          <a:bodyPr wrap="none" rtlCol="0">
            <a:spAutoFit/>
          </a:bodyPr>
          <a:lstStyle/>
          <a:p>
            <a:r>
              <a:rPr lang="de-CH" sz="800" dirty="0" err="1"/>
              <a:t>www.artiset.ch</a:t>
            </a:r>
            <a:r>
              <a:rPr lang="de-CH" sz="800" dirty="0"/>
              <a:t>/</a:t>
            </a:r>
            <a:r>
              <a:rPr lang="de-CH" sz="800" dirty="0" err="1"/>
              <a:t>qualite</a:t>
            </a:r>
            <a:r>
              <a:rPr lang="de-CH" sz="800" dirty="0"/>
              <a:t>-des-</a:t>
            </a:r>
            <a:r>
              <a:rPr lang="de-CH" sz="800" dirty="0" err="1"/>
              <a:t>soins</a:t>
            </a:r>
            <a:r>
              <a:rPr lang="de-CH" sz="800" dirty="0"/>
              <a:t> </a:t>
            </a:r>
            <a:r>
              <a:rPr lang="fr-CH" sz="800" dirty="0"/>
              <a:t>– CC BY-NC-SA </a:t>
            </a:r>
            <a:r>
              <a:rPr lang="fr-CH" sz="800" dirty="0" err="1"/>
              <a:t>senesuisse</a:t>
            </a:r>
            <a:r>
              <a:rPr lang="fr-CH" sz="800" dirty="0"/>
              <a:t> et CURAVIVA</a:t>
            </a:r>
            <a:r>
              <a:rPr lang="de-CH" sz="800" dirty="0"/>
              <a:t> </a:t>
            </a:r>
            <a:endParaRPr lang="de-DE" sz="800" dirty="0"/>
          </a:p>
        </p:txBody>
      </p:sp>
    </p:spTree>
    <p:extLst>
      <p:ext uri="{BB962C8B-B14F-4D97-AF65-F5344CB8AC3E}">
        <p14:creationId xmlns:p14="http://schemas.microsoft.com/office/powerpoint/2010/main" val="1413668975"/>
      </p:ext>
    </p:extLst>
  </p:cSld>
  <p:clrMapOvr>
    <a:masterClrMapping/>
  </p:clrMapOvr>
</p:sld>
</file>

<file path=ppt/theme/theme1.xml><?xml version="1.0" encoding="utf-8"?>
<a:theme xmlns:a="http://schemas.openxmlformats.org/drawingml/2006/main" name="NIP">
  <a:themeElements>
    <a:clrScheme name="curaviva">
      <a:dk1>
        <a:sysClr val="windowText" lastClr="000000"/>
      </a:dk1>
      <a:lt1>
        <a:sysClr val="window" lastClr="FFFFFF"/>
      </a:lt1>
      <a:dk2>
        <a:srgbClr val="0E2841"/>
      </a:dk2>
      <a:lt2>
        <a:srgbClr val="E8E8E8"/>
      </a:lt2>
      <a:accent1>
        <a:srgbClr val="40450A"/>
      </a:accent1>
      <a:accent2>
        <a:srgbClr val="616E20"/>
      </a:accent2>
      <a:accent3>
        <a:srgbClr val="A2AE33"/>
      </a:accent3>
      <a:accent4>
        <a:srgbClr val="D8D1CD"/>
      </a:accent4>
      <a:accent5>
        <a:srgbClr val="E75027"/>
      </a:accent5>
      <a:accent6>
        <a:srgbClr val="4EA72E"/>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Bilder MQI">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emePPT">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4.xml><?xml version="1.0" encoding="utf-8"?>
<a:theme xmlns:a="http://schemas.openxmlformats.org/drawingml/2006/main" name="1_Bilder MQI">
  <a:themeElements>
    <a:clrScheme name="Custom 1">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NIP">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6.xml><?xml version="1.0" encoding="utf-8"?>
<a:theme xmlns:a="http://schemas.openxmlformats.org/drawingml/2006/main" name="1_ThemePPT">
  <a:themeElements>
    <a:clrScheme name="Custom 2">
      <a:dk1>
        <a:sysClr val="windowText" lastClr="000000"/>
      </a:dk1>
      <a:lt1>
        <a:sysClr val="window" lastClr="FFFFFF"/>
      </a:lt1>
      <a:dk2>
        <a:srgbClr val="0E2841"/>
      </a:dk2>
      <a:lt2>
        <a:srgbClr val="516731"/>
      </a:lt2>
      <a:accent1>
        <a:srgbClr val="2A391E"/>
      </a:accent1>
      <a:accent2>
        <a:srgbClr val="859F4A"/>
      </a:accent2>
      <a:accent3>
        <a:srgbClr val="DA573B"/>
      </a:accent3>
      <a:accent4>
        <a:srgbClr val="3F3F3F"/>
      </a:accent4>
      <a:accent5>
        <a:srgbClr val="AAA8A6"/>
      </a:accent5>
      <a:accent6>
        <a:srgbClr val="DEDEDD"/>
      </a:accent6>
      <a:hlink>
        <a:srgbClr val="467886"/>
      </a:hlink>
      <a:folHlink>
        <a:srgbClr val="96607D"/>
      </a:folHlink>
    </a:clrScheme>
    <a:fontScheme name="Office 2007 - 2010">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2"/>
        </a:solidFill>
        <a:ln w="6350">
          <a:noFill/>
        </a:ln>
      </a:spPr>
      <a:bodyPr/>
      <a:lstStyle/>
      <a:style>
        <a:lnRef idx="0">
          <a:srgbClr val="000000"/>
        </a:lnRef>
        <a:fillRef idx="0">
          <a:srgbClr val="000000"/>
        </a:fillRef>
        <a:effectRef idx="0">
          <a:srgbClr val="000000"/>
        </a:effectRef>
        <a:fontRef idx="minor">
          <a:schemeClr val="lt1"/>
        </a:fontRef>
      </a:style>
    </a:spDef>
    <a:lnDef>
      <a:spPr bwMode="auto">
        <a:prstGeom prst="rect">
          <a:avLst/>
        </a:prstGeom>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77276AF4D3CF4479AEDC2ACC80768DD" ma:contentTypeVersion="14" ma:contentTypeDescription="Create a new document." ma:contentTypeScope="" ma:versionID="6e76935d6f946df78574f2b28bb3606c">
  <xsd:schema xmlns:xsd="http://www.w3.org/2001/XMLSchema" xmlns:xs="http://www.w3.org/2001/XMLSchema" xmlns:p="http://schemas.microsoft.com/office/2006/metadata/properties" xmlns:ns2="4d1319b1-fb4b-42b5-b9b1-7f9fc3ab77bd" xmlns:ns3="7e31401a-ab3d-43ec-9628-7de2b7e6d800" targetNamespace="http://schemas.microsoft.com/office/2006/metadata/properties" ma:root="true" ma:fieldsID="0eb0c440b29fe6cd5feb5bafe6199871" ns2:_="" ns3:_="">
    <xsd:import namespace="4d1319b1-fb4b-42b5-b9b1-7f9fc3ab77bd"/>
    <xsd:import namespace="7e31401a-ab3d-43ec-9628-7de2b7e6d80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1319b1-fb4b-42b5-b9b1-7f9fc3ab7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47e52ee3-066a-4bcb-89c7-a5b3b0d6911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e31401a-ab3d-43ec-9628-7de2b7e6d80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bbe56ea-8f55-4bfe-9dcf-f680d4652976}" ma:internalName="TaxCatchAll" ma:showField="CatchAllData" ma:web="7e31401a-ab3d-43ec-9628-7de2b7e6d800">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d1319b1-fb4b-42b5-b9b1-7f9fc3ab77bd">
      <Terms xmlns="http://schemas.microsoft.com/office/infopath/2007/PartnerControls"/>
    </lcf76f155ced4ddcb4097134ff3c332f>
    <TaxCatchAll xmlns="7e31401a-ab3d-43ec-9628-7de2b7e6d800" xsi:nil="true"/>
  </documentManagement>
</p:properties>
</file>

<file path=customXml/itemProps1.xml><?xml version="1.0" encoding="utf-8"?>
<ds:datastoreItem xmlns:ds="http://schemas.openxmlformats.org/officeDocument/2006/customXml" ds:itemID="{76AAB42E-2772-4C64-8324-8D6CECDA9741}">
  <ds:schemaRefs>
    <ds:schemaRef ds:uri="http://schemas.microsoft.com/sharepoint/v3/contenttype/forms"/>
  </ds:schemaRefs>
</ds:datastoreItem>
</file>

<file path=customXml/itemProps2.xml><?xml version="1.0" encoding="utf-8"?>
<ds:datastoreItem xmlns:ds="http://schemas.openxmlformats.org/officeDocument/2006/customXml" ds:itemID="{E32266CC-164D-40AB-AB33-2EE0BE6CCE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1319b1-fb4b-42b5-b9b1-7f9fc3ab77bd"/>
    <ds:schemaRef ds:uri="7e31401a-ab3d-43ec-9628-7de2b7e6d8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998640-8C4C-43B5-AA86-65A1AED47506}">
  <ds:schemaRefs>
    <ds:schemaRef ds:uri="http://schemas.microsoft.com/office/2006/metadata/properties"/>
    <ds:schemaRef ds:uri="http://schemas.microsoft.com/office/infopath/2007/PartnerControls"/>
    <ds:schemaRef ds:uri="a779a40f-1f11-4037-a612-dd68ecf8f605"/>
    <ds:schemaRef ds:uri="6517266a-3a76-4783-90ed-315f1b8326a4"/>
    <ds:schemaRef ds:uri="4d1319b1-fb4b-42b5-b9b1-7f9fc3ab77bd"/>
    <ds:schemaRef ds:uri="7e31401a-ab3d-43ec-9628-7de2b7e6d800"/>
  </ds:schemaRefs>
</ds:datastoreItem>
</file>

<file path=docProps/app.xml><?xml version="1.0" encoding="utf-8"?>
<Properties xmlns="http://schemas.openxmlformats.org/officeDocument/2006/extended-properties" xmlns:vt="http://schemas.openxmlformats.org/officeDocument/2006/docPropsVTypes">
  <Template>NIP</Template>
  <TotalTime>0</TotalTime>
  <Words>4691</Words>
  <Application>Microsoft Macintosh PowerPoint</Application>
  <PresentationFormat>Widescreen</PresentationFormat>
  <Paragraphs>372</Paragraphs>
  <Slides>38</Slides>
  <Notes>38</Notes>
  <HiddenSlides>1</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38</vt:i4>
      </vt:variant>
    </vt:vector>
  </HeadingPairs>
  <TitlesOfParts>
    <vt:vector size="53" baseType="lpstr">
      <vt:lpstr>Aptos</vt:lpstr>
      <vt:lpstr>Arial</vt:lpstr>
      <vt:lpstr>Calibri</vt:lpstr>
      <vt:lpstr>Calibri Light</vt:lpstr>
      <vt:lpstr>Frutiger 45 Light</vt:lpstr>
      <vt:lpstr>Helvetica</vt:lpstr>
      <vt:lpstr>Roboto</vt:lpstr>
      <vt:lpstr>Segoe UI</vt:lpstr>
      <vt:lpstr>Symbol</vt:lpstr>
      <vt:lpstr>NIP</vt:lpstr>
      <vt:lpstr>Bilder MQI</vt:lpstr>
      <vt:lpstr>ThemePPT</vt:lpstr>
      <vt:lpstr>1_Bilder MQI</vt:lpstr>
      <vt:lpstr>1_NIP</vt:lpstr>
      <vt:lpstr>1_ThemePPT</vt:lpstr>
      <vt:lpstr>PowerPoint Presentation</vt:lpstr>
      <vt:lpstr>Informations sur l’utilisation de cette présentation PowerPoint</vt:lpstr>
      <vt:lpstr>PowerPoint Presentation</vt:lpstr>
      <vt:lpstr>Les six indicateurs de qualité médicaux (IQM) existants  (avec transmission annuelle obligatoire des données à la Confédération)</vt:lpstr>
      <vt:lpstr>Les trois nouveaux IQM (pour un usage interne, sans transmission de données à la Confédération, en phase de test pour une éventuelle utilisation comme IQM nationaux)</vt:lpstr>
      <vt:lpstr>PowerPoint Presentation</vt:lpstr>
      <vt:lpstr>PowerPoint Presentation</vt:lpstr>
      <vt:lpstr>PowerPoint Presentation</vt:lpstr>
      <vt:lpstr>Qu'est-ce qu'un projet de soins anticipé ?</vt:lpstr>
      <vt:lpstr>PowerPoint Presentation</vt:lpstr>
      <vt:lpstr>Directives anticipées vs ProSA</vt:lpstr>
      <vt:lpstr>PowerPoint Presentation</vt:lpstr>
      <vt:lpstr>Le ProSA dans notre EMS</vt:lpstr>
      <vt:lpstr>PowerPoint Presentation</vt:lpstr>
      <vt:lpstr>Quel est notre objectif ?</vt:lpstr>
      <vt:lpstr>PowerPoint Presentation</vt:lpstr>
      <vt:lpstr>PowerPoint Presentation</vt:lpstr>
      <vt:lpstr>Quand le ProSA est-il mis en oeuvre ?</vt:lpstr>
      <vt:lpstr>Critères minimaux</vt:lpstr>
      <vt:lpstr>Les étapes du processus ProSA</vt:lpstr>
      <vt:lpstr>Quel est son déroulement ?</vt:lpstr>
      <vt:lpstr>Le ProSA dans notre EMS</vt:lpstr>
      <vt:lpstr>PowerPoint Presentation</vt:lpstr>
      <vt:lpstr>Comment saisir l'IQM ?</vt:lpstr>
      <vt:lpstr>À quoi faire attention lors de la saisie ?</vt:lpstr>
      <vt:lpstr>Quel·le·s résident·e·s ne sont pas compté·e·s dans le calcul de l'IQM ?</vt:lpstr>
      <vt:lpstr>L'ajustement au risque</vt:lpstr>
      <vt:lpstr>PowerPoint Presentation</vt:lpstr>
      <vt:lpstr>PowerPoint Presentation</vt:lpstr>
      <vt:lpstr>Exercice 1</vt:lpstr>
      <vt:lpstr>Exercice 2 Vrai ou faux ?</vt:lpstr>
      <vt:lpstr>Exercice 3 Vrai ou faux ?</vt:lpstr>
      <vt:lpstr>Exercice 4</vt:lpstr>
      <vt:lpstr>Exercice 5</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IQM | Projet de soins anticipé | Présentation | ARTISET, CURAVIVA, senesuisse | 2025</dc:title>
  <dc:subject/>
  <dc:creator/>
  <cp:keywords/>
  <dc:description/>
  <cp:lastModifiedBy>Raphaela Rothenberger</cp:lastModifiedBy>
  <cp:revision>30</cp:revision>
  <dcterms:modified xsi:type="dcterms:W3CDTF">2025-12-12T11:18:40Z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0x010100D77276AF4D3CF4479AEDC2ACC80768DD</vt:lpwstr>
  </property>
  <property fmtid="{D5CDD505-2E9C-101B-9397-08002B2CF9AE}" pid="3" name="MSIP_Label_fc45530b-05ad-4898-a276-2c98523d71a0_Enabled">
    <vt:lpwstr>true</vt:lpwstr>
  </property>
  <property fmtid="{D5CDD505-2E9C-101B-9397-08002B2CF9AE}" pid="4" name="MSIP_Label_fc45530b-05ad-4898-a276-2c98523d71a0_SetDate">
    <vt:lpwstr>2025-10-13T14:07:15Z</vt:lpwstr>
  </property>
  <property fmtid="{D5CDD505-2E9C-101B-9397-08002B2CF9AE}" pid="5" name="MSIP_Label_fc45530b-05ad-4898-a276-2c98523d71a0_Method">
    <vt:lpwstr>Standard</vt:lpwstr>
  </property>
  <property fmtid="{D5CDD505-2E9C-101B-9397-08002B2CF9AE}" pid="6" name="MSIP_Label_fc45530b-05ad-4898-a276-2c98523d71a0_Name">
    <vt:lpwstr>defa4170-0d19-0005-0004-bc88714345d2</vt:lpwstr>
  </property>
  <property fmtid="{D5CDD505-2E9C-101B-9397-08002B2CF9AE}" pid="7" name="MSIP_Label_fc45530b-05ad-4898-a276-2c98523d71a0_SiteId">
    <vt:lpwstr>645d5943-7ac4-4c60-ba54-6e12423839e9</vt:lpwstr>
  </property>
  <property fmtid="{D5CDD505-2E9C-101B-9397-08002B2CF9AE}" pid="8" name="MSIP_Label_fc45530b-05ad-4898-a276-2c98523d71a0_ActionId">
    <vt:lpwstr>de7da2c7-229b-4e45-a997-7f54c98486c3</vt:lpwstr>
  </property>
  <property fmtid="{D5CDD505-2E9C-101B-9397-08002B2CF9AE}" pid="9" name="MSIP_Label_fc45530b-05ad-4898-a276-2c98523d71a0_ContentBits">
    <vt:lpwstr>0</vt:lpwstr>
  </property>
  <property fmtid="{D5CDD505-2E9C-101B-9397-08002B2CF9AE}" pid="10" name="MSIP_Label_fc45530b-05ad-4898-a276-2c98523d71a0_Tag">
    <vt:lpwstr>10, 3, 0, 1</vt:lpwstr>
  </property>
  <property fmtid="{D5CDD505-2E9C-101B-9397-08002B2CF9AE}" pid="11" name="MediaServiceImageTags">
    <vt:lpwstr/>
  </property>
</Properties>
</file>