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slideLayouts/slideLayout29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300" r:id="rId6"/>
    <p:sldId id="29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96" r:id="rId16"/>
    <p:sldId id="292" r:id="rId17"/>
    <p:sldId id="301" r:id="rId18"/>
    <p:sldId id="276" r:id="rId19"/>
    <p:sldId id="302" r:id="rId20"/>
    <p:sldId id="277" r:id="rId21"/>
    <p:sldId id="289" r:id="rId22"/>
    <p:sldId id="278" r:id="rId23"/>
    <p:sldId id="279" r:id="rId24"/>
    <p:sldId id="293" r:id="rId25"/>
    <p:sldId id="281" r:id="rId26"/>
    <p:sldId id="282" r:id="rId27"/>
    <p:sldId id="297" r:id="rId28"/>
    <p:sldId id="283" r:id="rId29"/>
    <p:sldId id="299" r:id="rId30"/>
    <p:sldId id="294" r:id="rId31"/>
    <p:sldId id="305" r:id="rId32"/>
    <p:sldId id="309" r:id="rId33"/>
    <p:sldId id="286" r:id="rId34"/>
  </p:sldIdLst>
  <p:sldSz cx="14630400" cy="8229600"/>
  <p:notesSz cx="8229600" cy="14630400"/>
  <p:embeddedFontLst>
    <p:embeddedFont>
      <p:font typeface="Roboto" panose="02000000000000000000" pitchFamily="2" charset="0"/>
      <p:regular r:id="rId36"/>
      <p:bold r:id="rId37"/>
      <p:italic r:id="rId38"/>
      <p:boldItalic r:id="rId3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C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96"/>
    <p:restoredTop sz="94609" autoAdjust="0"/>
  </p:normalViewPr>
  <p:slideViewPr>
    <p:cSldViewPr snapToGrid="0" snapToObjects="1">
      <p:cViewPr varScale="1">
        <p:scale>
          <a:sx n="100" d="100"/>
          <a:sy n="100" d="100"/>
        </p:scale>
        <p:origin x="2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45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customXml" Target="../customXml/item3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226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8C2DE-4BEC-68D4-D739-8E8DF8D13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724895-8B6E-D5BE-F557-6C94896B72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7ABB7C-76E7-B59C-5CE0-1B44DE9B9B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43D34D-A3B1-17DB-C4C8-303A4EFB2E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3595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63D66-9D52-E71E-218B-FB173312C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BFB2B2-62CB-DFFA-2926-4F005441DE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5872BB-78FE-F470-D11C-9B006D2286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E6531C-EED4-2EC7-2189-30CA626D12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5485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98E6F-0534-2C48-3E86-5683CC04C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4D1983-5198-B6B9-C57E-30FF05927B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949F63-563C-E6E0-4BD0-E87DFBF316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4B977A-617E-0D17-22BD-FF739D7E6B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524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Pr>
        <a:solidFill>
          <a:srgbClr val="FDFC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FDFC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FDFC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FDFC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FDFC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0C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CF4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www.seod.ch/grands-projets.htm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hyperlink" Target="https://www.designcouncil.org.uk/our-resources/the-double-diamond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Relationship Id="rId4" Type="http://schemas.openxmlformats.org/officeDocument/2006/relationships/hyperlink" Target="https://www.lariviereaux7pierres.com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353264"/>
            <a:ext cx="7556421" cy="3912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700"/>
              </a:lnSpc>
              <a:buNone/>
            </a:pPr>
            <a:r>
              <a:rPr lang="de-CH" sz="6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Wie lässt sich kollektive Intelligenz für soziale Innovation mobilisieren?</a:t>
            </a:r>
          </a:p>
        </p:txBody>
      </p:sp>
      <p:sp>
        <p:nvSpPr>
          <p:cNvPr id="4" name="Text 1"/>
          <p:cNvSpPr/>
          <p:nvPr/>
        </p:nvSpPr>
        <p:spPr>
          <a:xfrm>
            <a:off x="7790140" y="5606296"/>
            <a:ext cx="453651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450"/>
              </a:lnSpc>
              <a:buNone/>
            </a:pPr>
            <a:r>
              <a:rPr lang="de-CH" sz="355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ARTISET-Kongress 2025</a:t>
            </a:r>
          </a:p>
        </p:txBody>
      </p:sp>
      <p:sp>
        <p:nvSpPr>
          <p:cNvPr id="5" name="Text 2"/>
          <p:cNvSpPr/>
          <p:nvPr/>
        </p:nvSpPr>
        <p:spPr>
          <a:xfrm>
            <a:off x="6280190" y="6513433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Gladys Winkler Docourt, Creapole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496616"/>
            <a:ext cx="453651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de-CH" sz="36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Eine Welt im Wandel</a:t>
            </a:r>
          </a:p>
        </p:txBody>
      </p:sp>
      <p:sp>
        <p:nvSpPr>
          <p:cNvPr id="4" name="Shape 1"/>
          <p:cNvSpPr/>
          <p:nvPr/>
        </p:nvSpPr>
        <p:spPr>
          <a:xfrm>
            <a:off x="6280190" y="2318742"/>
            <a:ext cx="3664744" cy="2093714"/>
          </a:xfrm>
          <a:prstGeom prst="roundRect">
            <a:avLst>
              <a:gd name="adj" fmla="val 4550"/>
            </a:avLst>
          </a:prstGeom>
          <a:solidFill>
            <a:srgbClr val="FDFCF4"/>
          </a:solidFill>
          <a:ln w="3048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5" name="Shape 2"/>
          <p:cNvSpPr/>
          <p:nvPr/>
        </p:nvSpPr>
        <p:spPr>
          <a:xfrm>
            <a:off x="6280190" y="2318742"/>
            <a:ext cx="121920" cy="2093714"/>
          </a:xfrm>
          <a:prstGeom prst="roundRect">
            <a:avLst>
              <a:gd name="adj" fmla="val 78139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6" name="Text 3"/>
          <p:cNvSpPr/>
          <p:nvPr/>
        </p:nvSpPr>
        <p:spPr>
          <a:xfrm>
            <a:off x="6659404" y="257603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2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Unsicherheit</a:t>
            </a:r>
          </a:p>
        </p:txBody>
      </p:sp>
      <p:sp>
        <p:nvSpPr>
          <p:cNvPr id="7" name="Text 4"/>
          <p:cNvSpPr/>
          <p:nvPr/>
        </p:nvSpPr>
        <p:spPr>
          <a:xfrm>
            <a:off x="6659404" y="3066455"/>
            <a:ext cx="313229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de-CH" sz="2000" dirty="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Unvorhersehbare gesund</a:t>
            </a:r>
            <a:r>
              <a:rPr lang="en-US" b="1" dirty="0"/>
              <a:t>­</a:t>
            </a:r>
            <a:r>
              <a:rPr lang="de-CH" sz="2000" dirty="0" err="1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heitliche</a:t>
            </a:r>
            <a:r>
              <a:rPr lang="de-CH" sz="2000" dirty="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, wirtschaftliche und geopolitische Krisen</a:t>
            </a:r>
          </a:p>
        </p:txBody>
      </p:sp>
      <p:sp>
        <p:nvSpPr>
          <p:cNvPr id="8" name="Shape 5"/>
          <p:cNvSpPr/>
          <p:nvPr/>
        </p:nvSpPr>
        <p:spPr>
          <a:xfrm>
            <a:off x="10171748" y="2318742"/>
            <a:ext cx="3664863" cy="2093714"/>
          </a:xfrm>
          <a:prstGeom prst="roundRect">
            <a:avLst>
              <a:gd name="adj" fmla="val 4550"/>
            </a:avLst>
          </a:prstGeom>
          <a:solidFill>
            <a:srgbClr val="FDFCF4"/>
          </a:solidFill>
          <a:ln w="3048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9" name="Shape 6"/>
          <p:cNvSpPr/>
          <p:nvPr/>
        </p:nvSpPr>
        <p:spPr>
          <a:xfrm>
            <a:off x="10171748" y="2318742"/>
            <a:ext cx="121920" cy="2093714"/>
          </a:xfrm>
          <a:prstGeom prst="roundRect">
            <a:avLst>
              <a:gd name="adj" fmla="val 78139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10" name="Text 7"/>
          <p:cNvSpPr/>
          <p:nvPr/>
        </p:nvSpPr>
        <p:spPr>
          <a:xfrm>
            <a:off x="10550962" y="257603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2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Komplexität</a:t>
            </a:r>
          </a:p>
        </p:txBody>
      </p:sp>
      <p:sp>
        <p:nvSpPr>
          <p:cNvPr id="11" name="Text 8"/>
          <p:cNvSpPr/>
          <p:nvPr/>
        </p:nvSpPr>
        <p:spPr>
          <a:xfrm>
            <a:off x="10550962" y="3066455"/>
            <a:ext cx="302835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Vernetzte Systeme und Zunahme der Herausforderungen</a:t>
            </a:r>
          </a:p>
        </p:txBody>
      </p:sp>
      <p:sp>
        <p:nvSpPr>
          <p:cNvPr id="12" name="Shape 9"/>
          <p:cNvSpPr/>
          <p:nvPr/>
        </p:nvSpPr>
        <p:spPr>
          <a:xfrm>
            <a:off x="6280190" y="4639270"/>
            <a:ext cx="3664744" cy="2320528"/>
          </a:xfrm>
          <a:prstGeom prst="roundRect">
            <a:avLst>
              <a:gd name="adj" fmla="val 4550"/>
            </a:avLst>
          </a:prstGeom>
          <a:solidFill>
            <a:srgbClr val="FDFCF4"/>
          </a:solidFill>
          <a:ln w="3048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3" name="Shape 10"/>
          <p:cNvSpPr/>
          <p:nvPr/>
        </p:nvSpPr>
        <p:spPr>
          <a:xfrm>
            <a:off x="6280190" y="4639270"/>
            <a:ext cx="121920" cy="2320528"/>
          </a:xfrm>
          <a:prstGeom prst="roundRect">
            <a:avLst>
              <a:gd name="adj" fmla="val 78139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14" name="Text 11"/>
          <p:cNvSpPr/>
          <p:nvPr/>
        </p:nvSpPr>
        <p:spPr>
          <a:xfrm>
            <a:off x="6659404" y="489656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2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Beschleunigung</a:t>
            </a:r>
          </a:p>
        </p:txBody>
      </p:sp>
      <p:sp>
        <p:nvSpPr>
          <p:cNvPr id="15" name="Text 12"/>
          <p:cNvSpPr/>
          <p:nvPr/>
        </p:nvSpPr>
        <p:spPr>
          <a:xfrm>
            <a:off x="6659404" y="5386983"/>
            <a:ext cx="313229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Immer schnellere technologische und gesellschaftliche Veränderungen</a:t>
            </a:r>
          </a:p>
        </p:txBody>
      </p:sp>
      <p:sp>
        <p:nvSpPr>
          <p:cNvPr id="16" name="Shape 13"/>
          <p:cNvSpPr/>
          <p:nvPr/>
        </p:nvSpPr>
        <p:spPr>
          <a:xfrm>
            <a:off x="10171748" y="4639270"/>
            <a:ext cx="3664863" cy="2320528"/>
          </a:xfrm>
          <a:prstGeom prst="roundRect">
            <a:avLst>
              <a:gd name="adj" fmla="val 4550"/>
            </a:avLst>
          </a:prstGeom>
          <a:solidFill>
            <a:srgbClr val="FDFCF4"/>
          </a:solidFill>
          <a:ln w="3048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7" name="Shape 14"/>
          <p:cNvSpPr/>
          <p:nvPr/>
        </p:nvSpPr>
        <p:spPr>
          <a:xfrm>
            <a:off x="10171748" y="4639270"/>
            <a:ext cx="121920" cy="2320528"/>
          </a:xfrm>
          <a:prstGeom prst="roundRect">
            <a:avLst>
              <a:gd name="adj" fmla="val 78139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18" name="Text 15"/>
          <p:cNvSpPr/>
          <p:nvPr/>
        </p:nvSpPr>
        <p:spPr>
          <a:xfrm>
            <a:off x="10550962" y="4896564"/>
            <a:ext cx="293715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2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Umweltkrise</a:t>
            </a:r>
          </a:p>
        </p:txBody>
      </p:sp>
      <p:sp>
        <p:nvSpPr>
          <p:cNvPr id="19" name="Text 16"/>
          <p:cNvSpPr/>
          <p:nvPr/>
        </p:nvSpPr>
        <p:spPr>
          <a:xfrm>
            <a:off x="10550962" y="5386983"/>
            <a:ext cx="302835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Knappheit an Energie- und Rohstoffressourcen, Klimawandel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799" y="0"/>
            <a:ext cx="8229601" cy="8229601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740331" y="581739"/>
            <a:ext cx="7604884" cy="528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de-CH" sz="36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Im Gesundheits- und</a:t>
            </a:r>
            <a:br>
              <a:rPr lang="de-CH" sz="36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</a:br>
            <a:r>
              <a:rPr lang="de-CH" sz="36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Sozialwesen</a:t>
            </a:r>
          </a:p>
          <a:p>
            <a:pPr marL="0" indent="0" algn="l">
              <a:lnSpc>
                <a:spcPts val="4150"/>
              </a:lnSpc>
              <a:buNone/>
            </a:pPr>
            <a:endParaRPr lang="de-CH" sz="3600" b="1">
              <a:solidFill>
                <a:srgbClr val="A5C829"/>
              </a:solidFill>
              <a:latin typeface="Anton Bold" pitchFamily="34" charset="0"/>
              <a:ea typeface="Anton Bold"/>
              <a:cs typeface="Anton Bold" pitchFamily="34" charset="-12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812193" y="2560629"/>
            <a:ext cx="105728" cy="105728"/>
          </a:xfrm>
          <a:prstGeom prst="roundRect">
            <a:avLst>
              <a:gd name="adj" fmla="val 43243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5" name="Text 2"/>
          <p:cNvSpPr/>
          <p:nvPr/>
        </p:nvSpPr>
        <p:spPr>
          <a:xfrm>
            <a:off x="1129376" y="2448234"/>
            <a:ext cx="3228975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de-CH" sz="205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Demografische Alterung</a:t>
            </a:r>
          </a:p>
        </p:txBody>
      </p:sp>
      <p:sp>
        <p:nvSpPr>
          <p:cNvPr id="6" name="Text 3"/>
          <p:cNvSpPr/>
          <p:nvPr/>
        </p:nvSpPr>
        <p:spPr>
          <a:xfrm>
            <a:off x="1129376" y="2990206"/>
            <a:ext cx="5999678" cy="338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Steigender Pflegebedarf</a:t>
            </a:r>
          </a:p>
        </p:txBody>
      </p:sp>
      <p:sp>
        <p:nvSpPr>
          <p:cNvPr id="7" name="Shape 4"/>
          <p:cNvSpPr/>
          <p:nvPr/>
        </p:nvSpPr>
        <p:spPr>
          <a:xfrm>
            <a:off x="812193" y="3864125"/>
            <a:ext cx="105728" cy="105728"/>
          </a:xfrm>
          <a:prstGeom prst="roundRect">
            <a:avLst>
              <a:gd name="adj" fmla="val 43243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8" name="Text 5"/>
          <p:cNvSpPr/>
          <p:nvPr/>
        </p:nvSpPr>
        <p:spPr>
          <a:xfrm>
            <a:off x="1129376" y="3751730"/>
            <a:ext cx="2644259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de-CH" sz="205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Personalmangel</a:t>
            </a:r>
          </a:p>
        </p:txBody>
      </p:sp>
      <p:sp>
        <p:nvSpPr>
          <p:cNvPr id="9" name="Text 6"/>
          <p:cNvSpPr/>
          <p:nvPr/>
        </p:nvSpPr>
        <p:spPr>
          <a:xfrm>
            <a:off x="1129376" y="4293702"/>
            <a:ext cx="5999678" cy="338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Schwierigkeiten bei der Rekrutierung</a:t>
            </a:r>
            <a:b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</a:b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und Bindung von Personal</a:t>
            </a:r>
          </a:p>
        </p:txBody>
      </p:sp>
      <p:sp>
        <p:nvSpPr>
          <p:cNvPr id="10" name="Shape 7"/>
          <p:cNvSpPr/>
          <p:nvPr/>
        </p:nvSpPr>
        <p:spPr>
          <a:xfrm>
            <a:off x="812193" y="5167621"/>
            <a:ext cx="105728" cy="105728"/>
          </a:xfrm>
          <a:prstGeom prst="roundRect">
            <a:avLst>
              <a:gd name="adj" fmla="val 43243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11" name="Text 8"/>
          <p:cNvSpPr/>
          <p:nvPr/>
        </p:nvSpPr>
        <p:spPr>
          <a:xfrm>
            <a:off x="1129376" y="5055226"/>
            <a:ext cx="2644259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de-CH" sz="205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Budgetäre Zwänge</a:t>
            </a:r>
          </a:p>
        </p:txBody>
      </p:sp>
      <p:sp>
        <p:nvSpPr>
          <p:cNvPr id="12" name="Text 9"/>
          <p:cNvSpPr/>
          <p:nvPr/>
        </p:nvSpPr>
        <p:spPr>
          <a:xfrm>
            <a:off x="1129376" y="5597199"/>
            <a:ext cx="5999678" cy="338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Mehr erreichen mit weniger Mitteln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568767"/>
            <a:ext cx="7415451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de-CH" sz="3600" b="1" dirty="0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Ein </a:t>
            </a:r>
            <a:r>
              <a:rPr lang="de-CH" sz="3600" b="1" dirty="0" err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verfolgenswerter</a:t>
            </a:r>
            <a:r>
              <a:rPr lang="de-CH" sz="3600" b="1" dirty="0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 Ansatz: </a:t>
            </a:r>
            <a:br>
              <a:rPr lang="de-CH" sz="3600" b="1" dirty="0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</a:br>
            <a:r>
              <a:rPr lang="de-CH" sz="3600" b="1" dirty="0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soziale Innovation</a:t>
            </a:r>
          </a:p>
        </p:txBody>
      </p:sp>
      <p:sp>
        <p:nvSpPr>
          <p:cNvPr id="4" name="Shape 1"/>
          <p:cNvSpPr/>
          <p:nvPr/>
        </p:nvSpPr>
        <p:spPr>
          <a:xfrm>
            <a:off x="6280190" y="2908816"/>
            <a:ext cx="3664744" cy="2010252"/>
          </a:xfrm>
          <a:prstGeom prst="roundRect">
            <a:avLst>
              <a:gd name="adj" fmla="val 5654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5" name="Text 2"/>
          <p:cNvSpPr/>
          <p:nvPr/>
        </p:nvSpPr>
        <p:spPr>
          <a:xfrm>
            <a:off x="6514624" y="314325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2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Neue Antworten</a:t>
            </a:r>
          </a:p>
        </p:txBody>
      </p:sp>
      <p:sp>
        <p:nvSpPr>
          <p:cNvPr id="6" name="Text 3"/>
          <p:cNvSpPr/>
          <p:nvPr/>
        </p:nvSpPr>
        <p:spPr>
          <a:xfrm>
            <a:off x="6514624" y="3633668"/>
            <a:ext cx="31958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Kreative Lösungen für unerfüllte soziale Bedürfnisse</a:t>
            </a:r>
          </a:p>
        </p:txBody>
      </p:sp>
      <p:sp>
        <p:nvSpPr>
          <p:cNvPr id="7" name="Shape 4"/>
          <p:cNvSpPr/>
          <p:nvPr/>
        </p:nvSpPr>
        <p:spPr>
          <a:xfrm>
            <a:off x="10171748" y="2908816"/>
            <a:ext cx="3664863" cy="2010252"/>
          </a:xfrm>
          <a:prstGeom prst="roundRect">
            <a:avLst>
              <a:gd name="adj" fmla="val 5654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8" name="Text 5"/>
          <p:cNvSpPr/>
          <p:nvPr/>
        </p:nvSpPr>
        <p:spPr>
          <a:xfrm>
            <a:off x="10406182" y="314325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2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Zusammenarbeit</a:t>
            </a:r>
          </a:p>
        </p:txBody>
      </p:sp>
      <p:sp>
        <p:nvSpPr>
          <p:cNvPr id="9" name="Text 6"/>
          <p:cNvSpPr/>
          <p:nvPr/>
        </p:nvSpPr>
        <p:spPr>
          <a:xfrm>
            <a:off x="10406182" y="3633668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Partizipative Ansätze unter Einbezug aller Akteure</a:t>
            </a:r>
          </a:p>
        </p:txBody>
      </p:sp>
      <p:sp>
        <p:nvSpPr>
          <p:cNvPr id="10" name="Shape 7"/>
          <p:cNvSpPr/>
          <p:nvPr/>
        </p:nvSpPr>
        <p:spPr>
          <a:xfrm>
            <a:off x="6280190" y="5055156"/>
            <a:ext cx="7556421" cy="1322189"/>
          </a:xfrm>
          <a:prstGeom prst="roundRect">
            <a:avLst>
              <a:gd name="adj" fmla="val 7205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1" name="Text 8"/>
          <p:cNvSpPr/>
          <p:nvPr/>
        </p:nvSpPr>
        <p:spPr>
          <a:xfrm>
            <a:off x="6514624" y="528959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2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Auswirkung</a:t>
            </a:r>
          </a:p>
        </p:txBody>
      </p:sp>
      <p:sp>
        <p:nvSpPr>
          <p:cNvPr id="12" name="Text 9"/>
          <p:cNvSpPr/>
          <p:nvPr/>
        </p:nvSpPr>
        <p:spPr>
          <a:xfrm>
            <a:off x="6514624" y="5780008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Messbarer und nachhaltiger sozialer Mehrwert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7">
            <a:extLst>
              <a:ext uri="{FF2B5EF4-FFF2-40B4-BE49-F238E27FC236}">
                <a16:creationId xmlns:a16="http://schemas.microsoft.com/office/drawing/2014/main" id="{350954CB-52D1-6797-2127-A5CC8B9E8BEC}"/>
              </a:ext>
            </a:extLst>
          </p:cNvPr>
          <p:cNvSpPr/>
          <p:nvPr/>
        </p:nvSpPr>
        <p:spPr>
          <a:xfrm>
            <a:off x="585787" y="3651242"/>
            <a:ext cx="376595" cy="543877"/>
          </a:xfrm>
          <a:prstGeom prst="roundRect">
            <a:avLst>
              <a:gd name="adj" fmla="val 18667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2" name="Text 0"/>
          <p:cNvSpPr/>
          <p:nvPr/>
        </p:nvSpPr>
        <p:spPr>
          <a:xfrm>
            <a:off x="585788" y="460177"/>
            <a:ext cx="3347442" cy="418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de-CH" sz="26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Kollektive Intelligenz</a:t>
            </a:r>
          </a:p>
        </p:txBody>
      </p:sp>
      <p:sp>
        <p:nvSpPr>
          <p:cNvPr id="3" name="Text 1"/>
          <p:cNvSpPr/>
          <p:nvPr/>
        </p:nvSpPr>
        <p:spPr>
          <a:xfrm>
            <a:off x="585788" y="1045964"/>
            <a:ext cx="8267343" cy="721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50"/>
              </a:lnSpc>
              <a:buNone/>
            </a:pPr>
            <a:r>
              <a:rPr lang="de-CH" sz="45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Gemeinsam nachdenken,</a:t>
            </a:r>
            <a:br>
              <a:rPr lang="de-CH" sz="45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</a:br>
            <a:r>
              <a:rPr lang="de-CH" sz="45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um besser zu handeln</a:t>
            </a:r>
          </a:p>
          <a:p>
            <a:pPr marL="0" indent="0" algn="l">
              <a:lnSpc>
                <a:spcPts val="5650"/>
              </a:lnSpc>
              <a:buNone/>
            </a:pPr>
            <a:endParaRPr lang="de-CH" sz="4500" b="1">
              <a:solidFill>
                <a:srgbClr val="000000"/>
              </a:solidFill>
              <a:latin typeface="Anton Bold" pitchFamily="34" charset="0"/>
              <a:ea typeface="Anton Bold"/>
              <a:cs typeface="Anton Bold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585788" y="2547690"/>
            <a:ext cx="6525220" cy="334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Gruppen haben (insbesondere) die Fähigkeit, …</a:t>
            </a:r>
          </a:p>
        </p:txBody>
      </p:sp>
      <p:sp>
        <p:nvSpPr>
          <p:cNvPr id="6" name="Text 4"/>
          <p:cNvSpPr/>
          <p:nvPr/>
        </p:nvSpPr>
        <p:spPr>
          <a:xfrm>
            <a:off x="634067" y="3795157"/>
            <a:ext cx="250984" cy="313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1</a:t>
            </a:r>
          </a:p>
        </p:txBody>
      </p:sp>
      <p:sp>
        <p:nvSpPr>
          <p:cNvPr id="7" name="Text 5"/>
          <p:cNvSpPr/>
          <p:nvPr/>
        </p:nvSpPr>
        <p:spPr>
          <a:xfrm>
            <a:off x="1137285" y="3604181"/>
            <a:ext cx="5981343" cy="334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… die Vielfalt der Sichtweisen und </a:t>
            </a:r>
            <a:b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</a:b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Kompetenzen zu nutzen;</a:t>
            </a:r>
          </a:p>
        </p:txBody>
      </p:sp>
      <p:sp>
        <p:nvSpPr>
          <p:cNvPr id="8" name="Text 6"/>
          <p:cNvSpPr/>
          <p:nvPr/>
        </p:nvSpPr>
        <p:spPr>
          <a:xfrm>
            <a:off x="1129665" y="3744913"/>
            <a:ext cx="5981343" cy="267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93408" y="4691936"/>
            <a:ext cx="376595" cy="543877"/>
          </a:xfrm>
          <a:prstGeom prst="roundRect">
            <a:avLst>
              <a:gd name="adj" fmla="val 18667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0" name="Text 8"/>
          <p:cNvSpPr/>
          <p:nvPr/>
        </p:nvSpPr>
        <p:spPr>
          <a:xfrm>
            <a:off x="634067" y="4853504"/>
            <a:ext cx="273070" cy="4136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de-CH" sz="195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2</a:t>
            </a:r>
          </a:p>
        </p:txBody>
      </p:sp>
      <p:sp>
        <p:nvSpPr>
          <p:cNvPr id="11" name="Text 9"/>
          <p:cNvSpPr/>
          <p:nvPr/>
        </p:nvSpPr>
        <p:spPr>
          <a:xfrm>
            <a:off x="1137285" y="4712772"/>
            <a:ext cx="5981343" cy="334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… ein vertrauensvolles Umfeld zu schaffen,</a:t>
            </a:r>
            <a:b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</a:b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in dem man sich traut, offen zu sprechen;</a:t>
            </a:r>
          </a:p>
        </p:txBody>
      </p:sp>
      <p:sp>
        <p:nvSpPr>
          <p:cNvPr id="12" name="Text 10"/>
          <p:cNvSpPr/>
          <p:nvPr/>
        </p:nvSpPr>
        <p:spPr>
          <a:xfrm>
            <a:off x="1129665" y="4853504"/>
            <a:ext cx="5981343" cy="267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85788" y="5800527"/>
            <a:ext cx="376595" cy="596027"/>
          </a:xfrm>
          <a:prstGeom prst="roundRect">
            <a:avLst>
              <a:gd name="adj" fmla="val 18667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 dirty="0"/>
          </a:p>
        </p:txBody>
      </p:sp>
      <p:sp>
        <p:nvSpPr>
          <p:cNvPr id="14" name="Text 12"/>
          <p:cNvSpPr/>
          <p:nvPr/>
        </p:nvSpPr>
        <p:spPr>
          <a:xfrm>
            <a:off x="648593" y="5999182"/>
            <a:ext cx="250984" cy="313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de-CH" sz="195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3</a:t>
            </a:r>
          </a:p>
        </p:txBody>
      </p:sp>
      <p:sp>
        <p:nvSpPr>
          <p:cNvPr id="15" name="Text 13"/>
          <p:cNvSpPr/>
          <p:nvPr/>
        </p:nvSpPr>
        <p:spPr>
          <a:xfrm>
            <a:off x="1137285" y="5821363"/>
            <a:ext cx="5981343" cy="669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… Lösungen zu entwickeln, die robust sind,</a:t>
            </a:r>
            <a:b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</a:b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weil sie gemeinsam erarbeitet wurden.</a:t>
            </a:r>
          </a:p>
          <a:p>
            <a:pPr marL="0" indent="0" algn="l">
              <a:lnSpc>
                <a:spcPts val="2600"/>
              </a:lnSpc>
              <a:buNone/>
            </a:pPr>
            <a:endParaRPr lang="de-CH" sz="2000">
              <a:solidFill>
                <a:srgbClr val="000000"/>
              </a:solidFill>
              <a:latin typeface="Roboto" pitchFamily="34" charset="0"/>
              <a:ea typeface="Roboto"/>
              <a:cs typeface="Roboto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129665" y="6296780"/>
            <a:ext cx="5981343" cy="267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300" dirty="0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455" y="0"/>
            <a:ext cx="8233945" cy="82339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318" y="503158"/>
            <a:ext cx="6579632" cy="571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de-CH" sz="36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Ein innovationsfreundliches Umfeld</a:t>
            </a: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16870" r="-16870"/>
          <a:stretch>
            <a:fillRect/>
          </a:stretch>
        </p:blipFill>
        <p:spPr>
          <a:xfrm>
            <a:off x="6033292" y="1503157"/>
            <a:ext cx="9965167" cy="5383416"/>
          </a:xfrm>
          <a:prstGeom prst="rect">
            <a:avLst/>
          </a:prstGeom>
        </p:spPr>
      </p:pic>
      <p:pic>
        <p:nvPicPr>
          <p:cNvPr id="5" name="Image 4" descr="Une image contenant fruit, vaisselle, ustensile de cuisine, fourchette&#10;&#10;Le contenu généré par l’IA peut être incorrect.">
            <a:extLst>
              <a:ext uri="{FF2B5EF4-FFF2-40B4-BE49-F238E27FC236}">
                <a16:creationId xmlns:a16="http://schemas.microsoft.com/office/drawing/2014/main" id="{0915163D-38C5-F1CC-0CD5-92E9F516F6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34" y="1484108"/>
            <a:ext cx="5402465" cy="54024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22590"/>
            <a:ext cx="13042821" cy="1133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de-CH" sz="36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Praxisbeispiel:</a:t>
            </a:r>
            <a:br>
              <a:rPr lang="de-CH" sz="36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</a:br>
            <a:r>
              <a:rPr lang="de-CH" sz="36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Sozialmedizinische Planung 2040 des Kantons Jura (PMS 2040)</a:t>
            </a: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366843"/>
            <a:ext cx="4885015" cy="488501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39828" y="233850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2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838" y="2916793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976943" y="2947988"/>
            <a:ext cx="686716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Vorwegnahme des künftigen Bedarfs im Gesundheitswesen</a:t>
            </a: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838" y="4062174"/>
            <a:ext cx="340162" cy="42529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976943" y="4093369"/>
            <a:ext cx="686716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Einbezug aller betroffenen Akteure</a:t>
            </a:r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838" y="5207556"/>
            <a:ext cx="340162" cy="42529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976943" y="5238750"/>
            <a:ext cx="686716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Gemeinsame Vision für den Kanton Jura</a:t>
            </a:r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4838" y="6352937"/>
            <a:ext cx="340162" cy="425291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976943" y="6384131"/>
            <a:ext cx="686716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Gemeinsam mit Fachleuten aus dem Gesundheits- und Sozialwesen entwickelte Lösungen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2236" y="583168"/>
            <a:ext cx="5720001" cy="6628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de-CH" sz="36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PMS 2040: eine grosse Herausforderung</a:t>
            </a:r>
          </a:p>
        </p:txBody>
      </p:sp>
      <p:sp>
        <p:nvSpPr>
          <p:cNvPr id="4" name="Shape 2"/>
          <p:cNvSpPr/>
          <p:nvPr/>
        </p:nvSpPr>
        <p:spPr>
          <a:xfrm>
            <a:off x="742236" y="1733669"/>
            <a:ext cx="6466880" cy="2424589"/>
          </a:xfrm>
          <a:prstGeom prst="roundRect">
            <a:avLst>
              <a:gd name="adj" fmla="val 3674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5" name="Shape 3"/>
          <p:cNvSpPr/>
          <p:nvPr/>
        </p:nvSpPr>
        <p:spPr>
          <a:xfrm>
            <a:off x="961906" y="1953339"/>
            <a:ext cx="636270" cy="636270"/>
          </a:xfrm>
          <a:prstGeom prst="roundRect">
            <a:avLst>
              <a:gd name="adj" fmla="val 1436982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28" y="2092523"/>
            <a:ext cx="286226" cy="35790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61906" y="2801660"/>
            <a:ext cx="2651165" cy="331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Langfristige Perspektive</a:t>
            </a:r>
          </a:p>
        </p:txBody>
      </p:sp>
      <p:sp>
        <p:nvSpPr>
          <p:cNvPr id="8" name="Text 5"/>
          <p:cNvSpPr/>
          <p:nvPr/>
        </p:nvSpPr>
        <p:spPr>
          <a:xfrm>
            <a:off x="961906" y="3260169"/>
            <a:ext cx="6027539" cy="6784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Demografische und gesundheitliche Entwicklungen über zwei Jahrzehnte hinweg antizipieren</a:t>
            </a:r>
          </a:p>
        </p:txBody>
      </p:sp>
      <p:sp>
        <p:nvSpPr>
          <p:cNvPr id="9" name="Shape 6"/>
          <p:cNvSpPr/>
          <p:nvPr/>
        </p:nvSpPr>
        <p:spPr>
          <a:xfrm>
            <a:off x="7421166" y="1733669"/>
            <a:ext cx="6466999" cy="2424589"/>
          </a:xfrm>
          <a:prstGeom prst="roundRect">
            <a:avLst>
              <a:gd name="adj" fmla="val 3674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0" name="Shape 7"/>
          <p:cNvSpPr/>
          <p:nvPr/>
        </p:nvSpPr>
        <p:spPr>
          <a:xfrm>
            <a:off x="7640836" y="1953339"/>
            <a:ext cx="636270" cy="636270"/>
          </a:xfrm>
          <a:prstGeom prst="roundRect">
            <a:avLst>
              <a:gd name="adj" fmla="val 1436982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5858" y="2092523"/>
            <a:ext cx="286226" cy="35790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640836" y="2801660"/>
            <a:ext cx="2651165" cy="331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Systemische Komplexität</a:t>
            </a:r>
          </a:p>
        </p:txBody>
      </p:sp>
      <p:sp>
        <p:nvSpPr>
          <p:cNvPr id="13" name="Text 9"/>
          <p:cNvSpPr/>
          <p:nvPr/>
        </p:nvSpPr>
        <p:spPr>
          <a:xfrm>
            <a:off x="7640836" y="3260169"/>
            <a:ext cx="6027658" cy="6784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Eine Vielzahl miteinander verbundener Akteure und Dienste koordinieren</a:t>
            </a:r>
          </a:p>
        </p:txBody>
      </p:sp>
      <p:sp>
        <p:nvSpPr>
          <p:cNvPr id="14" name="Shape 10"/>
          <p:cNvSpPr/>
          <p:nvPr/>
        </p:nvSpPr>
        <p:spPr>
          <a:xfrm>
            <a:off x="742236" y="4370308"/>
            <a:ext cx="6466880" cy="2424589"/>
          </a:xfrm>
          <a:prstGeom prst="roundRect">
            <a:avLst>
              <a:gd name="adj" fmla="val 3674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5" name="Shape 11"/>
          <p:cNvSpPr/>
          <p:nvPr/>
        </p:nvSpPr>
        <p:spPr>
          <a:xfrm>
            <a:off x="961906" y="4589978"/>
            <a:ext cx="636270" cy="636270"/>
          </a:xfrm>
          <a:prstGeom prst="roundRect">
            <a:avLst>
              <a:gd name="adj" fmla="val 1436982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6928" y="4729163"/>
            <a:ext cx="286226" cy="35790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61906" y="5438299"/>
            <a:ext cx="2651165" cy="331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Vielzahl von Akteuren</a:t>
            </a:r>
          </a:p>
        </p:txBody>
      </p:sp>
      <p:sp>
        <p:nvSpPr>
          <p:cNvPr id="18" name="Text 13"/>
          <p:cNvSpPr/>
          <p:nvPr/>
        </p:nvSpPr>
        <p:spPr>
          <a:xfrm>
            <a:off x="961906" y="5896808"/>
            <a:ext cx="6027539" cy="6784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Die Perspektiven von Fachleuten, Nutzenden und der Politik einbeziehen</a:t>
            </a:r>
          </a:p>
        </p:txBody>
      </p:sp>
      <p:sp>
        <p:nvSpPr>
          <p:cNvPr id="19" name="Shape 14"/>
          <p:cNvSpPr/>
          <p:nvPr/>
        </p:nvSpPr>
        <p:spPr>
          <a:xfrm>
            <a:off x="7421166" y="4370308"/>
            <a:ext cx="6466999" cy="2424589"/>
          </a:xfrm>
          <a:prstGeom prst="roundRect">
            <a:avLst>
              <a:gd name="adj" fmla="val 3674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20" name="Shape 15"/>
          <p:cNvSpPr/>
          <p:nvPr/>
        </p:nvSpPr>
        <p:spPr>
          <a:xfrm>
            <a:off x="7640836" y="4589978"/>
            <a:ext cx="636270" cy="636270"/>
          </a:xfrm>
          <a:prstGeom prst="roundRect">
            <a:avLst>
              <a:gd name="adj" fmla="val 1436982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5858" y="4729163"/>
            <a:ext cx="286226" cy="35790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640836" y="5438299"/>
            <a:ext cx="3060978" cy="331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Ressourcenoptimierung</a:t>
            </a:r>
          </a:p>
        </p:txBody>
      </p:sp>
      <p:sp>
        <p:nvSpPr>
          <p:cNvPr id="23" name="Text 17"/>
          <p:cNvSpPr/>
          <p:nvPr/>
        </p:nvSpPr>
        <p:spPr>
          <a:xfrm>
            <a:off x="7640836" y="5896808"/>
            <a:ext cx="6027658" cy="6784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Entwicklung effizienter und nachhaltiger Lösungen für ein zukunftsfähiges System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5197" y="491252"/>
            <a:ext cx="4466034" cy="558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de-CH" sz="36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PMS 2040</a:t>
            </a: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197" y="1049417"/>
            <a:ext cx="13380006" cy="679037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5197" y="8397835"/>
            <a:ext cx="13380006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1403" y="590312"/>
            <a:ext cx="9441537" cy="5367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de-CH" sz="36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Zentrum für Abfallsammlung und -verwertung (CCV)</a:t>
            </a:r>
          </a:p>
        </p:txBody>
      </p:sp>
      <p:sp>
        <p:nvSpPr>
          <p:cNvPr id="3" name="Text 1"/>
          <p:cNvSpPr/>
          <p:nvPr/>
        </p:nvSpPr>
        <p:spPr>
          <a:xfrm>
            <a:off x="751403" y="1341715"/>
            <a:ext cx="3220403" cy="402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de-CH" sz="25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Bezirk Delsberg</a:t>
            </a:r>
          </a:p>
        </p:txBody>
      </p:sp>
      <p:sp>
        <p:nvSpPr>
          <p:cNvPr id="4" name="Text 2"/>
          <p:cNvSpPr/>
          <p:nvPr/>
        </p:nvSpPr>
        <p:spPr>
          <a:xfrm>
            <a:off x="751403" y="2259330"/>
            <a:ext cx="7667030" cy="343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Projekt unter der Leitung des interkommunalen Abfallwirtschaftsverbands (SEOD)</a:t>
            </a:r>
          </a:p>
        </p:txBody>
      </p:sp>
      <p:sp>
        <p:nvSpPr>
          <p:cNvPr id="5" name="Shape 3"/>
          <p:cNvSpPr/>
          <p:nvPr/>
        </p:nvSpPr>
        <p:spPr>
          <a:xfrm>
            <a:off x="706395" y="3274039"/>
            <a:ext cx="7659529" cy="805101"/>
          </a:xfrm>
          <a:prstGeom prst="roundRect">
            <a:avLst>
              <a:gd name="adj" fmla="val 6685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6" name="Text 4"/>
          <p:cNvSpPr/>
          <p:nvPr/>
        </p:nvSpPr>
        <p:spPr>
          <a:xfrm>
            <a:off x="966548" y="3519189"/>
            <a:ext cx="6490097" cy="8051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de-CH" sz="25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2 Hauptaufgaben, ein Spannungsverhältnis: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21FD2BC-73AB-2D4D-0DD6-EA628E8F8877}"/>
              </a:ext>
            </a:extLst>
          </p:cNvPr>
          <p:cNvGrpSpPr/>
          <p:nvPr/>
        </p:nvGrpSpPr>
        <p:grpSpPr>
          <a:xfrm>
            <a:off x="713896" y="4352150"/>
            <a:ext cx="7674531" cy="969287"/>
            <a:chOff x="743902" y="4361260"/>
            <a:chExt cx="3726180" cy="1348978"/>
          </a:xfrm>
        </p:grpSpPr>
        <p:sp>
          <p:nvSpPr>
            <p:cNvPr id="7" name="Shape 5"/>
            <p:cNvSpPr/>
            <p:nvPr/>
          </p:nvSpPr>
          <p:spPr>
            <a:xfrm>
              <a:off x="743902" y="4361260"/>
              <a:ext cx="3726180" cy="1348978"/>
            </a:xfrm>
            <a:prstGeom prst="roundRect">
              <a:avLst>
                <a:gd name="adj" fmla="val 6685"/>
              </a:avLst>
            </a:prstGeom>
            <a:solidFill>
              <a:srgbClr val="F2F2F2"/>
            </a:solidFill>
            <a:ln w="30480">
              <a:solidFill>
                <a:srgbClr val="D5DCBB"/>
              </a:solidFill>
              <a:prstDash val="solid"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8" name="Text 6"/>
            <p:cNvSpPr/>
            <p:nvPr/>
          </p:nvSpPr>
          <p:spPr>
            <a:xfrm>
              <a:off x="866571" y="4589503"/>
              <a:ext cx="3365863" cy="51589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ts val="3350"/>
                </a:lnSpc>
                <a:buNone/>
              </a:pPr>
              <a:r>
                <a:rPr lang="de-CH" sz="2000">
                  <a:solidFill>
                    <a:srgbClr val="000000"/>
                  </a:solidFill>
                  <a:latin typeface="Roboto" pitchFamily="34" charset="0"/>
                  <a:ea typeface="Roboto"/>
                  <a:cs typeface="Roboto" pitchFamily="34" charset="-120"/>
                </a:rPr>
                <a:t>Abfall reduzieren und verwerten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58F760B-B593-3545-83E3-DD740D13F2DB}"/>
              </a:ext>
            </a:extLst>
          </p:cNvPr>
          <p:cNvGrpSpPr/>
          <p:nvPr/>
        </p:nvGrpSpPr>
        <p:grpSpPr>
          <a:xfrm>
            <a:off x="721398" y="5590937"/>
            <a:ext cx="7674531" cy="1296948"/>
            <a:chOff x="751403" y="4407813"/>
            <a:chExt cx="7667030" cy="1296948"/>
          </a:xfrm>
        </p:grpSpPr>
        <p:sp>
          <p:nvSpPr>
            <p:cNvPr id="9" name="Shape 7"/>
            <p:cNvSpPr/>
            <p:nvPr/>
          </p:nvSpPr>
          <p:spPr>
            <a:xfrm>
              <a:off x="751403" y="4407813"/>
              <a:ext cx="7667030" cy="1296948"/>
            </a:xfrm>
            <a:prstGeom prst="roundRect">
              <a:avLst>
                <a:gd name="adj" fmla="val 4783"/>
              </a:avLst>
            </a:prstGeom>
            <a:solidFill>
              <a:srgbClr val="F2F2F2"/>
            </a:solidFill>
            <a:ln w="30480">
              <a:solidFill>
                <a:srgbClr val="D5DCBB"/>
              </a:solidFill>
              <a:prstDash val="solid"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10" name="Text 8"/>
            <p:cNvSpPr/>
            <p:nvPr/>
          </p:nvSpPr>
          <p:spPr>
            <a:xfrm>
              <a:off x="974070" y="4435673"/>
              <a:ext cx="7176730" cy="85867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3350"/>
                </a:lnSpc>
                <a:buNone/>
              </a:pPr>
              <a:r>
                <a:rPr lang="de-CH" sz="2000" dirty="0">
                  <a:solidFill>
                    <a:srgbClr val="000000"/>
                  </a:solidFill>
                  <a:latin typeface="Roboto" pitchFamily="34" charset="0"/>
                  <a:ea typeface="Roboto"/>
                  <a:cs typeface="Roboto" pitchFamily="34" charset="-120"/>
                </a:rPr>
                <a:t>Menschen ausserhalb des Arbeitsmarktes durch eine Ausbildung in Berufen des ökologischen Wandels wieder in den Arbeitsmarkt integrieren</a:t>
              </a:r>
            </a:p>
          </p:txBody>
        </p:sp>
      </p:grpSp>
      <p:sp>
        <p:nvSpPr>
          <p:cNvPr id="11" name="Text 9"/>
          <p:cNvSpPr/>
          <p:nvPr/>
        </p:nvSpPr>
        <p:spPr>
          <a:xfrm>
            <a:off x="996553" y="5704761"/>
            <a:ext cx="7176730" cy="343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65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9690" y="2307669"/>
            <a:ext cx="4936808" cy="493680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8949690" y="7485936"/>
            <a:ext cx="4936808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de-CH" sz="1350" i="1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Quelle: </a:t>
            </a:r>
            <a:r>
              <a:rPr lang="de-CH" sz="1350" i="1" u="sng">
                <a:solidFill>
                  <a:srgbClr val="343F0D"/>
                </a:solidFill>
                <a:latin typeface="Roboto" pitchFamily="34" charset="0"/>
                <a:ea typeface="Roboto"/>
                <a:cs typeface="Roboto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https://www.seod.ch/grands-projets.html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6745" y="856774"/>
            <a:ext cx="12099130" cy="562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de-CH" sz="36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Beispiel: Zentrum für Abfallsammlung und -verwertung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21FE158-CAD1-55BB-1769-D083D56D7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7933" y="1948415"/>
            <a:ext cx="8401592" cy="588935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627698"/>
            <a:ext cx="6580346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de-CH" sz="36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Absicht klären und Rahmen festlegen</a:t>
            </a:r>
          </a:p>
        </p:txBody>
      </p:sp>
      <p:sp>
        <p:nvSpPr>
          <p:cNvPr id="4" name="Shape 1"/>
          <p:cNvSpPr/>
          <p:nvPr/>
        </p:nvSpPr>
        <p:spPr>
          <a:xfrm>
            <a:off x="793790" y="1449824"/>
            <a:ext cx="7556421" cy="1367909"/>
          </a:xfrm>
          <a:prstGeom prst="roundRect">
            <a:avLst>
              <a:gd name="adj" fmla="val 6964"/>
            </a:avLst>
          </a:prstGeom>
          <a:solidFill>
            <a:srgbClr val="FDFCF4"/>
          </a:solidFill>
          <a:ln w="3048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5" name="Text 2"/>
          <p:cNvSpPr/>
          <p:nvPr/>
        </p:nvSpPr>
        <p:spPr>
          <a:xfrm>
            <a:off x="1051084" y="17071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Warum?</a:t>
            </a:r>
          </a:p>
        </p:txBody>
      </p:sp>
      <p:sp>
        <p:nvSpPr>
          <p:cNvPr id="6" name="Text 3"/>
          <p:cNvSpPr/>
          <p:nvPr/>
        </p:nvSpPr>
        <p:spPr>
          <a:xfrm>
            <a:off x="1051084" y="2197537"/>
            <a:ext cx="704183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Klares und gemeinsames Ziel</a:t>
            </a:r>
          </a:p>
        </p:txBody>
      </p:sp>
      <p:sp>
        <p:nvSpPr>
          <p:cNvPr id="7" name="Shape 4"/>
          <p:cNvSpPr/>
          <p:nvPr/>
        </p:nvSpPr>
        <p:spPr>
          <a:xfrm>
            <a:off x="793790" y="3044547"/>
            <a:ext cx="7556421" cy="1367909"/>
          </a:xfrm>
          <a:prstGeom prst="roundRect">
            <a:avLst>
              <a:gd name="adj" fmla="val 6964"/>
            </a:avLst>
          </a:prstGeom>
          <a:solidFill>
            <a:srgbClr val="FDFCF4"/>
          </a:solidFill>
          <a:ln w="3048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8" name="Text 5"/>
          <p:cNvSpPr/>
          <p:nvPr/>
        </p:nvSpPr>
        <p:spPr>
          <a:xfrm>
            <a:off x="1051084" y="330184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Was?</a:t>
            </a:r>
          </a:p>
        </p:txBody>
      </p:sp>
      <p:sp>
        <p:nvSpPr>
          <p:cNvPr id="9" name="Text 6"/>
          <p:cNvSpPr/>
          <p:nvPr/>
        </p:nvSpPr>
        <p:spPr>
          <a:xfrm>
            <a:off x="1051084" y="3792260"/>
            <a:ext cx="704183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Erwartete Ergebnisse</a:t>
            </a:r>
          </a:p>
        </p:txBody>
      </p:sp>
      <p:sp>
        <p:nvSpPr>
          <p:cNvPr id="10" name="Shape 7"/>
          <p:cNvSpPr/>
          <p:nvPr/>
        </p:nvSpPr>
        <p:spPr>
          <a:xfrm>
            <a:off x="793790" y="4639270"/>
            <a:ext cx="7556421" cy="1367909"/>
          </a:xfrm>
          <a:prstGeom prst="roundRect">
            <a:avLst>
              <a:gd name="adj" fmla="val 6964"/>
            </a:avLst>
          </a:prstGeom>
          <a:solidFill>
            <a:srgbClr val="FDFCF4"/>
          </a:solidFill>
          <a:ln w="3048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1" name="Text 8"/>
          <p:cNvSpPr/>
          <p:nvPr/>
        </p:nvSpPr>
        <p:spPr>
          <a:xfrm>
            <a:off x="1051084" y="489656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Wie?</a:t>
            </a:r>
          </a:p>
        </p:txBody>
      </p:sp>
      <p:sp>
        <p:nvSpPr>
          <p:cNvPr id="12" name="Text 9"/>
          <p:cNvSpPr/>
          <p:nvPr/>
        </p:nvSpPr>
        <p:spPr>
          <a:xfrm>
            <a:off x="1051084" y="5386983"/>
            <a:ext cx="704183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Spielregeln und Methoden</a:t>
            </a:r>
          </a:p>
        </p:txBody>
      </p:sp>
      <p:sp>
        <p:nvSpPr>
          <p:cNvPr id="13" name="Shape 10"/>
          <p:cNvSpPr/>
          <p:nvPr/>
        </p:nvSpPr>
        <p:spPr>
          <a:xfrm>
            <a:off x="793790" y="6233993"/>
            <a:ext cx="7556421" cy="1367909"/>
          </a:xfrm>
          <a:prstGeom prst="roundRect">
            <a:avLst>
              <a:gd name="adj" fmla="val 6964"/>
            </a:avLst>
          </a:prstGeom>
          <a:solidFill>
            <a:srgbClr val="FDFCF4"/>
          </a:solidFill>
          <a:ln w="3048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4" name="Text 11"/>
          <p:cNvSpPr/>
          <p:nvPr/>
        </p:nvSpPr>
        <p:spPr>
          <a:xfrm>
            <a:off x="1051084" y="64912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Wer?</a:t>
            </a:r>
          </a:p>
        </p:txBody>
      </p:sp>
      <p:sp>
        <p:nvSpPr>
          <p:cNvPr id="15" name="Text 12"/>
          <p:cNvSpPr/>
          <p:nvPr/>
        </p:nvSpPr>
        <p:spPr>
          <a:xfrm>
            <a:off x="1051084" y="6981706"/>
            <a:ext cx="704183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Rollen und Veranwortlichkeiten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5890" y="561618"/>
            <a:ext cx="3256478" cy="4069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de-CH" sz="36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Design Challenge</a:t>
            </a:r>
          </a:p>
        </p:txBody>
      </p:sp>
      <p:sp>
        <p:nvSpPr>
          <p:cNvPr id="3" name="Text 1"/>
          <p:cNvSpPr/>
          <p:nvPr/>
        </p:nvSpPr>
        <p:spPr>
          <a:xfrm>
            <a:off x="455890" y="902970"/>
            <a:ext cx="2605207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endParaRPr lang="en-US" sz="2050" dirty="0"/>
          </a:p>
        </p:txBody>
      </p:sp>
      <p:sp>
        <p:nvSpPr>
          <p:cNvPr id="4" name="Shape 2"/>
          <p:cNvSpPr/>
          <p:nvPr/>
        </p:nvSpPr>
        <p:spPr>
          <a:xfrm>
            <a:off x="455890" y="1481495"/>
            <a:ext cx="13718619" cy="796766"/>
          </a:xfrm>
          <a:prstGeom prst="roundRect">
            <a:avLst>
              <a:gd name="adj" fmla="val 39238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5" name="Text 3"/>
          <p:cNvSpPr/>
          <p:nvPr/>
        </p:nvSpPr>
        <p:spPr>
          <a:xfrm>
            <a:off x="593765" y="1619369"/>
            <a:ext cx="13442871" cy="521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de-CH" i="1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Wie könnten wir ein Hilfsteam für den Betrieb des CCV aufbauen, das beruflich und sozial benachteiligte Menschen beim Übergang in Berufe des ökologischen Wandels unterstützt?</a:t>
            </a: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4129" y="2614074"/>
            <a:ext cx="9450228" cy="527024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119" y="599242"/>
            <a:ext cx="11155323" cy="6804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50"/>
              </a:lnSpc>
              <a:buNone/>
            </a:pPr>
            <a:r>
              <a:rPr lang="de-CH" sz="36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Design Thinking: Die Double-Diamond-Methode</a:t>
            </a: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6893" y="1981795"/>
            <a:ext cx="10996613" cy="532197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62119" y="7281982"/>
            <a:ext cx="13106162" cy="348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de-CH" sz="1700" i="1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Quelle: </a:t>
            </a:r>
            <a:r>
              <a:rPr lang="de-CH" sz="1700" i="1" u="sng">
                <a:solidFill>
                  <a:srgbClr val="697F1A"/>
                </a:solidFill>
                <a:latin typeface="Roboto" pitchFamily="34" charset="0"/>
                <a:ea typeface="Roboto"/>
                <a:cs typeface="Roboto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https://www.designcouncil.org.uk/our-resources/the-double-diamond/</a:t>
            </a:r>
          </a:p>
        </p:txBody>
      </p:sp>
      <p:sp>
        <p:nvSpPr>
          <p:cNvPr id="7" name="Flèche : double flèche horizontale 6">
            <a:extLst>
              <a:ext uri="{FF2B5EF4-FFF2-40B4-BE49-F238E27FC236}">
                <a16:creationId xmlns:a16="http://schemas.microsoft.com/office/drawing/2014/main" id="{C13628F9-0F17-4A23-33F1-81F8CA2BDE67}"/>
              </a:ext>
            </a:extLst>
          </p:cNvPr>
          <p:cNvSpPr/>
          <p:nvPr/>
        </p:nvSpPr>
        <p:spPr>
          <a:xfrm>
            <a:off x="1816894" y="1466849"/>
            <a:ext cx="5295900" cy="248245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8" name="Flèche : double flèche horizontale 7">
            <a:extLst>
              <a:ext uri="{FF2B5EF4-FFF2-40B4-BE49-F238E27FC236}">
                <a16:creationId xmlns:a16="http://schemas.microsoft.com/office/drawing/2014/main" id="{DE8058A6-AE7E-E634-DF61-E856C71835FC}"/>
              </a:ext>
            </a:extLst>
          </p:cNvPr>
          <p:cNvSpPr/>
          <p:nvPr/>
        </p:nvSpPr>
        <p:spPr>
          <a:xfrm>
            <a:off x="7722394" y="1466850"/>
            <a:ext cx="5295900" cy="248245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10" name="Graphique 9" descr="Cadeau contour">
            <a:extLst>
              <a:ext uri="{FF2B5EF4-FFF2-40B4-BE49-F238E27FC236}">
                <a16:creationId xmlns:a16="http://schemas.microsoft.com/office/drawing/2014/main" id="{433B9E10-ADCB-57B2-BCC9-D18563BD62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813507" y="3781454"/>
            <a:ext cx="1434168" cy="143416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CE09F54-9669-9EA5-EE1C-AFAFF88D1737}"/>
              </a:ext>
            </a:extLst>
          </p:cNvPr>
          <p:cNvSpPr txBox="1"/>
          <p:nvPr/>
        </p:nvSpPr>
        <p:spPr>
          <a:xfrm>
            <a:off x="2819400" y="1631274"/>
            <a:ext cx="3648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>
                <a:latin typeface="Roboto" panose="02000000000000000000" pitchFamily="2" charset="0"/>
                <a:ea typeface="Roboto"/>
              </a:rPr>
              <a:t>Problembereich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EEE4F14-7A79-1F10-BE13-29CDA49AF4DE}"/>
              </a:ext>
            </a:extLst>
          </p:cNvPr>
          <p:cNvSpPr txBox="1"/>
          <p:nvPr/>
        </p:nvSpPr>
        <p:spPr>
          <a:xfrm>
            <a:off x="8253294" y="1631274"/>
            <a:ext cx="3648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>
                <a:latin typeface="Roboto" panose="02000000000000000000" pitchFamily="2" charset="0"/>
                <a:ea typeface="Roboto"/>
              </a:rPr>
              <a:t>Lösungsbereich</a:t>
            </a:r>
          </a:p>
        </p:txBody>
      </p:sp>
      <p:pic>
        <p:nvPicPr>
          <p:cNvPr id="17" name="Graphique 16" descr="Flèche en cercle avec un remplissage uni">
            <a:extLst>
              <a:ext uri="{FF2B5EF4-FFF2-40B4-BE49-F238E27FC236}">
                <a16:creationId xmlns:a16="http://schemas.microsoft.com/office/drawing/2014/main" id="{E3A5BCE2-40CA-1666-4C27-F4976F5347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77550" y="458867"/>
            <a:ext cx="914400" cy="914400"/>
          </a:xfrm>
          <a:prstGeom prst="rect">
            <a:avLst/>
          </a:prstGeom>
        </p:spPr>
      </p:pic>
      <p:pic>
        <p:nvPicPr>
          <p:cNvPr id="19" name="Graphique 18" descr="Flèche en cercle avec un remplissage uni">
            <a:extLst>
              <a:ext uri="{FF2B5EF4-FFF2-40B4-BE49-F238E27FC236}">
                <a16:creationId xmlns:a16="http://schemas.microsoft.com/office/drawing/2014/main" id="{05EF00CE-B8B5-438D-4B64-308342821B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86237" y="4758422"/>
            <a:ext cx="914400" cy="914400"/>
          </a:xfrm>
          <a:prstGeom prst="rect">
            <a:avLst/>
          </a:prstGeom>
        </p:spPr>
      </p:pic>
      <p:pic>
        <p:nvPicPr>
          <p:cNvPr id="20" name="Graphique 19" descr="Flèche en cercle avec un remplissage uni">
            <a:extLst>
              <a:ext uri="{FF2B5EF4-FFF2-40B4-BE49-F238E27FC236}">
                <a16:creationId xmlns:a16="http://schemas.microsoft.com/office/drawing/2014/main" id="{DEBF3BF7-7FD9-BF4D-443D-6608957D65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29765" y="4735860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9424" y="0"/>
            <a:ext cx="3990975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rcRect r="43611"/>
          <a:stretch>
            <a:fillRect/>
          </a:stretch>
        </p:blipFill>
        <p:spPr>
          <a:xfrm>
            <a:off x="11062573" y="1474113"/>
            <a:ext cx="2774037" cy="491942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-1530429" y="99393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de-CH" sz="36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Iteration</a:t>
            </a:r>
          </a:p>
        </p:txBody>
      </p:sp>
      <p:sp>
        <p:nvSpPr>
          <p:cNvPr id="5" name="Shape 1"/>
          <p:cNvSpPr/>
          <p:nvPr/>
        </p:nvSpPr>
        <p:spPr>
          <a:xfrm>
            <a:off x="727115" y="2926795"/>
            <a:ext cx="3664744" cy="1177528"/>
          </a:xfrm>
          <a:prstGeom prst="roundRect">
            <a:avLst>
              <a:gd name="adj" fmla="val 8090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6" name="Text 2"/>
          <p:cNvSpPr/>
          <p:nvPr/>
        </p:nvSpPr>
        <p:spPr>
          <a:xfrm>
            <a:off x="961549" y="3161229"/>
            <a:ext cx="3195876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Bereit sein, sich selbst in Frage zu stellen</a:t>
            </a:r>
          </a:p>
        </p:txBody>
      </p:sp>
      <p:sp>
        <p:nvSpPr>
          <p:cNvPr id="7" name="Shape 3"/>
          <p:cNvSpPr/>
          <p:nvPr/>
        </p:nvSpPr>
        <p:spPr>
          <a:xfrm>
            <a:off x="4618673" y="2926795"/>
            <a:ext cx="3664863" cy="1177528"/>
          </a:xfrm>
          <a:prstGeom prst="roundRect">
            <a:avLst>
              <a:gd name="adj" fmla="val 8090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8" name="Text 4"/>
          <p:cNvSpPr/>
          <p:nvPr/>
        </p:nvSpPr>
        <p:spPr>
          <a:xfrm>
            <a:off x="4853107" y="3161229"/>
            <a:ext cx="319599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Hypothesen aufstellen und testen</a:t>
            </a:r>
          </a:p>
        </p:txBody>
      </p:sp>
      <p:sp>
        <p:nvSpPr>
          <p:cNvPr id="9" name="Shape 5"/>
          <p:cNvSpPr/>
          <p:nvPr/>
        </p:nvSpPr>
        <p:spPr>
          <a:xfrm>
            <a:off x="727115" y="4331137"/>
            <a:ext cx="3664744" cy="823198"/>
          </a:xfrm>
          <a:prstGeom prst="roundRect">
            <a:avLst>
              <a:gd name="adj" fmla="val 11573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0" name="Text 6"/>
          <p:cNvSpPr/>
          <p:nvPr/>
        </p:nvSpPr>
        <p:spPr>
          <a:xfrm>
            <a:off x="1141809" y="456557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Schritt für Schritt verbessern</a:t>
            </a:r>
          </a:p>
        </p:txBody>
      </p:sp>
      <p:sp>
        <p:nvSpPr>
          <p:cNvPr id="11" name="Shape 7"/>
          <p:cNvSpPr/>
          <p:nvPr/>
        </p:nvSpPr>
        <p:spPr>
          <a:xfrm>
            <a:off x="4618673" y="4331137"/>
            <a:ext cx="3664863" cy="823198"/>
          </a:xfrm>
          <a:prstGeom prst="roundRect">
            <a:avLst>
              <a:gd name="adj" fmla="val 11573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2" name="Text 8"/>
          <p:cNvSpPr/>
          <p:nvPr/>
        </p:nvSpPr>
        <p:spPr>
          <a:xfrm>
            <a:off x="5033486" y="456557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Allenfalls Kurs ändern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44987"/>
            <a:ext cx="6030992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de-CH" sz="355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Interessengruppen</a:t>
            </a:r>
            <a:r>
              <a:rPr lang="de-CH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 </a:t>
            </a:r>
            <a:r>
              <a:rPr lang="de-CH" sz="36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bestimmen</a:t>
            </a:r>
          </a:p>
        </p:txBody>
      </p:sp>
      <p:sp>
        <p:nvSpPr>
          <p:cNvPr id="3" name="Shape 1"/>
          <p:cNvSpPr/>
          <p:nvPr/>
        </p:nvSpPr>
        <p:spPr>
          <a:xfrm>
            <a:off x="793790" y="3048237"/>
            <a:ext cx="4196358" cy="3266837"/>
          </a:xfrm>
          <a:prstGeom prst="roundRect">
            <a:avLst>
              <a:gd name="adj" fmla="val 3224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4" name="Shape 2"/>
          <p:cNvSpPr/>
          <p:nvPr/>
        </p:nvSpPr>
        <p:spPr>
          <a:xfrm>
            <a:off x="2551748" y="3282672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8914" y="3431500"/>
            <a:ext cx="306110" cy="38266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48145" y="4189928"/>
            <a:ext cx="308764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Vielfalt der Standpunkte</a:t>
            </a:r>
          </a:p>
        </p:txBody>
      </p:sp>
      <p:sp>
        <p:nvSpPr>
          <p:cNvPr id="7" name="Text 4"/>
          <p:cNvSpPr/>
          <p:nvPr/>
        </p:nvSpPr>
        <p:spPr>
          <a:xfrm>
            <a:off x="1028224" y="4680347"/>
            <a:ext cx="372749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de-CH" sz="2000" dirty="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Durch Einbezug verschiedener Perspektiven ein umfassendes Verständnis der Herausforderungen gewährleisten</a:t>
            </a:r>
          </a:p>
        </p:txBody>
      </p:sp>
      <p:sp>
        <p:nvSpPr>
          <p:cNvPr id="8" name="Shape 5"/>
          <p:cNvSpPr/>
          <p:nvPr/>
        </p:nvSpPr>
        <p:spPr>
          <a:xfrm>
            <a:off x="5216962" y="3048238"/>
            <a:ext cx="4196358" cy="3266836"/>
          </a:xfrm>
          <a:prstGeom prst="roundRect">
            <a:avLst>
              <a:gd name="adj" fmla="val 3224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9" name="Shape 6"/>
          <p:cNvSpPr/>
          <p:nvPr/>
        </p:nvSpPr>
        <p:spPr>
          <a:xfrm>
            <a:off x="6974919" y="3282672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086" y="3431500"/>
            <a:ext cx="306110" cy="38266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897523" y="418992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Systembeispiel</a:t>
            </a:r>
          </a:p>
        </p:txBody>
      </p:sp>
      <p:sp>
        <p:nvSpPr>
          <p:cNvPr id="12" name="Text 8"/>
          <p:cNvSpPr/>
          <p:nvPr/>
        </p:nvSpPr>
        <p:spPr>
          <a:xfrm>
            <a:off x="5451396" y="4680347"/>
            <a:ext cx="372749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Durch Einbezug von Akteuren aus allen betroffenen Bereichen die Komplexität des Systems darstellen</a:t>
            </a:r>
          </a:p>
        </p:txBody>
      </p:sp>
      <p:sp>
        <p:nvSpPr>
          <p:cNvPr id="13" name="Shape 9"/>
          <p:cNvSpPr/>
          <p:nvPr/>
        </p:nvSpPr>
        <p:spPr>
          <a:xfrm>
            <a:off x="9640133" y="3048238"/>
            <a:ext cx="4196358" cy="3266836"/>
          </a:xfrm>
          <a:prstGeom prst="roundRect">
            <a:avLst>
              <a:gd name="adj" fmla="val 3224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4" name="Shape 10"/>
          <p:cNvSpPr/>
          <p:nvPr/>
        </p:nvSpPr>
        <p:spPr>
          <a:xfrm>
            <a:off x="11398091" y="3282672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85258" y="3431500"/>
            <a:ext cx="306110" cy="382667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880402" y="4189928"/>
            <a:ext cx="371582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Verschiedene Hierarchiestufen</a:t>
            </a:r>
          </a:p>
        </p:txBody>
      </p:sp>
      <p:sp>
        <p:nvSpPr>
          <p:cNvPr id="17" name="Text 12"/>
          <p:cNvSpPr/>
          <p:nvPr/>
        </p:nvSpPr>
        <p:spPr>
          <a:xfrm>
            <a:off x="9874568" y="4680347"/>
            <a:ext cx="372749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850"/>
              </a:lnSpc>
            </a:pPr>
            <a:r>
              <a:rPr lang="de-CH" sz="2000" dirty="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Teilnehmende aus allen Bereichen einbeziehen, von operativen Mitarbeitenden bis hin zu </a:t>
            </a:r>
            <a:r>
              <a:rPr lang="de-CH" sz="2000" dirty="0" err="1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Entscheidungs</a:t>
            </a:r>
            <a:r>
              <a:rPr lang="en-US" b="1" dirty="0"/>
              <a:t>­</a:t>
            </a:r>
            <a:r>
              <a:rPr lang="de-CH" sz="2000" dirty="0" err="1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träger:innen</a:t>
            </a:r>
            <a:r>
              <a:rPr lang="de-CH" sz="2000" dirty="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, um eine breite Akzeptanz zu erreichen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4A655-C308-FDBB-F268-AFBBF882B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5EDD23B-D5EC-E809-6FD6-9746C67F5457}"/>
              </a:ext>
            </a:extLst>
          </p:cNvPr>
          <p:cNvSpPr/>
          <p:nvPr/>
        </p:nvSpPr>
        <p:spPr>
          <a:xfrm>
            <a:off x="616745" y="856774"/>
            <a:ext cx="12099130" cy="562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de-CH" sz="36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Beispiel: Zentrum für Abfallsammlung und -verwertung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D6D91D4-B07C-337A-40E3-BA228A1CE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7933" y="1948415"/>
            <a:ext cx="8401592" cy="588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0175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641747"/>
            <a:ext cx="7384852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de-CH" sz="36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Mit dem Kernteam die Werkstätte gestalten</a:t>
            </a:r>
          </a:p>
        </p:txBody>
      </p:sp>
      <p:sp>
        <p:nvSpPr>
          <p:cNvPr id="4" name="Shape 1"/>
          <p:cNvSpPr/>
          <p:nvPr/>
        </p:nvSpPr>
        <p:spPr>
          <a:xfrm>
            <a:off x="6280190" y="1463873"/>
            <a:ext cx="907256" cy="1360884"/>
          </a:xfrm>
          <a:prstGeom prst="roundRect">
            <a:avLst>
              <a:gd name="adj" fmla="val 360022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3678" y="1931670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414260" y="169068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Zeitplan erstellen</a:t>
            </a:r>
          </a:p>
        </p:txBody>
      </p:sp>
      <p:sp>
        <p:nvSpPr>
          <p:cNvPr id="7" name="Text 3"/>
          <p:cNvSpPr/>
          <p:nvPr/>
        </p:nvSpPr>
        <p:spPr>
          <a:xfrm>
            <a:off x="7414260" y="2181106"/>
            <a:ext cx="642235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Genaue Abfolge der Aktivitäten</a:t>
            </a:r>
          </a:p>
        </p:txBody>
      </p:sp>
      <p:sp>
        <p:nvSpPr>
          <p:cNvPr id="8" name="Shape 4"/>
          <p:cNvSpPr/>
          <p:nvPr/>
        </p:nvSpPr>
        <p:spPr>
          <a:xfrm>
            <a:off x="6280190" y="3051572"/>
            <a:ext cx="907256" cy="1360884"/>
          </a:xfrm>
          <a:prstGeom prst="roundRect">
            <a:avLst>
              <a:gd name="adj" fmla="val 360022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3678" y="3519368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14260" y="3278386"/>
            <a:ext cx="304585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Methoden wählen</a:t>
            </a:r>
          </a:p>
        </p:txBody>
      </p:sp>
      <p:sp>
        <p:nvSpPr>
          <p:cNvPr id="11" name="Text 6"/>
          <p:cNvSpPr/>
          <p:nvPr/>
        </p:nvSpPr>
        <p:spPr>
          <a:xfrm>
            <a:off x="7414260" y="3768804"/>
            <a:ext cx="642235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Zielgerechte Techniken</a:t>
            </a:r>
          </a:p>
        </p:txBody>
      </p:sp>
      <p:sp>
        <p:nvSpPr>
          <p:cNvPr id="12" name="Shape 7"/>
          <p:cNvSpPr/>
          <p:nvPr/>
        </p:nvSpPr>
        <p:spPr>
          <a:xfrm>
            <a:off x="6280190" y="4639270"/>
            <a:ext cx="907256" cy="1360884"/>
          </a:xfrm>
          <a:prstGeom prst="roundRect">
            <a:avLst>
              <a:gd name="adj" fmla="val 360022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3678" y="5107067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414260" y="486608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Material zusammenstellen</a:t>
            </a:r>
          </a:p>
        </p:txBody>
      </p:sp>
      <p:sp>
        <p:nvSpPr>
          <p:cNvPr id="15" name="Text 9"/>
          <p:cNvSpPr/>
          <p:nvPr/>
        </p:nvSpPr>
        <p:spPr>
          <a:xfrm>
            <a:off x="7414260" y="5356503"/>
            <a:ext cx="642235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 dirty="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Visuelle Hilfsmittel, Rahmenbedingungen für die</a:t>
            </a:r>
            <a:br>
              <a:rPr lang="de-CH" sz="2000" dirty="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</a:br>
            <a:r>
              <a:rPr lang="de-CH" sz="2000" dirty="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Strukturierung des Austauschs</a:t>
            </a:r>
          </a:p>
        </p:txBody>
      </p:sp>
      <p:sp>
        <p:nvSpPr>
          <p:cNvPr id="16" name="Shape 10"/>
          <p:cNvSpPr/>
          <p:nvPr/>
        </p:nvSpPr>
        <p:spPr>
          <a:xfrm>
            <a:off x="6280190" y="6226969"/>
            <a:ext cx="907256" cy="1360884"/>
          </a:xfrm>
          <a:prstGeom prst="roundRect">
            <a:avLst>
              <a:gd name="adj" fmla="val 360022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3678" y="6694765"/>
            <a:ext cx="340162" cy="425291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7414260" y="645378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Raum gestalten</a:t>
            </a:r>
          </a:p>
        </p:txBody>
      </p:sp>
      <p:sp>
        <p:nvSpPr>
          <p:cNvPr id="19" name="Text 12"/>
          <p:cNvSpPr/>
          <p:nvPr/>
        </p:nvSpPr>
        <p:spPr>
          <a:xfrm>
            <a:off x="7414260" y="6944201"/>
            <a:ext cx="642235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Konfiguration, die den Austausch fördert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5348A-1622-0196-518D-1B9A6BD82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255E5B8-D425-D88C-AFE2-7DCB213294B8}"/>
              </a:ext>
            </a:extLst>
          </p:cNvPr>
          <p:cNvSpPr/>
          <p:nvPr/>
        </p:nvSpPr>
        <p:spPr>
          <a:xfrm>
            <a:off x="616745" y="856774"/>
            <a:ext cx="12099130" cy="562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de-CH" sz="36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Beispiel: Zentrum für Abfallsammlung und -verwertung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6C356EE-9860-A1BD-351A-FC94E6270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7933" y="1948415"/>
            <a:ext cx="8401592" cy="588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7429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0331" y="581739"/>
            <a:ext cx="8361640" cy="528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de-CH" sz="33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Konkreter Ausdruck kollektiver Intelligenz</a:t>
            </a: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331" y="1586389"/>
            <a:ext cx="6316861" cy="6316861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580828" y="1586389"/>
            <a:ext cx="6316861" cy="1318617"/>
          </a:xfrm>
          <a:prstGeom prst="roundRect">
            <a:avLst>
              <a:gd name="adj" fmla="val 6738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5" name="Text 2"/>
          <p:cNvSpPr/>
          <p:nvPr/>
        </p:nvSpPr>
        <p:spPr>
          <a:xfrm>
            <a:off x="7799903" y="1805464"/>
            <a:ext cx="2721531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Spielregeln festlegen</a:t>
            </a:r>
          </a:p>
        </p:txBody>
      </p:sp>
      <p:sp>
        <p:nvSpPr>
          <p:cNvPr id="6" name="Text 3"/>
          <p:cNvSpPr/>
          <p:nvPr/>
        </p:nvSpPr>
        <p:spPr>
          <a:xfrm>
            <a:off x="7799903" y="2347436"/>
            <a:ext cx="5878711" cy="338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endParaRPr lang="en-US" sz="1650" dirty="0"/>
          </a:p>
        </p:txBody>
      </p:sp>
      <p:sp>
        <p:nvSpPr>
          <p:cNvPr id="7" name="Shape 4"/>
          <p:cNvSpPr/>
          <p:nvPr/>
        </p:nvSpPr>
        <p:spPr>
          <a:xfrm>
            <a:off x="7580828" y="3116461"/>
            <a:ext cx="6316861" cy="1318617"/>
          </a:xfrm>
          <a:prstGeom prst="roundRect">
            <a:avLst>
              <a:gd name="adj" fmla="val 6738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8" name="Text 5"/>
          <p:cNvSpPr/>
          <p:nvPr/>
        </p:nvSpPr>
        <p:spPr>
          <a:xfrm>
            <a:off x="7799903" y="3335536"/>
            <a:ext cx="3135987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Dem Prozess vertrauen</a:t>
            </a:r>
          </a:p>
        </p:txBody>
      </p:sp>
      <p:sp>
        <p:nvSpPr>
          <p:cNvPr id="9" name="Text 6"/>
          <p:cNvSpPr/>
          <p:nvPr/>
        </p:nvSpPr>
        <p:spPr>
          <a:xfrm>
            <a:off x="7799903" y="3877508"/>
            <a:ext cx="5878711" cy="338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7580828" y="4646533"/>
            <a:ext cx="6316861" cy="1318617"/>
          </a:xfrm>
          <a:prstGeom prst="roundRect">
            <a:avLst>
              <a:gd name="adj" fmla="val 6738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1" name="Text 8"/>
          <p:cNvSpPr/>
          <p:nvPr/>
        </p:nvSpPr>
        <p:spPr>
          <a:xfrm>
            <a:off x="7799903" y="4865608"/>
            <a:ext cx="2644259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Aus dem Rahmen ausbrechen</a:t>
            </a:r>
          </a:p>
        </p:txBody>
      </p:sp>
      <p:sp>
        <p:nvSpPr>
          <p:cNvPr id="12" name="Text 9"/>
          <p:cNvSpPr/>
          <p:nvPr/>
        </p:nvSpPr>
        <p:spPr>
          <a:xfrm>
            <a:off x="7799903" y="5407581"/>
            <a:ext cx="5878711" cy="338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endParaRPr lang="en-US" sz="16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D3877-14F5-C437-D59C-A85A75D70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882D08B-52F1-B872-BA3B-D702CA59476D}"/>
              </a:ext>
            </a:extLst>
          </p:cNvPr>
          <p:cNvSpPr/>
          <p:nvPr/>
        </p:nvSpPr>
        <p:spPr>
          <a:xfrm>
            <a:off x="625197" y="491252"/>
            <a:ext cx="4466034" cy="558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de-CH" sz="36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PMS 2040</a:t>
            </a: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CC5D502C-CF21-389F-516E-3C5D1944A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197" y="1406604"/>
            <a:ext cx="13380006" cy="6790373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06FEBC7F-EBFF-3B57-F55C-6B4DCCEA4176}"/>
              </a:ext>
            </a:extLst>
          </p:cNvPr>
          <p:cNvSpPr/>
          <p:nvPr/>
        </p:nvSpPr>
        <p:spPr>
          <a:xfrm>
            <a:off x="625197" y="8397835"/>
            <a:ext cx="13380006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857045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37461"/>
            <a:ext cx="453651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de-CH" sz="355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Gedanken strukturieren</a:t>
            </a:r>
          </a:p>
        </p:txBody>
      </p:sp>
      <p:sp>
        <p:nvSpPr>
          <p:cNvPr id="3" name="Text 1"/>
          <p:cNvSpPr/>
          <p:nvPr/>
        </p:nvSpPr>
        <p:spPr>
          <a:xfrm>
            <a:off x="793790" y="1431250"/>
            <a:ext cx="490835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de-CH" sz="265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Gruppendynamik berücksichtigen</a:t>
            </a:r>
          </a:p>
        </p:txBody>
      </p:sp>
      <p:sp>
        <p:nvSpPr>
          <p:cNvPr id="5" name="Text 2"/>
          <p:cNvSpPr/>
          <p:nvPr/>
        </p:nvSpPr>
        <p:spPr>
          <a:xfrm>
            <a:off x="793790" y="2349818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Anton Light" pitchFamily="34" charset="0"/>
                <a:ea typeface="Anton Light"/>
                <a:cs typeface="Anton Light" pitchFamily="34" charset="-120"/>
              </a:rPr>
              <a:t>01</a:t>
            </a:r>
          </a:p>
        </p:txBody>
      </p:sp>
      <p:sp>
        <p:nvSpPr>
          <p:cNvPr id="6" name="Shape 3"/>
          <p:cNvSpPr/>
          <p:nvPr/>
        </p:nvSpPr>
        <p:spPr>
          <a:xfrm>
            <a:off x="793790" y="2704862"/>
            <a:ext cx="3688675" cy="30480"/>
          </a:xfrm>
          <a:prstGeom prst="rect">
            <a:avLst/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7" name="Text 4"/>
          <p:cNvSpPr/>
          <p:nvPr/>
        </p:nvSpPr>
        <p:spPr>
          <a:xfrm>
            <a:off x="793790" y="287917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Divergenz</a:t>
            </a:r>
          </a:p>
        </p:txBody>
      </p:sp>
      <p:sp>
        <p:nvSpPr>
          <p:cNvPr id="8" name="Text 5"/>
          <p:cNvSpPr/>
          <p:nvPr/>
        </p:nvSpPr>
        <p:spPr>
          <a:xfrm>
            <a:off x="793790" y="3460314"/>
            <a:ext cx="368867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Alle Möglichkeiten umfassend erkunden</a:t>
            </a:r>
          </a:p>
        </p:txBody>
      </p:sp>
      <p:sp>
        <p:nvSpPr>
          <p:cNvPr id="9" name="Text 6"/>
          <p:cNvSpPr/>
          <p:nvPr/>
        </p:nvSpPr>
        <p:spPr>
          <a:xfrm>
            <a:off x="4709279" y="2349818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Anton Light" pitchFamily="34" charset="0"/>
                <a:ea typeface="Anton Light"/>
                <a:cs typeface="Anton Light" pitchFamily="34" charset="-120"/>
              </a:rPr>
              <a:t>02</a:t>
            </a:r>
          </a:p>
        </p:txBody>
      </p:sp>
      <p:sp>
        <p:nvSpPr>
          <p:cNvPr id="10" name="Shape 7"/>
          <p:cNvSpPr/>
          <p:nvPr/>
        </p:nvSpPr>
        <p:spPr>
          <a:xfrm>
            <a:off x="4709279" y="2704862"/>
            <a:ext cx="3688794" cy="30480"/>
          </a:xfrm>
          <a:prstGeom prst="rect">
            <a:avLst/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11" name="Text 8"/>
          <p:cNvSpPr/>
          <p:nvPr/>
        </p:nvSpPr>
        <p:spPr>
          <a:xfrm>
            <a:off x="4709279" y="287917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Emergenz</a:t>
            </a:r>
          </a:p>
        </p:txBody>
      </p:sp>
      <p:sp>
        <p:nvSpPr>
          <p:cNvPr id="12" name="Text 9"/>
          <p:cNvSpPr/>
          <p:nvPr/>
        </p:nvSpPr>
        <p:spPr>
          <a:xfrm>
            <a:off x="4709279" y="3460314"/>
            <a:ext cx="36887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Trends und starke Ideen sichtbar machen, Raum für Unerwartetes lassen</a:t>
            </a:r>
          </a:p>
        </p:txBody>
      </p:sp>
      <p:sp>
        <p:nvSpPr>
          <p:cNvPr id="13" name="Text 10"/>
          <p:cNvSpPr/>
          <p:nvPr/>
        </p:nvSpPr>
        <p:spPr>
          <a:xfrm>
            <a:off x="793790" y="4945857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Anton Light" pitchFamily="34" charset="0"/>
                <a:ea typeface="Anton Light"/>
                <a:cs typeface="Anton Light" pitchFamily="34" charset="-120"/>
              </a:rPr>
              <a:t>03</a:t>
            </a:r>
          </a:p>
        </p:txBody>
      </p:sp>
      <p:sp>
        <p:nvSpPr>
          <p:cNvPr id="14" name="Shape 11"/>
          <p:cNvSpPr/>
          <p:nvPr/>
        </p:nvSpPr>
        <p:spPr>
          <a:xfrm>
            <a:off x="793790" y="5300901"/>
            <a:ext cx="7604284" cy="30480"/>
          </a:xfrm>
          <a:prstGeom prst="rect">
            <a:avLst/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sp>
        <p:nvSpPr>
          <p:cNvPr id="15" name="Text 12"/>
          <p:cNvSpPr/>
          <p:nvPr/>
        </p:nvSpPr>
        <p:spPr>
          <a:xfrm>
            <a:off x="793790" y="54752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Konvergenz</a:t>
            </a:r>
          </a:p>
        </p:txBody>
      </p:sp>
      <p:sp>
        <p:nvSpPr>
          <p:cNvPr id="16" name="Text 13"/>
          <p:cNvSpPr/>
          <p:nvPr/>
        </p:nvSpPr>
        <p:spPr>
          <a:xfrm>
            <a:off x="835104" y="6010155"/>
            <a:ext cx="76042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Die besten Optionen auswählen und verfeinern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F21117A-EA09-8BD2-528B-5486536C88B9}"/>
              </a:ext>
            </a:extLst>
          </p:cNvPr>
          <p:cNvSpPr txBox="1"/>
          <p:nvPr/>
        </p:nvSpPr>
        <p:spPr>
          <a:xfrm>
            <a:off x="3657600" y="3930134"/>
            <a:ext cx="731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CH" dirty="0"/>
          </a:p>
        </p:txBody>
      </p:sp>
      <p:pic>
        <p:nvPicPr>
          <p:cNvPr id="18" name="Image 17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4A97D7EB-EF70-ACCE-E2B2-C571E8A63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8890" y="2633306"/>
            <a:ext cx="5073015" cy="2853571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1D011C64-4AAB-A8AC-98D4-869FF5E9C7C0}"/>
              </a:ext>
            </a:extLst>
          </p:cNvPr>
          <p:cNvSpPr txBox="1"/>
          <p:nvPr/>
        </p:nvSpPr>
        <p:spPr>
          <a:xfrm>
            <a:off x="8928890" y="5711250"/>
            <a:ext cx="491773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1000" i="1">
                <a:latin typeface="Roboto" panose="02000000000000000000" pitchFamily="2" charset="0"/>
                <a:ea typeface="Roboto"/>
              </a:rPr>
              <a:t>Quelle: https://imfusio.com/fr/bibliotheque/diamant-de-participation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179433"/>
            <a:ext cx="6250662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de-CH" sz="36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Sich inspirieren lassen,</a:t>
            </a:r>
            <a:r>
              <a:rPr lang="de-CH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 </a:t>
            </a:r>
            <a:r>
              <a:rPr lang="de-CH" sz="355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Fachwissen nutzen</a:t>
            </a:r>
          </a:p>
        </p:txBody>
      </p:sp>
      <p:sp>
        <p:nvSpPr>
          <p:cNvPr id="4" name="Shape 1"/>
          <p:cNvSpPr/>
          <p:nvPr/>
        </p:nvSpPr>
        <p:spPr>
          <a:xfrm>
            <a:off x="6280190" y="2001560"/>
            <a:ext cx="3664744" cy="2592348"/>
          </a:xfrm>
          <a:prstGeom prst="roundRect">
            <a:avLst>
              <a:gd name="adj" fmla="val 3675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5" name="Shape 2"/>
          <p:cNvSpPr/>
          <p:nvPr/>
        </p:nvSpPr>
        <p:spPr>
          <a:xfrm>
            <a:off x="6514624" y="2235994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1790" y="2384822"/>
            <a:ext cx="306110" cy="38266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514624" y="314325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Benchmarking</a:t>
            </a:r>
          </a:p>
        </p:txBody>
      </p:sp>
      <p:sp>
        <p:nvSpPr>
          <p:cNvPr id="8" name="Text 4"/>
          <p:cNvSpPr/>
          <p:nvPr/>
        </p:nvSpPr>
        <p:spPr>
          <a:xfrm>
            <a:off x="6514624" y="3633668"/>
            <a:ext cx="31958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Inspirierende Praktiken entdecken</a:t>
            </a:r>
          </a:p>
        </p:txBody>
      </p:sp>
      <p:sp>
        <p:nvSpPr>
          <p:cNvPr id="9" name="Shape 5"/>
          <p:cNvSpPr/>
          <p:nvPr/>
        </p:nvSpPr>
        <p:spPr>
          <a:xfrm>
            <a:off x="10171748" y="2001560"/>
            <a:ext cx="3664863" cy="2592348"/>
          </a:xfrm>
          <a:prstGeom prst="roundRect">
            <a:avLst>
              <a:gd name="adj" fmla="val 3675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0" name="Shape 6"/>
          <p:cNvSpPr/>
          <p:nvPr/>
        </p:nvSpPr>
        <p:spPr>
          <a:xfrm>
            <a:off x="10406182" y="2235994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93348" y="2384822"/>
            <a:ext cx="306110" cy="38266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0406182" y="314325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Erfahrungsberichte</a:t>
            </a:r>
          </a:p>
        </p:txBody>
      </p:sp>
      <p:sp>
        <p:nvSpPr>
          <p:cNvPr id="13" name="Text 8"/>
          <p:cNvSpPr/>
          <p:nvPr/>
        </p:nvSpPr>
        <p:spPr>
          <a:xfrm>
            <a:off x="10406182" y="3633668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Konkrete Erfahrungen austauschen</a:t>
            </a:r>
          </a:p>
        </p:txBody>
      </p:sp>
      <p:sp>
        <p:nvSpPr>
          <p:cNvPr id="14" name="Shape 9"/>
          <p:cNvSpPr/>
          <p:nvPr/>
        </p:nvSpPr>
        <p:spPr>
          <a:xfrm>
            <a:off x="6280190" y="4820722"/>
            <a:ext cx="7556421" cy="2229445"/>
          </a:xfrm>
          <a:prstGeom prst="roundRect">
            <a:avLst>
              <a:gd name="adj" fmla="val 4273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5" name="Shape 10"/>
          <p:cNvSpPr/>
          <p:nvPr/>
        </p:nvSpPr>
        <p:spPr>
          <a:xfrm>
            <a:off x="6514624" y="5055156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1790" y="5203984"/>
            <a:ext cx="306110" cy="382667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514624" y="596241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Theoretische Beiträge</a:t>
            </a:r>
          </a:p>
        </p:txBody>
      </p:sp>
      <p:sp>
        <p:nvSpPr>
          <p:cNvPr id="18" name="Text 12"/>
          <p:cNvSpPr/>
          <p:nvPr/>
        </p:nvSpPr>
        <p:spPr>
          <a:xfrm>
            <a:off x="6514624" y="6452830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Diskussion durch wissenschaftliche Erkenntnisse bereichern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35819"/>
            <a:ext cx="8001357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de-CH" sz="36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Gruppe arbeiten lassen, Ideen generieren</a:t>
            </a: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046923"/>
            <a:ext cx="4158615" cy="257020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4843939"/>
            <a:ext cx="344590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Horizont der Möglichkeiten erweitern</a:t>
            </a:r>
          </a:p>
        </p:txBody>
      </p:sp>
      <p:sp>
        <p:nvSpPr>
          <p:cNvPr id="5" name="Text 2"/>
          <p:cNvSpPr/>
          <p:nvPr/>
        </p:nvSpPr>
        <p:spPr>
          <a:xfrm>
            <a:off x="793790" y="5334357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Alle Ideen und Perspektiven erforschen, um ein Maximum an Kreativität zu erreichen</a:t>
            </a: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893" y="2046923"/>
            <a:ext cx="4158615" cy="257020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35893" y="484393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Gemeinsame Vision entwickeln</a:t>
            </a:r>
          </a:p>
        </p:txBody>
      </p:sp>
      <p:sp>
        <p:nvSpPr>
          <p:cNvPr id="8" name="Text 4"/>
          <p:cNvSpPr/>
          <p:nvPr/>
        </p:nvSpPr>
        <p:spPr>
          <a:xfrm>
            <a:off x="5235893" y="5334357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Im Kollektiv eine klare und gemeinsame Richtung festlegen</a:t>
            </a: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7995" y="2046923"/>
            <a:ext cx="4158615" cy="257020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77995" y="4843939"/>
            <a:ext cx="290441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Vision operationalisieren</a:t>
            </a:r>
          </a:p>
        </p:txBody>
      </p:sp>
      <p:sp>
        <p:nvSpPr>
          <p:cNvPr id="11" name="Text 6"/>
          <p:cNvSpPr/>
          <p:nvPr/>
        </p:nvSpPr>
        <p:spPr>
          <a:xfrm>
            <a:off x="9677995" y="5334357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Ideen in konkrete Massnahmen und messbare Ergebnisse umwandeln.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07626"/>
            <a:ext cx="453651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de-CH" sz="36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Die Denkhüte von de Bono</a:t>
            </a:r>
          </a:p>
        </p:txBody>
      </p:sp>
      <p:sp>
        <p:nvSpPr>
          <p:cNvPr id="3" name="Text 1"/>
          <p:cNvSpPr/>
          <p:nvPr/>
        </p:nvSpPr>
        <p:spPr>
          <a:xfrm>
            <a:off x="1970603" y="256329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de-CH" sz="2000" b="1">
                <a:solidFill>
                  <a:srgbClr val="B7BF9B"/>
                </a:solidFill>
                <a:latin typeface="Anton Bold" pitchFamily="34" charset="0"/>
                <a:ea typeface="Anton Bold"/>
                <a:cs typeface="Anton Bold" pitchFamily="34" charset="-120"/>
              </a:rPr>
              <a:t>Weiss</a:t>
            </a:r>
          </a:p>
        </p:txBody>
      </p:sp>
      <p:sp>
        <p:nvSpPr>
          <p:cNvPr id="4" name="Text 2"/>
          <p:cNvSpPr/>
          <p:nvPr/>
        </p:nvSpPr>
        <p:spPr>
          <a:xfrm>
            <a:off x="793790" y="3053715"/>
            <a:ext cx="401204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Fakten und objektive Daten</a:t>
            </a: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342555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6508" y="3029188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824442" y="256329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FF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Rot</a:t>
            </a:r>
          </a:p>
        </p:txBody>
      </p:sp>
      <p:sp>
        <p:nvSpPr>
          <p:cNvPr id="8" name="Text 4"/>
          <p:cNvSpPr/>
          <p:nvPr/>
        </p:nvSpPr>
        <p:spPr>
          <a:xfrm>
            <a:off x="9824442" y="3053715"/>
            <a:ext cx="401216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Emotion und Intuition</a:t>
            </a: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342555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4326" y="3029188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051256" y="419826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Schwarz</a:t>
            </a:r>
          </a:p>
        </p:txBody>
      </p:sp>
      <p:sp>
        <p:nvSpPr>
          <p:cNvPr id="12" name="Text 6"/>
          <p:cNvSpPr/>
          <p:nvPr/>
        </p:nvSpPr>
        <p:spPr>
          <a:xfrm>
            <a:off x="10051256" y="4688681"/>
            <a:ext cx="378535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Risiken und Schwierigkeiten</a:t>
            </a:r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342555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43117" y="4412813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824442" y="58333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FFFF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Gelb</a:t>
            </a:r>
          </a:p>
        </p:txBody>
      </p:sp>
      <p:sp>
        <p:nvSpPr>
          <p:cNvPr id="16" name="Text 8"/>
          <p:cNvSpPr/>
          <p:nvPr/>
        </p:nvSpPr>
        <p:spPr>
          <a:xfrm>
            <a:off x="9824442" y="6323767"/>
            <a:ext cx="401216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Chancen und Vorteile</a:t>
            </a:r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2653" y="2342555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4326" y="5796439"/>
            <a:ext cx="339328" cy="424220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1970603" y="58333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de-CH" sz="2000" b="1">
                <a:solidFill>
                  <a:srgbClr val="00FF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Grün</a:t>
            </a:r>
          </a:p>
        </p:txBody>
      </p:sp>
      <p:sp>
        <p:nvSpPr>
          <p:cNvPr id="20" name="Text 10"/>
          <p:cNvSpPr/>
          <p:nvPr/>
        </p:nvSpPr>
        <p:spPr>
          <a:xfrm>
            <a:off x="793790" y="6323767"/>
            <a:ext cx="401204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Kreativität und Alternativen</a:t>
            </a:r>
          </a:p>
        </p:txBody>
      </p:sp>
      <p:pic>
        <p:nvPicPr>
          <p:cNvPr id="21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342555"/>
            <a:ext cx="4564975" cy="4564975"/>
          </a:xfrm>
          <a:prstGeom prst="rect">
            <a:avLst/>
          </a:prstGeom>
        </p:spPr>
      </p:pic>
      <p:pic>
        <p:nvPicPr>
          <p:cNvPr id="22" name="Image 9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6508" y="5796439"/>
            <a:ext cx="339328" cy="424220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1743789" y="419826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de-CH" sz="2000" b="1">
                <a:solidFill>
                  <a:srgbClr val="0000FF"/>
                </a:solidFill>
                <a:latin typeface="Anton Bold" pitchFamily="34" charset="0"/>
                <a:ea typeface="Anton Bold"/>
                <a:cs typeface="Anton Bold" pitchFamily="34" charset="-120"/>
              </a:rPr>
              <a:t>Blau</a:t>
            </a:r>
          </a:p>
        </p:txBody>
      </p:sp>
      <p:sp>
        <p:nvSpPr>
          <p:cNvPr id="24" name="Text 12"/>
          <p:cNvSpPr/>
          <p:nvPr/>
        </p:nvSpPr>
        <p:spPr>
          <a:xfrm>
            <a:off x="793790" y="4688681"/>
            <a:ext cx="378523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Organisation und Synthese</a:t>
            </a:r>
          </a:p>
        </p:txBody>
      </p:sp>
      <p:pic>
        <p:nvPicPr>
          <p:cNvPr id="25" name="Image 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32653" y="2342555"/>
            <a:ext cx="4564975" cy="4564975"/>
          </a:xfrm>
          <a:prstGeom prst="rect">
            <a:avLst/>
          </a:prstGeom>
        </p:spPr>
      </p:pic>
      <p:pic>
        <p:nvPicPr>
          <p:cNvPr id="26" name="Image 1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7717" y="4412813"/>
            <a:ext cx="339328" cy="42422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06078"/>
            <a:ext cx="8282107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de-CH" sz="355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Mit allen Sinnen</a:t>
            </a:r>
            <a:r>
              <a:rPr lang="de-CH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 </a:t>
            </a:r>
            <a:r>
              <a:rPr lang="de-CH" sz="36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arbeiten,</a:t>
            </a:r>
            <a:r>
              <a:rPr lang="de-CH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 </a:t>
            </a:r>
            <a:r>
              <a:rPr lang="de-CH" sz="355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Spass haben</a:t>
            </a: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083356"/>
            <a:ext cx="566976" cy="56697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44253" y="22180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Visuelle Kreativität</a:t>
            </a:r>
          </a:p>
        </p:txBody>
      </p:sp>
      <p:sp>
        <p:nvSpPr>
          <p:cNvPr id="5" name="Text 2"/>
          <p:cNvSpPr/>
          <p:nvPr/>
        </p:nvSpPr>
        <p:spPr>
          <a:xfrm>
            <a:off x="1644253" y="2799159"/>
            <a:ext cx="675382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Zeichnungen, Collagen, Prototypen</a:t>
            </a: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3615690"/>
            <a:ext cx="566976" cy="56697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644253" y="375035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Auditive Stimulation</a:t>
            </a:r>
          </a:p>
        </p:txBody>
      </p:sp>
      <p:sp>
        <p:nvSpPr>
          <p:cNvPr id="8" name="Text 4"/>
          <p:cNvSpPr/>
          <p:nvPr/>
        </p:nvSpPr>
        <p:spPr>
          <a:xfrm>
            <a:off x="1644253" y="4331494"/>
            <a:ext cx="675382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Musik, Rhythmen, Stimmungen</a:t>
            </a: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5148024"/>
            <a:ext cx="566976" cy="56697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44253" y="528268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Körperliche Mobilität</a:t>
            </a:r>
          </a:p>
        </p:txBody>
      </p:sp>
      <p:sp>
        <p:nvSpPr>
          <p:cNvPr id="11" name="Text 6"/>
          <p:cNvSpPr/>
          <p:nvPr/>
        </p:nvSpPr>
        <p:spPr>
          <a:xfrm>
            <a:off x="1644253" y="5863828"/>
            <a:ext cx="675382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Bewegung, energiegeladene Spiele</a:t>
            </a:r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59096" y="2083356"/>
            <a:ext cx="4885015" cy="488501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30" y="670680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de-CH" sz="36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Konkrete Beispiele</a:t>
            </a:r>
          </a:p>
        </p:txBody>
      </p:sp>
      <p:sp>
        <p:nvSpPr>
          <p:cNvPr id="3" name="Text 1"/>
          <p:cNvSpPr/>
          <p:nvPr/>
        </p:nvSpPr>
        <p:spPr>
          <a:xfrm>
            <a:off x="708065" y="1666399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065" y="2284452"/>
            <a:ext cx="4158615" cy="257020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08065" y="508146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Greifbares Modell</a:t>
            </a:r>
          </a:p>
        </p:txBody>
      </p:sp>
      <p:sp>
        <p:nvSpPr>
          <p:cNvPr id="6" name="Text 3"/>
          <p:cNvSpPr/>
          <p:nvPr/>
        </p:nvSpPr>
        <p:spPr>
          <a:xfrm>
            <a:off x="793790" y="6467237"/>
            <a:ext cx="41586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0168" y="2284452"/>
            <a:ext cx="4158615" cy="257020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150168" y="508146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Immersives Erlebnis</a:t>
            </a:r>
          </a:p>
        </p:txBody>
      </p:sp>
      <p:sp>
        <p:nvSpPr>
          <p:cNvPr id="9" name="Text 5"/>
          <p:cNvSpPr/>
          <p:nvPr/>
        </p:nvSpPr>
        <p:spPr>
          <a:xfrm>
            <a:off x="5235893" y="6467237"/>
            <a:ext cx="41586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11" name="Text 6"/>
          <p:cNvSpPr/>
          <p:nvPr/>
        </p:nvSpPr>
        <p:spPr>
          <a:xfrm>
            <a:off x="9852728" y="51040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«Realistische» Personas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7EB27C06-F95E-67EA-608A-A72D615AF7C8}"/>
              </a:ext>
            </a:extLst>
          </p:cNvPr>
          <p:cNvGrpSpPr/>
          <p:nvPr/>
        </p:nvGrpSpPr>
        <p:grpSpPr>
          <a:xfrm>
            <a:off x="9905997" y="2281330"/>
            <a:ext cx="3356161" cy="2573324"/>
            <a:chOff x="9905997" y="2281330"/>
            <a:chExt cx="3356161" cy="2573324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DA632AAC-6432-DDA8-704F-33E2B3CE6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9905997" y="2281330"/>
              <a:ext cx="1103887" cy="2573324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9556CFCB-EC6F-9FFD-20D3-ECAEA7ABA2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b="1597"/>
            <a:stretch>
              <a:fillRect/>
            </a:stretch>
          </p:blipFill>
          <p:spPr>
            <a:xfrm flipH="1">
              <a:off x="11009882" y="2284452"/>
              <a:ext cx="1103887" cy="2570202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40B34F4-D38A-AF94-EF5F-48A917BC9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113769" y="2284452"/>
              <a:ext cx="1148389" cy="257020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07601"/>
            <a:ext cx="453651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de-CH" sz="36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7 Steine im Fluss</a:t>
            </a: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828205"/>
            <a:ext cx="13042821" cy="497574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7059097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175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Quelle: </a:t>
            </a:r>
            <a:r>
              <a:rPr lang="de-CH" sz="1750" u="sng">
                <a:solidFill>
                  <a:srgbClr val="697F1A"/>
                </a:solidFill>
                <a:latin typeface="Roboto" pitchFamily="34" charset="0"/>
                <a:ea typeface="Roboto"/>
                <a:cs typeface="Roboto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https://www.lariviereaux7pierres.com/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0076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617" y="1374577"/>
            <a:ext cx="7075123" cy="1977798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617" y="3506148"/>
            <a:ext cx="7075123" cy="1977798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616" y="5657403"/>
            <a:ext cx="7075123" cy="1977798"/>
          </a:xfrm>
          <a:prstGeom prst="rect">
            <a:avLst/>
          </a:prstGeom>
        </p:spPr>
      </p:pic>
      <p:sp>
        <p:nvSpPr>
          <p:cNvPr id="6" name="Text 0">
            <a:extLst>
              <a:ext uri="{FF2B5EF4-FFF2-40B4-BE49-F238E27FC236}">
                <a16:creationId xmlns:a16="http://schemas.microsoft.com/office/drawing/2014/main" id="{A1FFC8E9-94B5-9039-4212-2C010A02D30D}"/>
              </a:ext>
            </a:extLst>
          </p:cNvPr>
          <p:cNvSpPr/>
          <p:nvPr/>
        </p:nvSpPr>
        <p:spPr>
          <a:xfrm>
            <a:off x="793790" y="807601"/>
            <a:ext cx="5187910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de-CH" sz="36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Altersresidenz La Courtine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49392"/>
            <a:ext cx="453651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de-CH" sz="355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Spuren</a:t>
            </a:r>
            <a:r>
              <a:rPr lang="de-CH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 </a:t>
            </a:r>
            <a:r>
              <a:rPr lang="de-CH" sz="360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aufzeichnen</a:t>
            </a: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808321"/>
            <a:ext cx="4158615" cy="257020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460533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Visuelle Dokumentation</a:t>
            </a:r>
          </a:p>
        </p:txBody>
      </p:sp>
      <p:sp>
        <p:nvSpPr>
          <p:cNvPr id="5" name="Text 2"/>
          <p:cNvSpPr/>
          <p:nvPr/>
        </p:nvSpPr>
        <p:spPr>
          <a:xfrm>
            <a:off x="793790" y="5095756"/>
            <a:ext cx="41586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Mithilfe von Fotos, Videos und Sketchnotes wichtige Momente festhalten</a:t>
            </a: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893" y="1808321"/>
            <a:ext cx="4158615" cy="257020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35893" y="460533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Gemeinsame Zusammenfassungen</a:t>
            </a:r>
          </a:p>
        </p:txBody>
      </p:sp>
      <p:sp>
        <p:nvSpPr>
          <p:cNvPr id="8" name="Text 4"/>
          <p:cNvSpPr/>
          <p:nvPr/>
        </p:nvSpPr>
        <p:spPr>
          <a:xfrm>
            <a:off x="5235893" y="5095756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Klare und für alle Teilnehmenden zugängliche Berichte erstellen</a:t>
            </a: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7995" y="1808321"/>
            <a:ext cx="4158615" cy="257020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77995" y="460533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Greifbare Artefakte</a:t>
            </a:r>
          </a:p>
        </p:txBody>
      </p:sp>
      <p:sp>
        <p:nvSpPr>
          <p:cNvPr id="11" name="Text 6"/>
          <p:cNvSpPr/>
          <p:nvPr/>
        </p:nvSpPr>
        <p:spPr>
          <a:xfrm>
            <a:off x="9677995" y="5095756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Prototypen, Plakate oder Modelle entwickeln, um Ideen zu veranschaulichen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641747"/>
            <a:ext cx="453651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de-CH" sz="355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Testen und anpassen</a:t>
            </a:r>
          </a:p>
        </p:txBody>
      </p:sp>
      <p:sp>
        <p:nvSpPr>
          <p:cNvPr id="4" name="Shape 1"/>
          <p:cNvSpPr/>
          <p:nvPr/>
        </p:nvSpPr>
        <p:spPr>
          <a:xfrm>
            <a:off x="793790" y="1463873"/>
            <a:ext cx="226814" cy="1360884"/>
          </a:xfrm>
          <a:prstGeom prst="roundRect">
            <a:avLst>
              <a:gd name="adj" fmla="val 42003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5" name="Text 2"/>
          <p:cNvSpPr/>
          <p:nvPr/>
        </p:nvSpPr>
        <p:spPr>
          <a:xfrm>
            <a:off x="1247418" y="169068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2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Prototyp erstellen</a:t>
            </a:r>
          </a:p>
        </p:txBody>
      </p:sp>
      <p:sp>
        <p:nvSpPr>
          <p:cNvPr id="6" name="Text 3"/>
          <p:cNvSpPr/>
          <p:nvPr/>
        </p:nvSpPr>
        <p:spPr>
          <a:xfrm>
            <a:off x="1247418" y="2181106"/>
            <a:ext cx="71027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Vereinfachte Version zur Veranschaulichung der Idee</a:t>
            </a:r>
          </a:p>
        </p:txBody>
      </p:sp>
      <p:sp>
        <p:nvSpPr>
          <p:cNvPr id="7" name="Shape 4"/>
          <p:cNvSpPr/>
          <p:nvPr/>
        </p:nvSpPr>
        <p:spPr>
          <a:xfrm>
            <a:off x="754380" y="3088362"/>
            <a:ext cx="226814" cy="1360884"/>
          </a:xfrm>
          <a:prstGeom prst="roundRect">
            <a:avLst>
              <a:gd name="adj" fmla="val 42003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8" name="Text 5"/>
          <p:cNvSpPr/>
          <p:nvPr/>
        </p:nvSpPr>
        <p:spPr>
          <a:xfrm>
            <a:off x="1269445" y="316206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2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Nutzungstest</a:t>
            </a:r>
          </a:p>
        </p:txBody>
      </p:sp>
      <p:sp>
        <p:nvSpPr>
          <p:cNvPr id="9" name="Text 6"/>
          <p:cNvSpPr/>
          <p:nvPr/>
        </p:nvSpPr>
        <p:spPr>
          <a:xfrm>
            <a:off x="1269445" y="3663969"/>
            <a:ext cx="676263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 dirty="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Feedback der </a:t>
            </a:r>
            <a:r>
              <a:rPr lang="de-CH" sz="2000" dirty="0" err="1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Leistungsempfänger:innen</a:t>
            </a:r>
            <a:r>
              <a:rPr lang="de-CH" sz="2000" dirty="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 und «Buy-in»</a:t>
            </a:r>
            <a:br>
              <a:rPr lang="de-CH" sz="2000" dirty="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</a:br>
            <a:r>
              <a:rPr lang="de-CH" sz="2000" dirty="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der </a:t>
            </a:r>
            <a:r>
              <a:rPr lang="de-CH" sz="2000" dirty="0" err="1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Entscheidungsträger:innen</a:t>
            </a:r>
            <a:endParaRPr lang="de-CH" sz="2000" dirty="0">
              <a:solidFill>
                <a:srgbClr val="000000"/>
              </a:solidFill>
              <a:latin typeface="Roboto" pitchFamily="34" charset="0"/>
              <a:ea typeface="Roboto"/>
              <a:cs typeface="Roboto" pitchFamily="34" charset="-12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789444" y="4704396"/>
            <a:ext cx="226814" cy="1360884"/>
          </a:xfrm>
          <a:prstGeom prst="roundRect">
            <a:avLst>
              <a:gd name="adj" fmla="val 42003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1" name="Text 8"/>
          <p:cNvSpPr/>
          <p:nvPr/>
        </p:nvSpPr>
        <p:spPr>
          <a:xfrm>
            <a:off x="1269444" y="479250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2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Iteration</a:t>
            </a:r>
          </a:p>
        </p:txBody>
      </p:sp>
      <p:sp>
        <p:nvSpPr>
          <p:cNvPr id="12" name="Text 9"/>
          <p:cNvSpPr/>
          <p:nvPr/>
        </p:nvSpPr>
        <p:spPr>
          <a:xfrm>
            <a:off x="1247418" y="5210590"/>
            <a:ext cx="642235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Fortlaufende Verbesserung</a:t>
            </a:r>
          </a:p>
        </p:txBody>
      </p:sp>
      <p:sp>
        <p:nvSpPr>
          <p:cNvPr id="13" name="Shape 10"/>
          <p:cNvSpPr/>
          <p:nvPr/>
        </p:nvSpPr>
        <p:spPr>
          <a:xfrm>
            <a:off x="789444" y="6263759"/>
            <a:ext cx="226814" cy="1360884"/>
          </a:xfrm>
          <a:prstGeom prst="roundRect">
            <a:avLst>
              <a:gd name="adj" fmla="val 42003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4" name="Text 11"/>
          <p:cNvSpPr/>
          <p:nvPr/>
        </p:nvSpPr>
        <p:spPr>
          <a:xfrm>
            <a:off x="1247417" y="640288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2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Implementierung</a:t>
            </a:r>
          </a:p>
        </p:txBody>
      </p:sp>
      <p:sp>
        <p:nvSpPr>
          <p:cNvPr id="15" name="Text 12"/>
          <p:cNvSpPr/>
          <p:nvPr/>
        </p:nvSpPr>
        <p:spPr>
          <a:xfrm>
            <a:off x="1269444" y="6831981"/>
            <a:ext cx="60820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Umsetzung in grösserem Massstab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15672" y="626745"/>
            <a:ext cx="7204948" cy="4396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de-CH" sz="275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Verschiedene Zeitrahmen</a:t>
            </a:r>
          </a:p>
        </p:txBody>
      </p:sp>
      <p:sp>
        <p:nvSpPr>
          <p:cNvPr id="4" name="Text 1"/>
          <p:cNvSpPr/>
          <p:nvPr/>
        </p:nvSpPr>
        <p:spPr>
          <a:xfrm>
            <a:off x="615672" y="1480780"/>
            <a:ext cx="2198846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de-CH" sz="22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Beschleunigen und Feedback einholen</a:t>
            </a:r>
          </a:p>
        </p:txBody>
      </p:sp>
      <p:sp>
        <p:nvSpPr>
          <p:cNvPr id="5" name="Shape 2"/>
          <p:cNvSpPr/>
          <p:nvPr/>
        </p:nvSpPr>
        <p:spPr>
          <a:xfrm>
            <a:off x="615672" y="1953458"/>
            <a:ext cx="3741777" cy="1380530"/>
          </a:xfrm>
          <a:prstGeom prst="roundRect">
            <a:avLst>
              <a:gd name="adj" fmla="val 5352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6" name="Text 3"/>
          <p:cNvSpPr/>
          <p:nvPr/>
        </p:nvSpPr>
        <p:spPr>
          <a:xfrm>
            <a:off x="799148" y="2136933"/>
            <a:ext cx="2198846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Intensiv-Workshops</a:t>
            </a:r>
          </a:p>
        </p:txBody>
      </p:sp>
      <p:sp>
        <p:nvSpPr>
          <p:cNvPr id="7" name="Text 4"/>
          <p:cNvSpPr/>
          <p:nvPr/>
        </p:nvSpPr>
        <p:spPr>
          <a:xfrm>
            <a:off x="799148" y="2587585"/>
            <a:ext cx="3374827" cy="562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Ein Nachmittag für sofortige und gezielte Ergebnisse</a:t>
            </a:r>
          </a:p>
        </p:txBody>
      </p:sp>
      <p:sp>
        <p:nvSpPr>
          <p:cNvPr id="8" name="Shape 5"/>
          <p:cNvSpPr/>
          <p:nvPr/>
        </p:nvSpPr>
        <p:spPr>
          <a:xfrm>
            <a:off x="615672" y="3509843"/>
            <a:ext cx="3741777" cy="1380530"/>
          </a:xfrm>
          <a:prstGeom prst="roundRect">
            <a:avLst>
              <a:gd name="adj" fmla="val 5352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9" name="Text 6"/>
          <p:cNvSpPr/>
          <p:nvPr/>
        </p:nvSpPr>
        <p:spPr>
          <a:xfrm>
            <a:off x="799148" y="3693318"/>
            <a:ext cx="2198846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Schnelles Feedback</a:t>
            </a:r>
          </a:p>
        </p:txBody>
      </p:sp>
      <p:sp>
        <p:nvSpPr>
          <p:cNvPr id="10" name="Text 7"/>
          <p:cNvSpPr/>
          <p:nvPr/>
        </p:nvSpPr>
        <p:spPr>
          <a:xfrm>
            <a:off x="799148" y="4143970"/>
            <a:ext cx="3374827" cy="562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Validierung von Ideen und Anpassungen in Echtzeit</a:t>
            </a:r>
          </a:p>
        </p:txBody>
      </p:sp>
      <p:sp>
        <p:nvSpPr>
          <p:cNvPr id="11" name="Shape 8"/>
          <p:cNvSpPr/>
          <p:nvPr/>
        </p:nvSpPr>
        <p:spPr>
          <a:xfrm>
            <a:off x="615672" y="5066228"/>
            <a:ext cx="3741777" cy="1380530"/>
          </a:xfrm>
          <a:prstGeom prst="roundRect">
            <a:avLst>
              <a:gd name="adj" fmla="val 5352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2" name="Text 9"/>
          <p:cNvSpPr/>
          <p:nvPr/>
        </p:nvSpPr>
        <p:spPr>
          <a:xfrm>
            <a:off x="799148" y="5249703"/>
            <a:ext cx="2198846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Neue Impulse geben</a:t>
            </a:r>
          </a:p>
        </p:txBody>
      </p:sp>
      <p:sp>
        <p:nvSpPr>
          <p:cNvPr id="13" name="Text 10"/>
          <p:cNvSpPr/>
          <p:nvPr/>
        </p:nvSpPr>
        <p:spPr>
          <a:xfrm>
            <a:off x="799148" y="5700355"/>
            <a:ext cx="3374827" cy="562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Blockaden auflösen und Entscheidungsprozesse beschleunigen</a:t>
            </a:r>
          </a:p>
        </p:txBody>
      </p:sp>
      <p:sp>
        <p:nvSpPr>
          <p:cNvPr id="28" name="Text 1">
            <a:extLst>
              <a:ext uri="{FF2B5EF4-FFF2-40B4-BE49-F238E27FC236}">
                <a16:creationId xmlns:a16="http://schemas.microsoft.com/office/drawing/2014/main" id="{22BFA847-FCC4-86A2-C5CA-C99F6B66EAA0}"/>
              </a:ext>
            </a:extLst>
          </p:cNvPr>
          <p:cNvSpPr/>
          <p:nvPr/>
        </p:nvSpPr>
        <p:spPr>
          <a:xfrm>
            <a:off x="5230893" y="1480780"/>
            <a:ext cx="2198846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de-CH" sz="22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Ko-Konstruktion </a:t>
            </a:r>
          </a:p>
        </p:txBody>
      </p:sp>
      <p:sp>
        <p:nvSpPr>
          <p:cNvPr id="29" name="Shape 2">
            <a:extLst>
              <a:ext uri="{FF2B5EF4-FFF2-40B4-BE49-F238E27FC236}">
                <a16:creationId xmlns:a16="http://schemas.microsoft.com/office/drawing/2014/main" id="{0251E083-5FDC-88F5-1460-B1E23EEF71A1}"/>
              </a:ext>
            </a:extLst>
          </p:cNvPr>
          <p:cNvSpPr/>
          <p:nvPr/>
        </p:nvSpPr>
        <p:spPr>
          <a:xfrm>
            <a:off x="5230893" y="1953458"/>
            <a:ext cx="3741777" cy="1380530"/>
          </a:xfrm>
          <a:prstGeom prst="roundRect">
            <a:avLst>
              <a:gd name="adj" fmla="val 5352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 sz="2000"/>
          </a:p>
        </p:txBody>
      </p:sp>
      <p:sp>
        <p:nvSpPr>
          <p:cNvPr id="30" name="Text 3">
            <a:extLst>
              <a:ext uri="{FF2B5EF4-FFF2-40B4-BE49-F238E27FC236}">
                <a16:creationId xmlns:a16="http://schemas.microsoft.com/office/drawing/2014/main" id="{A88AE12B-3558-49ED-BFF1-79329234B5A0}"/>
              </a:ext>
            </a:extLst>
          </p:cNvPr>
          <p:cNvSpPr/>
          <p:nvPr/>
        </p:nvSpPr>
        <p:spPr>
          <a:xfrm>
            <a:off x="5414369" y="2136933"/>
            <a:ext cx="2198846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Vertiefung</a:t>
            </a:r>
          </a:p>
        </p:txBody>
      </p:sp>
      <p:sp>
        <p:nvSpPr>
          <p:cNvPr id="31" name="Text 4">
            <a:extLst>
              <a:ext uri="{FF2B5EF4-FFF2-40B4-BE49-F238E27FC236}">
                <a16:creationId xmlns:a16="http://schemas.microsoft.com/office/drawing/2014/main" id="{B38707E9-73CE-71B9-12C0-0910B2A9A206}"/>
              </a:ext>
            </a:extLst>
          </p:cNvPr>
          <p:cNvSpPr/>
          <p:nvPr/>
        </p:nvSpPr>
        <p:spPr>
          <a:xfrm>
            <a:off x="5414369" y="2587585"/>
            <a:ext cx="3374827" cy="562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00"/>
              </a:lnSpc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Vertiefung in kleinen Gruppen</a:t>
            </a:r>
          </a:p>
        </p:txBody>
      </p:sp>
      <p:sp>
        <p:nvSpPr>
          <p:cNvPr id="32" name="Shape 5">
            <a:extLst>
              <a:ext uri="{FF2B5EF4-FFF2-40B4-BE49-F238E27FC236}">
                <a16:creationId xmlns:a16="http://schemas.microsoft.com/office/drawing/2014/main" id="{4E54C0BA-F18B-FF48-F954-143B853FE1CD}"/>
              </a:ext>
            </a:extLst>
          </p:cNvPr>
          <p:cNvSpPr/>
          <p:nvPr/>
        </p:nvSpPr>
        <p:spPr>
          <a:xfrm>
            <a:off x="5230893" y="3509843"/>
            <a:ext cx="3741777" cy="1380530"/>
          </a:xfrm>
          <a:prstGeom prst="roundRect">
            <a:avLst>
              <a:gd name="adj" fmla="val 5352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33" name="Text 6">
            <a:extLst>
              <a:ext uri="{FF2B5EF4-FFF2-40B4-BE49-F238E27FC236}">
                <a16:creationId xmlns:a16="http://schemas.microsoft.com/office/drawing/2014/main" id="{0CE066CF-5EF0-0062-A3EF-CDC19810EF9A}"/>
              </a:ext>
            </a:extLst>
          </p:cNvPr>
          <p:cNvSpPr/>
          <p:nvPr/>
        </p:nvSpPr>
        <p:spPr>
          <a:xfrm>
            <a:off x="5414369" y="3693318"/>
            <a:ext cx="2198846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50"/>
              </a:lnSpc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Gemeinsame Gestaltung</a:t>
            </a:r>
          </a:p>
        </p:txBody>
      </p:sp>
      <p:sp>
        <p:nvSpPr>
          <p:cNvPr id="34" name="Text 7">
            <a:extLst>
              <a:ext uri="{FF2B5EF4-FFF2-40B4-BE49-F238E27FC236}">
                <a16:creationId xmlns:a16="http://schemas.microsoft.com/office/drawing/2014/main" id="{0EE3B47A-6349-60D6-76FF-A7F1DC81D063}"/>
              </a:ext>
            </a:extLst>
          </p:cNvPr>
          <p:cNvSpPr/>
          <p:nvPr/>
        </p:nvSpPr>
        <p:spPr>
          <a:xfrm>
            <a:off x="5414369" y="4143970"/>
            <a:ext cx="3374827" cy="562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00"/>
              </a:lnSpc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Schrittweise Entwicklung komplexer Lösungen</a:t>
            </a:r>
          </a:p>
        </p:txBody>
      </p:sp>
      <p:sp>
        <p:nvSpPr>
          <p:cNvPr id="35" name="Shape 8">
            <a:extLst>
              <a:ext uri="{FF2B5EF4-FFF2-40B4-BE49-F238E27FC236}">
                <a16:creationId xmlns:a16="http://schemas.microsoft.com/office/drawing/2014/main" id="{E7B19171-291B-DDBF-8D1A-FE18AE407A19}"/>
              </a:ext>
            </a:extLst>
          </p:cNvPr>
          <p:cNvSpPr/>
          <p:nvPr/>
        </p:nvSpPr>
        <p:spPr>
          <a:xfrm>
            <a:off x="5230893" y="5066228"/>
            <a:ext cx="3741777" cy="1380530"/>
          </a:xfrm>
          <a:prstGeom prst="roundRect">
            <a:avLst>
              <a:gd name="adj" fmla="val 5352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 dirty="0"/>
          </a:p>
        </p:txBody>
      </p:sp>
      <p:sp>
        <p:nvSpPr>
          <p:cNvPr id="36" name="Text 9">
            <a:extLst>
              <a:ext uri="{FF2B5EF4-FFF2-40B4-BE49-F238E27FC236}">
                <a16:creationId xmlns:a16="http://schemas.microsoft.com/office/drawing/2014/main" id="{913B3948-F794-AB37-7C80-EEC3D72F4704}"/>
              </a:ext>
            </a:extLst>
          </p:cNvPr>
          <p:cNvSpPr/>
          <p:nvPr/>
        </p:nvSpPr>
        <p:spPr>
          <a:xfrm>
            <a:off x="5414369" y="5249703"/>
            <a:ext cx="2198846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Iteration</a:t>
            </a:r>
          </a:p>
        </p:txBody>
      </p:sp>
      <p:sp>
        <p:nvSpPr>
          <p:cNvPr id="37" name="Text 10">
            <a:extLst>
              <a:ext uri="{FF2B5EF4-FFF2-40B4-BE49-F238E27FC236}">
                <a16:creationId xmlns:a16="http://schemas.microsoft.com/office/drawing/2014/main" id="{AABA3626-F8CC-AE12-7733-1B9E2352BFE8}"/>
              </a:ext>
            </a:extLst>
          </p:cNvPr>
          <p:cNvSpPr/>
          <p:nvPr/>
        </p:nvSpPr>
        <p:spPr>
          <a:xfrm>
            <a:off x="5414369" y="5700355"/>
            <a:ext cx="3374827" cy="562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00"/>
              </a:lnSpc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Mehrmonatige Tests und kontinuierliche Verbesserung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997982"/>
            <a:ext cx="4769406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de-CH" sz="3550" b="1">
                <a:solidFill>
                  <a:srgbClr val="A5C829"/>
                </a:solidFill>
                <a:latin typeface="Anton Bold" pitchFamily="34" charset="0"/>
                <a:ea typeface="Anton Bold"/>
                <a:cs typeface="Anton Bold" pitchFamily="34" charset="-120"/>
              </a:rPr>
              <a:t>Fazit: 3 Schwerpunkte</a:t>
            </a:r>
          </a:p>
        </p:txBody>
      </p:sp>
      <p:sp>
        <p:nvSpPr>
          <p:cNvPr id="4" name="Shape 1"/>
          <p:cNvSpPr/>
          <p:nvPr/>
        </p:nvSpPr>
        <p:spPr>
          <a:xfrm>
            <a:off x="793790" y="1820108"/>
            <a:ext cx="3664744" cy="2955250"/>
          </a:xfrm>
          <a:prstGeom prst="roundRect">
            <a:avLst>
              <a:gd name="adj" fmla="val 3224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5" name="Shape 2"/>
          <p:cNvSpPr/>
          <p:nvPr/>
        </p:nvSpPr>
        <p:spPr>
          <a:xfrm>
            <a:off x="1028224" y="2054543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5390" y="2203371"/>
            <a:ext cx="306110" cy="38266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28224" y="296179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Kollektive Intelligenz</a:t>
            </a:r>
          </a:p>
        </p:txBody>
      </p:sp>
      <p:sp>
        <p:nvSpPr>
          <p:cNvPr id="8" name="Text 4"/>
          <p:cNvSpPr/>
          <p:nvPr/>
        </p:nvSpPr>
        <p:spPr>
          <a:xfrm>
            <a:off x="1028224" y="3452217"/>
            <a:ext cx="31958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Gemeinsame Lösungsentwicklung für mehr Robustheit</a:t>
            </a:r>
          </a:p>
        </p:txBody>
      </p:sp>
      <p:sp>
        <p:nvSpPr>
          <p:cNvPr id="9" name="Shape 5"/>
          <p:cNvSpPr/>
          <p:nvPr/>
        </p:nvSpPr>
        <p:spPr>
          <a:xfrm>
            <a:off x="4685348" y="1820108"/>
            <a:ext cx="3664863" cy="2955250"/>
          </a:xfrm>
          <a:prstGeom prst="roundRect">
            <a:avLst>
              <a:gd name="adj" fmla="val 3224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/>
          </a:p>
        </p:txBody>
      </p:sp>
      <p:sp>
        <p:nvSpPr>
          <p:cNvPr id="10" name="Shape 6"/>
          <p:cNvSpPr/>
          <p:nvPr/>
        </p:nvSpPr>
        <p:spPr>
          <a:xfrm>
            <a:off x="4919782" y="2054543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6948" y="2203371"/>
            <a:ext cx="306110" cy="38266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4919782" y="2961799"/>
            <a:ext cx="302025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Strukturierte Methoden</a:t>
            </a:r>
          </a:p>
        </p:txBody>
      </p:sp>
      <p:sp>
        <p:nvSpPr>
          <p:cNvPr id="13" name="Text 8"/>
          <p:cNvSpPr/>
          <p:nvPr/>
        </p:nvSpPr>
        <p:spPr>
          <a:xfrm>
            <a:off x="4919782" y="3452217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 dirty="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Gruppe beim Erforschen, Definieren, Erstellen von Prototypen und beim Testen anleiten</a:t>
            </a:r>
          </a:p>
        </p:txBody>
      </p:sp>
      <p:sp>
        <p:nvSpPr>
          <p:cNvPr id="14" name="Shape 9"/>
          <p:cNvSpPr/>
          <p:nvPr/>
        </p:nvSpPr>
        <p:spPr>
          <a:xfrm>
            <a:off x="793790" y="5002173"/>
            <a:ext cx="7556421" cy="2229445"/>
          </a:xfrm>
          <a:prstGeom prst="roundRect">
            <a:avLst>
              <a:gd name="adj" fmla="val 4273"/>
            </a:avLst>
          </a:prstGeom>
          <a:solidFill>
            <a:srgbClr val="EFF6D5"/>
          </a:solidFill>
          <a:ln w="7620">
            <a:solidFill>
              <a:srgbClr val="D5DCBB"/>
            </a:solidFill>
            <a:prstDash val="solid"/>
          </a:ln>
        </p:spPr>
        <p:txBody>
          <a:bodyPr/>
          <a:lstStyle/>
          <a:p>
            <a:endParaRPr lang="fr-CH" sz="2000"/>
          </a:p>
        </p:txBody>
      </p:sp>
      <p:sp>
        <p:nvSpPr>
          <p:cNvPr id="15" name="Shape 10"/>
          <p:cNvSpPr/>
          <p:nvPr/>
        </p:nvSpPr>
        <p:spPr>
          <a:xfrm>
            <a:off x="1028224" y="5236607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A5C829"/>
          </a:solidFill>
          <a:ln/>
        </p:spPr>
        <p:txBody>
          <a:bodyPr/>
          <a:lstStyle/>
          <a:p>
            <a:endParaRPr lang="fr-CH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5390" y="5385435"/>
            <a:ext cx="306110" cy="382667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028224" y="614386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de-CH" sz="2000" b="1">
                <a:solidFill>
                  <a:srgbClr val="000000"/>
                </a:solidFill>
                <a:latin typeface="Anton Bold" pitchFamily="34" charset="0"/>
                <a:ea typeface="Anton Bold"/>
                <a:cs typeface="Anton Bold" pitchFamily="34" charset="-120"/>
              </a:rPr>
              <a:t>Aktion und Wirkung</a:t>
            </a:r>
          </a:p>
        </p:txBody>
      </p:sp>
      <p:sp>
        <p:nvSpPr>
          <p:cNvPr id="18" name="Text 12"/>
          <p:cNvSpPr/>
          <p:nvPr/>
        </p:nvSpPr>
        <p:spPr>
          <a:xfrm>
            <a:off x="1028224" y="6634282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de-CH" sz="2000">
                <a:solidFill>
                  <a:srgbClr val="000000"/>
                </a:solidFill>
                <a:latin typeface="Roboto" pitchFamily="34" charset="0"/>
                <a:ea typeface="Roboto"/>
                <a:cs typeface="Roboto" pitchFamily="34" charset="-120"/>
              </a:rPr>
              <a:t>Von der Idee zur Umsetzung – für eine echte Veränderung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Jaune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EC4A3E4A3ADD049AE1A3E93F21E118C" ma:contentTypeVersion="16" ma:contentTypeDescription="Ein neues Dokument erstellen." ma:contentTypeScope="" ma:versionID="d078abd456767ad05d7bd9b7f1e3269c">
  <xsd:schema xmlns:xsd="http://www.w3.org/2001/XMLSchema" xmlns:xs="http://www.w3.org/2001/XMLSchema" xmlns:p="http://schemas.microsoft.com/office/2006/metadata/properties" xmlns:ns2="f648264f-9930-4e7e-a10f-8ba3b3552833" xmlns:ns3="125e91c1-a36d-4311-9926-5416baba0df7" targetNamespace="http://schemas.microsoft.com/office/2006/metadata/properties" ma:root="true" ma:fieldsID="bcf6854aed8e843ad1fda2d287a6b50c" ns2:_="" ns3:_="">
    <xsd:import namespace="f648264f-9930-4e7e-a10f-8ba3b3552833"/>
    <xsd:import namespace="125e91c1-a36d-4311-9926-5416baba0df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8264f-9930-4e7e-a10f-8ba3b355283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Bildmarkierungen" ma:readOnly="false" ma:fieldId="{5cf76f15-5ced-4ddc-b409-7134ff3c332f}" ma:taxonomyMulti="true" ma:sspId="47e52ee3-066a-4bcb-89c7-a5b3b0d691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5e91c1-a36d-4311-9926-5416baba0df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8e8d4b35-cd2b-4dd1-99ee-24d2bfd67373}" ma:internalName="TaxCatchAll" ma:showField="CatchAllData" ma:web="125e91c1-a36d-4311-9926-5416baba0d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25e91c1-a36d-4311-9926-5416baba0df7" xsi:nil="true"/>
    <lcf76f155ced4ddcb4097134ff3c332f xmlns="f648264f-9930-4e7e-a10f-8ba3b355283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CB1DD6C-F46B-4390-A92D-4738459BFFE2}"/>
</file>

<file path=customXml/itemProps2.xml><?xml version="1.0" encoding="utf-8"?>
<ds:datastoreItem xmlns:ds="http://schemas.openxmlformats.org/officeDocument/2006/customXml" ds:itemID="{29BA9BF9-6AA4-4876-8CCB-4DA99045C4C1}"/>
</file>

<file path=customXml/itemProps3.xml><?xml version="1.0" encoding="utf-8"?>
<ds:datastoreItem xmlns:ds="http://schemas.openxmlformats.org/officeDocument/2006/customXml" ds:itemID="{6051E949-4054-4C7A-87A5-3E1E97B3300A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943</Words>
  <Application>Microsoft Office PowerPoint</Application>
  <PresentationFormat>Benutzerdefiniert</PresentationFormat>
  <Paragraphs>226</Paragraphs>
  <Slides>33</Slides>
  <Notes>33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33</vt:i4>
      </vt:variant>
    </vt:vector>
  </HeadingPairs>
  <TitlesOfParts>
    <vt:vector size="38" baseType="lpstr">
      <vt:lpstr>Arial</vt:lpstr>
      <vt:lpstr>Roboto</vt:lpstr>
      <vt:lpstr>Anton Light</vt:lpstr>
      <vt:lpstr>Anton Bold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2025-09-24T11:06:29Z</dcterms:created>
  <dcterms:modified xsi:type="dcterms:W3CDTF">2025-09-24T11:06:43Z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0x010100DEC4A3E4A3ADD049AE1A3E93F21E118C</vt:lpwstr>
  </property>
</Properties>
</file>