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1" r:id="rId5"/>
    <p:sldMasterId id="2147483676" r:id="rId6"/>
    <p:sldMasterId id="2147483699" r:id="rId7"/>
  </p:sldMasterIdLst>
  <p:notesMasterIdLst>
    <p:notesMasterId r:id="rId46"/>
  </p:notesMasterIdLst>
  <p:sldIdLst>
    <p:sldId id="256" r:id="rId8"/>
    <p:sldId id="2147483643" r:id="rId9"/>
    <p:sldId id="257" r:id="rId10"/>
    <p:sldId id="293" r:id="rId11"/>
    <p:sldId id="259" r:id="rId12"/>
    <p:sldId id="260" r:id="rId13"/>
    <p:sldId id="261" r:id="rId14"/>
    <p:sldId id="262" r:id="rId15"/>
    <p:sldId id="263" r:id="rId16"/>
    <p:sldId id="2147483644" r:id="rId17"/>
    <p:sldId id="265" r:id="rId18"/>
    <p:sldId id="266" r:id="rId19"/>
    <p:sldId id="267" r:id="rId20"/>
    <p:sldId id="268" r:id="rId21"/>
    <p:sldId id="269" r:id="rId22"/>
    <p:sldId id="270" r:id="rId23"/>
    <p:sldId id="271" r:id="rId24"/>
    <p:sldId id="295" r:id="rId25"/>
    <p:sldId id="273" r:id="rId26"/>
    <p:sldId id="274" r:id="rId27"/>
    <p:sldId id="299" r:id="rId28"/>
    <p:sldId id="276" r:id="rId29"/>
    <p:sldId id="277" r:id="rId30"/>
    <p:sldId id="278" r:id="rId31"/>
    <p:sldId id="279" r:id="rId32"/>
    <p:sldId id="280" r:id="rId33"/>
    <p:sldId id="281" r:id="rId34"/>
    <p:sldId id="300" r:id="rId35"/>
    <p:sldId id="282" r:id="rId36"/>
    <p:sldId id="283" r:id="rId37"/>
    <p:sldId id="284" r:id="rId38"/>
    <p:sldId id="285" r:id="rId39"/>
    <p:sldId id="286" r:id="rId40"/>
    <p:sldId id="287" r:id="rId41"/>
    <p:sldId id="288" r:id="rId42"/>
    <p:sldId id="289" r:id="rId43"/>
    <p:sldId id="290" r:id="rId44"/>
    <p:sldId id="291" r:id="rId45"/>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824">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anan Huang" initials="JH" lastIdx="8" clrIdx="0"/>
  <p:cmAuthor id="2" name="Franziska Zuniga" initials="FZ" lastIdx="17" clrIdx="1"/>
  <p:cmAuthor id="3" name="Elena Gotti" initials="EG" lastIdx="11" clrIdx="2"/>
  <p:cmAuthor id="4" name="Nathalie Möckli" initials="NM" lastIdx="5" clrIdx="3"/>
  <p:cmAuthor id="5" name="ritzi0000" initials="r" lastIdx="1" clrIdx="4"/>
  <p:cmAuthor id="6" name="Lisa Kästner" initials="LK" lastIdx="6" clrIdx="5">
    <p:extLst>
      <p:ext uri="{19B8F6BF-5375-455C-9EA6-DF929625EA0E}">
        <p15:presenceInfo xmlns:p15="http://schemas.microsoft.com/office/powerpoint/2012/main" userId="S::lisa.kaestner@unibas.ch::8896930f-368b-493b-8581-5719e2e94c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6D1F"/>
    <a:srgbClr val="D0D4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E4AEA4-8DFA-4A89-87EB-49C32662AFE0}">
  <a:tblStyle styleId="{21E4AEA4-8DFA-4A89-87EB-49C32662AFE0}" styleName="Mittlere Formatvorlage 2 - Akzent 2">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fill>
          <a:solidFill>
            <a:schemeClr val="accent2">
              <a:tint val="40000"/>
            </a:schemeClr>
          </a:solidFill>
        </a:fill>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a:solidFill>
                <a:schemeClr val="lt1"/>
              </a:solidFill>
            </a:ln>
          </a:top>
        </a:tcBdr>
        <a:fill>
          <a:solidFill>
            <a:schemeClr val="accent2"/>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2"/>
          </a:solidFill>
        </a:fill>
      </a:tcStyle>
    </a:firstRow>
    <a:neCell>
      <a:tcStyle>
        <a:tcBdr/>
      </a:tcStyle>
    </a:neCell>
    <a:nwCell>
      <a:tcStyle>
        <a:tcBdr/>
      </a:tcStyle>
    </a:nwCell>
  </a:tblStyle>
  <a:tblStyle styleId="{5940675A-B579-460E-94D1-54222C63F5DA}" styleName="No Style, Table Grid">
    <a:wholeTbl>
      <a:tcTxStyle>
        <a:fontRef idx="minor">
          <a:srgbClr val="000000"/>
        </a:fontRef>
        <a:schemeClr val="tx1"/>
      </a:tcTxStyle>
      <a:tcStyle>
        <a:tcBdr>
          <a:left>
            <a:ln w="12700">
              <a:solidFill>
                <a:schemeClr val="tx1"/>
              </a:solidFill>
            </a:ln>
          </a:left>
          <a:right>
            <a:ln w="12700">
              <a:solidFill>
                <a:schemeClr val="tx1"/>
              </a:solidFill>
            </a:ln>
          </a:right>
          <a:top>
            <a:ln w="12700">
              <a:solidFill>
                <a:schemeClr val="tx1"/>
              </a:solidFill>
            </a:ln>
          </a:top>
          <a:bottom>
            <a:ln w="12700">
              <a:solidFill>
                <a:schemeClr val="tx1"/>
              </a:solidFill>
            </a:ln>
          </a:bottom>
          <a:insideH>
            <a:ln w="12700">
              <a:solidFill>
                <a:schemeClr val="tx1"/>
              </a:solidFill>
            </a:ln>
          </a:insideH>
          <a:insideV>
            <a:ln w="12700">
              <a:solidFill>
                <a:schemeClr val="tx1"/>
              </a:solidFill>
            </a:ln>
          </a:insideV>
        </a:tcBdr>
        <a:fill>
          <a:no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E8B1032C-EA38-4F05-BA0D-38AFFFC7BED3}" styleName="Helle Formatvorlage 3 - Akzent 6">
    <a:wholeTbl>
      <a:tcTxStyle>
        <a:fontRef idx="minor">
          <a:srgbClr val="000000"/>
        </a:fontRef>
        <a:schemeClr val="tx1"/>
      </a:tcTxStyle>
      <a:tcStyle>
        <a:tcBdr>
          <a:left>
            <a:ln w="12700">
              <a:solidFill>
                <a:schemeClr val="accent6"/>
              </a:solidFill>
            </a:ln>
          </a:left>
          <a:right>
            <a:ln w="12700">
              <a:solidFill>
                <a:schemeClr val="accent6"/>
              </a:solidFill>
            </a:ln>
          </a:right>
          <a:top>
            <a:ln w="12700">
              <a:solidFill>
                <a:schemeClr val="accent6"/>
              </a:solidFill>
            </a:ln>
          </a:top>
          <a:bottom>
            <a:ln w="12700">
              <a:solidFill>
                <a:schemeClr val="accent6"/>
              </a:solidFill>
            </a:ln>
          </a:bottom>
          <a:insideH>
            <a:ln w="12700">
              <a:solidFill>
                <a:schemeClr val="accent6"/>
              </a:solidFill>
            </a:ln>
          </a:insideH>
          <a:insideV>
            <a:ln w="12700">
              <a:solidFill>
                <a:schemeClr val="accent6"/>
              </a:solid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band2V>
      <a:tcStyle>
        <a:tcBdr/>
        <a:fill>
          <a:solidFill>
            <a:schemeClr val="accent6">
              <a:alpha val="20000"/>
            </a:schemeClr>
          </a:solidFill>
        </a:fill>
      </a:tcStyle>
    </a:band2V>
    <a:lastCol>
      <a:tcStyle>
        <a:tcBdr/>
      </a:tcStyle>
    </a:lastCol>
    <a:firstCol>
      <a:tcStyle>
        <a:tcBdr/>
      </a:tcStyle>
    </a:firstCol>
    <a:lastRow>
      <a:tcStyle>
        <a:tcBdr>
          <a:top>
            <a:ln w="50800">
              <a:solidFill>
                <a:schemeClr val="accent6"/>
              </a:solidFill>
            </a:ln>
          </a:top>
        </a:tcBdr>
        <a:fill>
          <a:noFill/>
        </a:fill>
      </a:tcStyle>
    </a:lastRow>
    <a:seCell>
      <a:tcStyle>
        <a:tcBdr/>
      </a:tcStyle>
    </a:seCell>
    <a:swCell>
      <a:tcStyle>
        <a:tcBdr/>
      </a:tcStyle>
    </a:swCell>
    <a:firstRow>
      <a:tcStyle>
        <a:tcBdr>
          <a:bottom>
            <a:ln w="25400">
              <a:solidFill>
                <a:schemeClr val="accent6"/>
              </a:solidFill>
            </a:ln>
          </a:bottom>
        </a:tcBdr>
        <a:fill>
          <a:no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97" autoAdjust="0"/>
    <p:restoredTop sz="95707" autoAdjust="0"/>
  </p:normalViewPr>
  <p:slideViewPr>
    <p:cSldViewPr snapToGrid="0">
      <p:cViewPr varScale="1">
        <p:scale>
          <a:sx n="123" d="100"/>
          <a:sy n="123" d="100"/>
        </p:scale>
        <p:origin x="208" y="296"/>
      </p:cViewPr>
      <p:guideLst>
        <p:guide pos="824"/>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A3F4E-1736-854E-ACEE-010179473AB8}" type="doc">
      <dgm:prSet loTypeId="urn:microsoft.com/office/officeart/2005/8/layout/vList5#1" loCatId="" qsTypeId="urn:microsoft.com/office/officeart/2005/8/quickstyle/simple1#4" qsCatId="simple" csTypeId="urn:microsoft.com/office/officeart/2005/8/colors/accent2_2" csCatId="accent2" phldr="1"/>
      <dgm:spPr bwMode="auto"/>
      <dgm:t>
        <a:bodyPr/>
        <a:lstStyle/>
        <a:p>
          <a:pPr>
            <a:defRPr/>
          </a:pPr>
          <a:endParaRPr lang="fr-FR"/>
        </a:p>
      </dgm:t>
    </dgm:pt>
    <dgm:pt modelId="{55AC2ACE-A7FB-FC40-AAE3-33FE77F1D44C}">
      <dgm:prSet custT="1"/>
      <dgm:spPr bwMode="auto"/>
      <dgm:t>
        <a:bodyPr/>
        <a:lstStyle/>
        <a:p>
          <a:pPr algn="l">
            <a:defRPr/>
          </a:pPr>
          <a:r>
            <a:rPr lang="de-CH" sz="1700" i="0" dirty="0">
              <a:solidFill>
                <a:schemeClr val="tx1"/>
              </a:solidFill>
              <a:latin typeface="Calibri Light"/>
              <a:ea typeface="Calibri Light"/>
              <a:cs typeface="Calibri Light"/>
            </a:rPr>
            <a:t>Nein, es wurde </a:t>
          </a:r>
          <a:r>
            <a:rPr lang="de-CH" sz="1700" b="1" i="0" dirty="0">
              <a:solidFill>
                <a:schemeClr val="tx1"/>
              </a:solidFill>
              <a:latin typeface="Calibri Light"/>
              <a:ea typeface="Calibri Light"/>
              <a:cs typeface="Calibri Light"/>
            </a:rPr>
            <a:t>kein Gespräch </a:t>
          </a:r>
          <a:r>
            <a:rPr lang="de-CH" sz="1700" i="0" dirty="0">
              <a:solidFill>
                <a:schemeClr val="tx1"/>
              </a:solidFill>
              <a:latin typeface="Calibri Light"/>
              <a:ea typeface="Calibri Light"/>
              <a:cs typeface="Calibri Light"/>
            </a:rPr>
            <a:t>zur gewünschten Behandlungsintensität initiiert </a:t>
          </a:r>
          <a:r>
            <a:rPr lang="de-CH" sz="1700" b="1" i="0" dirty="0">
              <a:solidFill>
                <a:schemeClr val="tx1"/>
              </a:solidFill>
              <a:latin typeface="Calibri Light"/>
              <a:ea typeface="Calibri Light"/>
              <a:cs typeface="Calibri Light"/>
            </a:rPr>
            <a:t>ODER</a:t>
          </a:r>
          <a:r>
            <a:rPr lang="de-CH" sz="1700" i="0" dirty="0">
              <a:solidFill>
                <a:schemeClr val="tx1"/>
              </a:solidFill>
              <a:latin typeface="Calibri Light"/>
              <a:ea typeface="Calibri Light"/>
              <a:cs typeface="Calibri Light"/>
            </a:rPr>
            <a:t> es liegt </a:t>
          </a:r>
          <a:r>
            <a:rPr lang="de-CH" sz="1700" b="1" i="0" dirty="0">
              <a:solidFill>
                <a:schemeClr val="tx1"/>
              </a:solidFill>
              <a:latin typeface="Calibri Light"/>
              <a:ea typeface="Calibri Light"/>
              <a:cs typeface="Calibri Light"/>
            </a:rPr>
            <a:t>keine Dokumentation </a:t>
          </a:r>
          <a:r>
            <a:rPr lang="de-CH" sz="1700" i="0" dirty="0">
              <a:solidFill>
                <a:schemeClr val="tx1"/>
              </a:solidFill>
              <a:latin typeface="Calibri Light"/>
              <a:ea typeface="Calibri Light"/>
              <a:cs typeface="Calibri Light"/>
            </a:rPr>
            <a:t>vor</a:t>
          </a:r>
          <a:endParaRPr lang="fr-FR" sz="1700" i="0" dirty="0">
            <a:solidFill>
              <a:schemeClr val="tx1"/>
            </a:solidFill>
            <a:latin typeface="Calibri Light"/>
            <a:ea typeface="Calibri Light"/>
            <a:cs typeface="Calibri Light"/>
          </a:endParaRPr>
        </a:p>
      </dgm:t>
    </dgm:pt>
    <dgm:pt modelId="{E2CFE96C-00E9-E542-851B-B9129B7DFAE9}" type="parTrans" cxnId="{A8E543FD-93DF-2D40-8D28-DFA8AA98F72C}">
      <dgm:prSet/>
      <dgm:spPr bwMode="auto"/>
      <dgm:t>
        <a:bodyPr/>
        <a:lstStyle/>
        <a:p>
          <a:pPr algn="l">
            <a:defRPr/>
          </a:pPr>
          <a:endParaRPr lang="fr-FR" sz="1700">
            <a:solidFill>
              <a:schemeClr val="tx1"/>
            </a:solidFill>
          </a:endParaRPr>
        </a:p>
      </dgm:t>
    </dgm:pt>
    <dgm:pt modelId="{0901015D-0EFE-DD4D-A31D-67C1C07A680D}" type="sibTrans" cxnId="{A8E543FD-93DF-2D40-8D28-DFA8AA98F72C}">
      <dgm:prSet/>
      <dgm:spPr bwMode="auto"/>
      <dgm:t>
        <a:bodyPr/>
        <a:lstStyle/>
        <a:p>
          <a:pPr algn="l">
            <a:defRPr/>
          </a:pPr>
          <a:endParaRPr lang="fr-FR" sz="1700">
            <a:solidFill>
              <a:schemeClr val="tx1"/>
            </a:solidFill>
          </a:endParaRPr>
        </a:p>
      </dgm:t>
    </dgm:pt>
    <dgm:pt modelId="{65A19FA8-643B-1943-B2F2-DC51DE03CC29}">
      <dgm:prSet custT="1"/>
      <dgm:spPr bwMode="auto"/>
      <dgm:t>
        <a:bodyPr/>
        <a:lstStyle/>
        <a:p>
          <a:pPr algn="l">
            <a:defRPr/>
          </a:pPr>
          <a:r>
            <a:rPr lang="de-CH" sz="1700" i="0" dirty="0">
              <a:solidFill>
                <a:schemeClr val="tx1"/>
              </a:solidFill>
              <a:latin typeface="Calibri Light"/>
              <a:ea typeface="Calibri Light"/>
              <a:cs typeface="Calibri Light"/>
            </a:rPr>
            <a:t>Nein, Bewohner/-in, resp. medizinisch vertretungsberechtigte Person </a:t>
          </a:r>
          <a:r>
            <a:rPr lang="de-CH" sz="1700" b="1" i="0" dirty="0">
              <a:solidFill>
                <a:schemeClr val="tx1"/>
              </a:solidFill>
              <a:latin typeface="Calibri Light"/>
              <a:ea typeface="Calibri Light"/>
              <a:cs typeface="Calibri Light"/>
            </a:rPr>
            <a:t>konnten/wollten sich nicht oder nicht zu allen drei Punkten äussern UND dies ist entsprechend dokumentiert</a:t>
          </a:r>
          <a:endParaRPr lang="fr-FR" sz="1700" b="1" i="0" dirty="0">
            <a:solidFill>
              <a:schemeClr val="tx1"/>
            </a:solidFill>
            <a:latin typeface="Calibri Light"/>
            <a:ea typeface="Calibri Light"/>
            <a:cs typeface="Calibri Light"/>
          </a:endParaRPr>
        </a:p>
      </dgm:t>
    </dgm:pt>
    <dgm:pt modelId="{B78F766D-4924-F940-9CA2-F3897EC96974}" type="sibTrans" cxnId="{82C72EEA-55B9-C048-9873-E4DEAD0764E6}">
      <dgm:prSet/>
      <dgm:spPr bwMode="auto"/>
      <dgm:t>
        <a:bodyPr/>
        <a:lstStyle/>
        <a:p>
          <a:pPr algn="l">
            <a:defRPr/>
          </a:pPr>
          <a:endParaRPr lang="fr-FR" sz="1700">
            <a:solidFill>
              <a:schemeClr val="tx1"/>
            </a:solidFill>
          </a:endParaRPr>
        </a:p>
      </dgm:t>
    </dgm:pt>
    <dgm:pt modelId="{87A51941-453D-E149-9937-1EF287F01FEF}" type="parTrans" cxnId="{82C72EEA-55B9-C048-9873-E4DEAD0764E6}">
      <dgm:prSet/>
      <dgm:spPr bwMode="auto"/>
      <dgm:t>
        <a:bodyPr/>
        <a:lstStyle/>
        <a:p>
          <a:pPr algn="l">
            <a:defRPr/>
          </a:pPr>
          <a:endParaRPr lang="fr-FR" sz="1700">
            <a:solidFill>
              <a:schemeClr val="tx1"/>
            </a:solidFill>
          </a:endParaRPr>
        </a:p>
      </dgm:t>
    </dgm:pt>
    <dgm:pt modelId="{17034E2B-67A3-3242-A1F2-9D1E28C930AF}">
      <dgm:prSet phldrT="[Texte]" custT="1"/>
      <dgm:spPr bwMode="auto"/>
      <dgm:t>
        <a:bodyPr/>
        <a:lstStyle/>
        <a:p>
          <a:pPr algn="l">
            <a:buNone/>
            <a:defRPr/>
          </a:pPr>
          <a:r>
            <a:rPr lang="de-CH" sz="1700" i="0">
              <a:solidFill>
                <a:schemeClr val="tx1"/>
              </a:solidFill>
              <a:latin typeface="Calibri Light"/>
              <a:ea typeface="Calibri Light"/>
              <a:cs typeface="Calibri Light"/>
            </a:rPr>
            <a:t>Ja, die gewünschte Behandlungsintensität ist für </a:t>
          </a:r>
          <a:r>
            <a:rPr lang="de-CH" sz="1700" b="1" i="0">
              <a:solidFill>
                <a:schemeClr val="tx1"/>
              </a:solidFill>
              <a:latin typeface="Calibri Light"/>
              <a:ea typeface="Calibri Light"/>
              <a:cs typeface="Calibri Light"/>
            </a:rPr>
            <a:t>alle drei Punkte </a:t>
          </a:r>
          <a:r>
            <a:rPr lang="de-CH" sz="1700" i="0">
              <a:solidFill>
                <a:schemeClr val="tx1"/>
              </a:solidFill>
              <a:latin typeface="Calibri Light"/>
              <a:ea typeface="Calibri Light"/>
              <a:cs typeface="Calibri Light"/>
            </a:rPr>
            <a:t>(Reanimation, Spitaleinweisung und lebensverlängernde Medikamente) </a:t>
          </a:r>
          <a:r>
            <a:rPr lang="de-CH" sz="1700" b="1" i="0">
              <a:solidFill>
                <a:schemeClr val="tx1"/>
              </a:solidFill>
              <a:latin typeface="Calibri Light"/>
              <a:ea typeface="Calibri Light"/>
              <a:cs typeface="Calibri Light"/>
            </a:rPr>
            <a:t>besprochen UND dokumentiert </a:t>
          </a:r>
          <a:endParaRPr lang="fr-FR" sz="1700" b="1" i="0">
            <a:solidFill>
              <a:schemeClr val="tx1"/>
            </a:solidFill>
            <a:latin typeface="Calibri Light"/>
            <a:ea typeface="Calibri Light"/>
            <a:cs typeface="Calibri Light"/>
          </a:endParaRPr>
        </a:p>
      </dgm:t>
    </dgm:pt>
    <dgm:pt modelId="{37C0FF54-DC06-224F-8FD1-0BB6DA4D249A}" type="sibTrans" cxnId="{A883FF5E-C986-2E4B-AE8E-4EFFCC88C43A}">
      <dgm:prSet/>
      <dgm:spPr bwMode="auto"/>
      <dgm:t>
        <a:bodyPr/>
        <a:lstStyle/>
        <a:p>
          <a:pPr algn="l">
            <a:defRPr/>
          </a:pPr>
          <a:endParaRPr lang="fr-FR" sz="1700">
            <a:solidFill>
              <a:schemeClr val="tx1"/>
            </a:solidFill>
          </a:endParaRPr>
        </a:p>
      </dgm:t>
    </dgm:pt>
    <dgm:pt modelId="{2FC410A5-3764-8A42-B422-DEC927E9A689}" type="parTrans" cxnId="{A883FF5E-C986-2E4B-AE8E-4EFFCC88C43A}">
      <dgm:prSet/>
      <dgm:spPr bwMode="auto"/>
      <dgm:t>
        <a:bodyPr/>
        <a:lstStyle/>
        <a:p>
          <a:pPr algn="l">
            <a:defRPr/>
          </a:pPr>
          <a:endParaRPr lang="fr-FR" sz="1700">
            <a:solidFill>
              <a:schemeClr val="tx1"/>
            </a:solidFill>
          </a:endParaRPr>
        </a:p>
      </dgm:t>
    </dgm:pt>
    <dgm:pt modelId="{025789EC-ADC6-7245-B2E8-09B61B9B275A}" type="pres">
      <dgm:prSet presAssocID="{8F7A3F4E-1736-854E-ACEE-010179473AB8}" presName="Name0" presStyleCnt="0">
        <dgm:presLayoutVars>
          <dgm:dir/>
          <dgm:animLvl val="lvl"/>
          <dgm:resizeHandles val="exact"/>
        </dgm:presLayoutVars>
      </dgm:prSet>
      <dgm:spPr bwMode="auto"/>
    </dgm:pt>
    <dgm:pt modelId="{0487CE16-9AE7-2D4B-8B4C-C3B39298E387}" type="pres">
      <dgm:prSet presAssocID="{55AC2ACE-A7FB-FC40-AAE3-33FE77F1D44C}" presName="linNode" presStyleCnt="0"/>
      <dgm:spPr bwMode="auto"/>
    </dgm:pt>
    <dgm:pt modelId="{51350F16-9D17-8D4F-BAA1-48DEFDF8CE2B}" type="pres">
      <dgm:prSet presAssocID="{55AC2ACE-A7FB-FC40-AAE3-33FE77F1D44C}" presName="parentText" presStyleLbl="node1" presStyleIdx="0" presStyleCnt="3" custScaleX="277778" custScaleY="22532" custLinFactNeighborX="1427" custLinFactNeighborY="-954">
        <dgm:presLayoutVars>
          <dgm:chMax val="1"/>
          <dgm:bulletEnabled val="1"/>
        </dgm:presLayoutVars>
      </dgm:prSet>
      <dgm:spPr bwMode="auto">
        <a:prstGeom prst="round1Rect">
          <a:avLst>
            <a:gd name="adj" fmla="val 16667"/>
          </a:avLst>
        </a:prstGeom>
      </dgm:spPr>
    </dgm:pt>
    <dgm:pt modelId="{0AF0AE79-4497-3349-90E2-8B8DEFC3AA6B}" type="pres">
      <dgm:prSet presAssocID="{0901015D-0EFE-DD4D-A31D-67C1C07A680D}" presName="sp" presStyleCnt="0"/>
      <dgm:spPr bwMode="auto"/>
    </dgm:pt>
    <dgm:pt modelId="{774AE208-A71F-544F-88D1-55E1A601EC6F}" type="pres">
      <dgm:prSet presAssocID="{65A19FA8-643B-1943-B2F2-DC51DE03CC29}" presName="linNode" presStyleCnt="0"/>
      <dgm:spPr bwMode="auto"/>
    </dgm:pt>
    <dgm:pt modelId="{82B1491C-A3CB-B74C-9BAB-25648E8F1CBD}" type="pres">
      <dgm:prSet presAssocID="{65A19FA8-643B-1943-B2F2-DC51DE03CC29}" presName="parentText" presStyleLbl="node1" presStyleIdx="1" presStyleCnt="3" custScaleX="277778" custScaleY="22532" custLinFactNeighborX="-1291" custLinFactNeighborY="-3847">
        <dgm:presLayoutVars>
          <dgm:chMax val="1"/>
          <dgm:bulletEnabled val="1"/>
        </dgm:presLayoutVars>
      </dgm:prSet>
      <dgm:spPr bwMode="auto">
        <a:prstGeom prst="round1Rect">
          <a:avLst>
            <a:gd name="adj" fmla="val 16667"/>
          </a:avLst>
        </a:prstGeom>
      </dgm:spPr>
    </dgm:pt>
    <dgm:pt modelId="{04C7C747-87BF-4311-A0DF-2617282E719E}" type="pres">
      <dgm:prSet presAssocID="{B78F766D-4924-F940-9CA2-F3897EC96974}" presName="sp" presStyleCnt="0"/>
      <dgm:spPr bwMode="auto"/>
    </dgm:pt>
    <dgm:pt modelId="{E4BB47BA-1FB3-9143-A1D4-112FF89C4606}" type="pres">
      <dgm:prSet presAssocID="{17034E2B-67A3-3242-A1F2-9D1E28C930AF}" presName="linNode" presStyleCnt="0"/>
      <dgm:spPr bwMode="auto"/>
    </dgm:pt>
    <dgm:pt modelId="{9F958987-53E7-0848-915F-F7DC047E78F6}" type="pres">
      <dgm:prSet presAssocID="{17034E2B-67A3-3242-A1F2-9D1E28C930AF}" presName="parentText" presStyleLbl="node1" presStyleIdx="2" presStyleCnt="3" custScaleX="277778" custScaleY="22532" custLinFactNeighborX="136" custLinFactNeighborY="-6195">
        <dgm:presLayoutVars>
          <dgm:chMax val="1"/>
          <dgm:bulletEnabled val="1"/>
        </dgm:presLayoutVars>
      </dgm:prSet>
      <dgm:spPr bwMode="auto">
        <a:prstGeom prst="round1Rect">
          <a:avLst>
            <a:gd name="adj" fmla="val 16667"/>
          </a:avLst>
        </a:prstGeom>
      </dgm:spPr>
    </dgm:pt>
  </dgm:ptLst>
  <dgm:cxnLst>
    <dgm:cxn modelId="{A883FF5E-C986-2E4B-AE8E-4EFFCC88C43A}" srcId="{8F7A3F4E-1736-854E-ACEE-010179473AB8}" destId="{17034E2B-67A3-3242-A1F2-9D1E28C930AF}" srcOrd="2" destOrd="0" parTransId="{2FC410A5-3764-8A42-B422-DEC927E9A689}" sibTransId="{37C0FF54-DC06-224F-8FD1-0BB6DA4D249A}"/>
    <dgm:cxn modelId="{A91EFA65-CC40-4D1F-9F5D-4E34FA3A7786}" type="presOf" srcId="{17034E2B-67A3-3242-A1F2-9D1E28C930AF}" destId="{9F958987-53E7-0848-915F-F7DC047E78F6}" srcOrd="0" destOrd="0" presId="urn:microsoft.com/office/officeart/2005/8/layout/vList5#1"/>
    <dgm:cxn modelId="{9B261DA7-B533-4613-8102-82EBD38814B1}" type="presOf" srcId="{55AC2ACE-A7FB-FC40-AAE3-33FE77F1D44C}" destId="{51350F16-9D17-8D4F-BAA1-48DEFDF8CE2B}" srcOrd="0" destOrd="0" presId="urn:microsoft.com/office/officeart/2005/8/layout/vList5#1"/>
    <dgm:cxn modelId="{CB0161CC-D24A-441F-BA99-7B145E8DEB07}" type="presOf" srcId="{65A19FA8-643B-1943-B2F2-DC51DE03CC29}" destId="{82B1491C-A3CB-B74C-9BAB-25648E8F1CBD}" srcOrd="0" destOrd="0" presId="urn:microsoft.com/office/officeart/2005/8/layout/vList5#1"/>
    <dgm:cxn modelId="{00412CCE-F053-0946-A703-02ED2973F1D3}" type="presOf" srcId="{8F7A3F4E-1736-854E-ACEE-010179473AB8}" destId="{025789EC-ADC6-7245-B2E8-09B61B9B275A}" srcOrd="0" destOrd="0" presId="urn:microsoft.com/office/officeart/2005/8/layout/vList5#1"/>
    <dgm:cxn modelId="{82C72EEA-55B9-C048-9873-E4DEAD0764E6}" srcId="{8F7A3F4E-1736-854E-ACEE-010179473AB8}" destId="{65A19FA8-643B-1943-B2F2-DC51DE03CC29}" srcOrd="1" destOrd="0" parTransId="{87A51941-453D-E149-9937-1EF287F01FEF}" sibTransId="{B78F766D-4924-F940-9CA2-F3897EC96974}"/>
    <dgm:cxn modelId="{A8E543FD-93DF-2D40-8D28-DFA8AA98F72C}" srcId="{8F7A3F4E-1736-854E-ACEE-010179473AB8}" destId="{55AC2ACE-A7FB-FC40-AAE3-33FE77F1D44C}" srcOrd="0" destOrd="0" parTransId="{E2CFE96C-00E9-E542-851B-B9129B7DFAE9}" sibTransId="{0901015D-0EFE-DD4D-A31D-67C1C07A680D}"/>
    <dgm:cxn modelId="{27F4A921-A821-494D-989E-4C03BA1E2141}" type="presParOf" srcId="{025789EC-ADC6-7245-B2E8-09B61B9B275A}" destId="{0487CE16-9AE7-2D4B-8B4C-C3B39298E387}" srcOrd="0" destOrd="0" presId="urn:microsoft.com/office/officeart/2005/8/layout/vList5#1"/>
    <dgm:cxn modelId="{8C79B066-931E-4700-843E-D675B1BC57E0}" type="presParOf" srcId="{0487CE16-9AE7-2D4B-8B4C-C3B39298E387}" destId="{51350F16-9D17-8D4F-BAA1-48DEFDF8CE2B}" srcOrd="0" destOrd="0" presId="urn:microsoft.com/office/officeart/2005/8/layout/vList5#1"/>
    <dgm:cxn modelId="{6487E796-35AE-4977-A39F-E3F59C3BF1AD}" type="presParOf" srcId="{025789EC-ADC6-7245-B2E8-09B61B9B275A}" destId="{0AF0AE79-4497-3349-90E2-8B8DEFC3AA6B}" srcOrd="1" destOrd="0" presId="urn:microsoft.com/office/officeart/2005/8/layout/vList5#1"/>
    <dgm:cxn modelId="{5D77D26F-E4C7-484D-91F2-9034D61DF352}" type="presParOf" srcId="{025789EC-ADC6-7245-B2E8-09B61B9B275A}" destId="{774AE208-A71F-544F-88D1-55E1A601EC6F}" srcOrd="2" destOrd="0" presId="urn:microsoft.com/office/officeart/2005/8/layout/vList5#1"/>
    <dgm:cxn modelId="{293D9564-DF6D-484C-9C3B-807B6F5D2277}" type="presParOf" srcId="{774AE208-A71F-544F-88D1-55E1A601EC6F}" destId="{82B1491C-A3CB-B74C-9BAB-25648E8F1CBD}" srcOrd="0" destOrd="0" presId="urn:microsoft.com/office/officeart/2005/8/layout/vList5#1"/>
    <dgm:cxn modelId="{2C099047-7491-4C1D-AE47-406088519224}" type="presParOf" srcId="{025789EC-ADC6-7245-B2E8-09B61B9B275A}" destId="{04C7C747-87BF-4311-A0DF-2617282E719E}" srcOrd="3" destOrd="0" presId="urn:microsoft.com/office/officeart/2005/8/layout/vList5#1"/>
    <dgm:cxn modelId="{5CA9D5F7-0DA8-4AA8-9EEF-A676E0DD5CBA}" type="presParOf" srcId="{025789EC-ADC6-7245-B2E8-09B61B9B275A}" destId="{E4BB47BA-1FB3-9143-A1D4-112FF89C4606}" srcOrd="4" destOrd="0" presId="urn:microsoft.com/office/officeart/2005/8/layout/vList5#1"/>
    <dgm:cxn modelId="{188DCAD4-C98E-4DDB-91F5-145F84B437AF}" type="presParOf" srcId="{E4BB47BA-1FB3-9143-A1D4-112FF89C4606}" destId="{9F958987-53E7-0848-915F-F7DC047E78F6}" srcOrd="0" destOrd="0" presId="urn:microsoft.com/office/officeart/2005/8/layout/vList5#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50F16-9D17-8D4F-BAA1-48DEFDF8CE2B}">
      <dsp:nvSpPr>
        <dsp:cNvPr id="0" name=""/>
        <dsp:cNvSpPr/>
      </dsp:nvSpPr>
      <dsp:spPr bwMode="auto">
        <a:xfrm>
          <a:off x="6359" y="350725"/>
          <a:ext cx="6511340" cy="767471"/>
        </a:xfrm>
        <a:prstGeom prst="round1Rect">
          <a:avLst>
            <a:gd name="adj" fmla="val 16667"/>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4770" tIns="32385" rIns="64770" bIns="32385" numCol="1" spcCol="1270" anchor="ctr" anchorCtr="0">
          <a:noAutofit/>
        </a:bodyPr>
        <a:lstStyle/>
        <a:p>
          <a:pPr marL="0" lvl="0" indent="0" algn="l" defTabSz="755650">
            <a:lnSpc>
              <a:spcPct val="90000"/>
            </a:lnSpc>
            <a:spcBef>
              <a:spcPct val="0"/>
            </a:spcBef>
            <a:spcAft>
              <a:spcPct val="35000"/>
            </a:spcAft>
            <a:buNone/>
            <a:defRPr/>
          </a:pPr>
          <a:r>
            <a:rPr lang="de-CH" sz="1700" i="0" kern="1200" dirty="0">
              <a:solidFill>
                <a:schemeClr val="tx1"/>
              </a:solidFill>
              <a:latin typeface="Calibri Light"/>
              <a:ea typeface="Calibri Light"/>
              <a:cs typeface="Calibri Light"/>
            </a:rPr>
            <a:t>Nein, es wurde </a:t>
          </a:r>
          <a:r>
            <a:rPr lang="de-CH" sz="1700" b="1" i="0" kern="1200" dirty="0">
              <a:solidFill>
                <a:schemeClr val="tx1"/>
              </a:solidFill>
              <a:latin typeface="Calibri Light"/>
              <a:ea typeface="Calibri Light"/>
              <a:cs typeface="Calibri Light"/>
            </a:rPr>
            <a:t>kein Gespräch </a:t>
          </a:r>
          <a:r>
            <a:rPr lang="de-CH" sz="1700" i="0" kern="1200" dirty="0">
              <a:solidFill>
                <a:schemeClr val="tx1"/>
              </a:solidFill>
              <a:latin typeface="Calibri Light"/>
              <a:ea typeface="Calibri Light"/>
              <a:cs typeface="Calibri Light"/>
            </a:rPr>
            <a:t>zur gewünschten Behandlungsintensität initiiert </a:t>
          </a:r>
          <a:r>
            <a:rPr lang="de-CH" sz="1700" b="1" i="0" kern="1200" dirty="0">
              <a:solidFill>
                <a:schemeClr val="tx1"/>
              </a:solidFill>
              <a:latin typeface="Calibri Light"/>
              <a:ea typeface="Calibri Light"/>
              <a:cs typeface="Calibri Light"/>
            </a:rPr>
            <a:t>ODER</a:t>
          </a:r>
          <a:r>
            <a:rPr lang="de-CH" sz="1700" i="0" kern="1200" dirty="0">
              <a:solidFill>
                <a:schemeClr val="tx1"/>
              </a:solidFill>
              <a:latin typeface="Calibri Light"/>
              <a:ea typeface="Calibri Light"/>
              <a:cs typeface="Calibri Light"/>
            </a:rPr>
            <a:t> es liegt </a:t>
          </a:r>
          <a:r>
            <a:rPr lang="de-CH" sz="1700" b="1" i="0" kern="1200" dirty="0">
              <a:solidFill>
                <a:schemeClr val="tx1"/>
              </a:solidFill>
              <a:latin typeface="Calibri Light"/>
              <a:ea typeface="Calibri Light"/>
              <a:cs typeface="Calibri Light"/>
            </a:rPr>
            <a:t>keine Dokumentation </a:t>
          </a:r>
          <a:r>
            <a:rPr lang="de-CH" sz="1700" i="0" kern="1200" dirty="0">
              <a:solidFill>
                <a:schemeClr val="tx1"/>
              </a:solidFill>
              <a:latin typeface="Calibri Light"/>
              <a:ea typeface="Calibri Light"/>
              <a:cs typeface="Calibri Light"/>
            </a:rPr>
            <a:t>vor</a:t>
          </a:r>
          <a:endParaRPr lang="fr-FR" sz="1700" i="0" kern="1200" dirty="0">
            <a:solidFill>
              <a:schemeClr val="tx1"/>
            </a:solidFill>
            <a:latin typeface="Calibri Light"/>
            <a:ea typeface="Calibri Light"/>
            <a:cs typeface="Calibri Light"/>
          </a:endParaRPr>
        </a:p>
      </dsp:txBody>
      <dsp:txXfrm>
        <a:off x="6359" y="350725"/>
        <a:ext cx="6473875" cy="767471"/>
      </dsp:txXfrm>
    </dsp:sp>
    <dsp:sp modelId="{82B1491C-A3CB-B74C-9BAB-25648E8F1CBD}">
      <dsp:nvSpPr>
        <dsp:cNvPr id="0" name=""/>
        <dsp:cNvSpPr/>
      </dsp:nvSpPr>
      <dsp:spPr bwMode="auto">
        <a:xfrm>
          <a:off x="0" y="1189964"/>
          <a:ext cx="6511340" cy="767471"/>
        </a:xfrm>
        <a:prstGeom prst="round1Rect">
          <a:avLst>
            <a:gd name="adj" fmla="val 16667"/>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4770" tIns="32385" rIns="64770" bIns="32385" numCol="1" spcCol="1270" anchor="ctr" anchorCtr="0">
          <a:noAutofit/>
        </a:bodyPr>
        <a:lstStyle/>
        <a:p>
          <a:pPr marL="0" lvl="0" indent="0" algn="l" defTabSz="755650">
            <a:lnSpc>
              <a:spcPct val="90000"/>
            </a:lnSpc>
            <a:spcBef>
              <a:spcPct val="0"/>
            </a:spcBef>
            <a:spcAft>
              <a:spcPct val="35000"/>
            </a:spcAft>
            <a:buNone/>
            <a:defRPr/>
          </a:pPr>
          <a:r>
            <a:rPr lang="de-CH" sz="1700" i="0" kern="1200" dirty="0">
              <a:solidFill>
                <a:schemeClr val="tx1"/>
              </a:solidFill>
              <a:latin typeface="Calibri Light"/>
              <a:ea typeface="Calibri Light"/>
              <a:cs typeface="Calibri Light"/>
            </a:rPr>
            <a:t>Nein, Bewohner/-in, resp. medizinisch vertretungsberechtigte Person </a:t>
          </a:r>
          <a:r>
            <a:rPr lang="de-CH" sz="1700" b="1" i="0" kern="1200" dirty="0">
              <a:solidFill>
                <a:schemeClr val="tx1"/>
              </a:solidFill>
              <a:latin typeface="Calibri Light"/>
              <a:ea typeface="Calibri Light"/>
              <a:cs typeface="Calibri Light"/>
            </a:rPr>
            <a:t>konnten/wollten sich nicht oder nicht zu allen drei Punkten äussern UND dies ist entsprechend dokumentiert</a:t>
          </a:r>
          <a:endParaRPr lang="fr-FR" sz="1700" b="1" i="0" kern="1200" dirty="0">
            <a:solidFill>
              <a:schemeClr val="tx1"/>
            </a:solidFill>
            <a:latin typeface="Calibri Light"/>
            <a:ea typeface="Calibri Light"/>
            <a:cs typeface="Calibri Light"/>
          </a:endParaRPr>
        </a:p>
      </dsp:txBody>
      <dsp:txXfrm>
        <a:off x="0" y="1189964"/>
        <a:ext cx="6473875" cy="767471"/>
      </dsp:txXfrm>
    </dsp:sp>
    <dsp:sp modelId="{9F958987-53E7-0848-915F-F7DC047E78F6}">
      <dsp:nvSpPr>
        <dsp:cNvPr id="0" name=""/>
        <dsp:cNvSpPr/>
      </dsp:nvSpPr>
      <dsp:spPr bwMode="auto">
        <a:xfrm>
          <a:off x="6359" y="2047766"/>
          <a:ext cx="6511340" cy="767471"/>
        </a:xfrm>
        <a:prstGeom prst="round1Rect">
          <a:avLst>
            <a:gd name="adj" fmla="val 16667"/>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4770" tIns="32385" rIns="64770" bIns="32385" numCol="1" spcCol="1270" anchor="ctr" anchorCtr="0">
          <a:noAutofit/>
        </a:bodyPr>
        <a:lstStyle/>
        <a:p>
          <a:pPr marL="0" lvl="0" indent="0" algn="l" defTabSz="755650">
            <a:lnSpc>
              <a:spcPct val="90000"/>
            </a:lnSpc>
            <a:spcBef>
              <a:spcPct val="0"/>
            </a:spcBef>
            <a:spcAft>
              <a:spcPct val="35000"/>
            </a:spcAft>
            <a:buNone/>
            <a:defRPr/>
          </a:pPr>
          <a:r>
            <a:rPr lang="de-CH" sz="1700" i="0" kern="1200">
              <a:solidFill>
                <a:schemeClr val="tx1"/>
              </a:solidFill>
              <a:latin typeface="Calibri Light"/>
              <a:ea typeface="Calibri Light"/>
              <a:cs typeface="Calibri Light"/>
            </a:rPr>
            <a:t>Ja, die gewünschte Behandlungsintensität ist für </a:t>
          </a:r>
          <a:r>
            <a:rPr lang="de-CH" sz="1700" b="1" i="0" kern="1200">
              <a:solidFill>
                <a:schemeClr val="tx1"/>
              </a:solidFill>
              <a:latin typeface="Calibri Light"/>
              <a:ea typeface="Calibri Light"/>
              <a:cs typeface="Calibri Light"/>
            </a:rPr>
            <a:t>alle drei Punkte </a:t>
          </a:r>
          <a:r>
            <a:rPr lang="de-CH" sz="1700" i="0" kern="1200">
              <a:solidFill>
                <a:schemeClr val="tx1"/>
              </a:solidFill>
              <a:latin typeface="Calibri Light"/>
              <a:ea typeface="Calibri Light"/>
              <a:cs typeface="Calibri Light"/>
            </a:rPr>
            <a:t>(Reanimation, Spitaleinweisung und lebensverlängernde Medikamente) </a:t>
          </a:r>
          <a:r>
            <a:rPr lang="de-CH" sz="1700" b="1" i="0" kern="1200">
              <a:solidFill>
                <a:schemeClr val="tx1"/>
              </a:solidFill>
              <a:latin typeface="Calibri Light"/>
              <a:ea typeface="Calibri Light"/>
              <a:cs typeface="Calibri Light"/>
            </a:rPr>
            <a:t>besprochen UND dokumentiert </a:t>
          </a:r>
          <a:endParaRPr lang="fr-FR" sz="1700" b="1" i="0" kern="1200">
            <a:solidFill>
              <a:schemeClr val="tx1"/>
            </a:solidFill>
            <a:latin typeface="Calibri Light"/>
            <a:ea typeface="Calibri Light"/>
            <a:cs typeface="Calibri Light"/>
          </a:endParaRPr>
        </a:p>
      </dsp:txBody>
      <dsp:txXfrm>
        <a:off x="6359" y="2047766"/>
        <a:ext cx="6473875" cy="767471"/>
      </dsp:txXfrm>
    </dsp:sp>
  </dsp:spTree>
</dsp:drawing>
</file>

<file path=ppt/diagrams/layout1.xml><?xml version="1.0" encoding="utf-8"?>
<dgm:layoutDef xmlns:dgm="http://schemas.openxmlformats.org/drawingml/2006/diagram" xmlns:a="http://schemas.openxmlformats.org/drawingml/2006/main" uniqueId="urn:microsoft.com/office/officeart/2005/8/layout/vList5#1">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forEach name="Name4" axis="ch" ptType="node">
      <dgm:layoutNode name="linNod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choose name="Name5">
          <dgm:if name="Name6" func="var" arg="dir" op="equ" val="norm">
            <dgm:alg type="lin">
              <dgm:param type="linDir" val="fromL"/>
            </dgm:alg>
          </dgm:if>
          <dgm:else name="Name7">
            <dgm:alg type="lin">
              <dgm:param type="linDir" val="fromR"/>
            </dgm:alg>
          </dgm:else>
        </dgm:choose>
        <dgm:layoutNode name="parentTex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varLst>
            <dgm:chMax val="1"/>
            <dgm:bulletEnabled val="1"/>
          </dgm:varLst>
        </dgm:layoutNode>
        <dgm:choose name="Name8">
          <dgm:if name="Name9" axis="ch" ptType="node" func="cnt" op="gte" val="1">
            <dgm:layoutNode name="descendantText" styleLbl="alignAccFollowNode1">
              <dgm:alg type="tx">
                <dgm:param type="stBulletLvl" val="1"/>
                <dgm:param type="txAnchorVertCh" val="mid"/>
              </dgm:alg>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varLst>
                <dgm:bulletEnabled val="1"/>
              </dgm:varLst>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AC3BE35-2B1E-3F4F-A159-FCA2825A8932}" type="datetimeFigureOut">
              <a:rPr lang="de-DE"/>
              <a:t>12.12.25</a:t>
            </a:fld>
            <a:endParaRPr lang="de-DE"/>
          </a:p>
        </p:txBody>
      </p:sp>
      <p:sp>
        <p:nvSpPr>
          <p:cNvPr id="4"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10409514-D4AF-0543-A8C5-05E3F1F5DD23}"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a:xfrm>
            <a:off x="863600" y="946150"/>
            <a:ext cx="5835650" cy="3282950"/>
          </a:xfrm>
        </p:spPr>
        <p:txBody>
          <a:bodyPr/>
          <a:lstStyle/>
          <a:p>
            <a:endParaRPr lang="de-CH"/>
          </a:p>
        </p:txBody>
      </p:sp>
      <p:sp>
        <p:nvSpPr>
          <p:cNvPr id="3" name="Notizenplatzhalter 2"/>
          <p:cNvSpPr>
            <a:spLocks noGrp="1"/>
          </p:cNvSpPr>
          <p:nvPr>
            <p:ph type="body" idx="1"/>
          </p:nvPr>
        </p:nvSpPr>
        <p:spPr bwMode="auto"/>
        <p:txBody>
          <a:bodyPr>
            <a:normAutofit/>
          </a:bodyPr>
          <a:lstStyle/>
          <a:p>
            <a:pPr>
              <a:defRPr/>
            </a:pPr>
            <a:endParaRPr lang="de-CH" dirty="0">
              <a:latin typeface="Calibri"/>
              <a:cs typeface="Segoe UI"/>
            </a:endParaRPr>
          </a:p>
        </p:txBody>
      </p:sp>
      <p:sp>
        <p:nvSpPr>
          <p:cNvPr id="4" name="Foliennummernplatzhalter 3"/>
          <p:cNvSpPr>
            <a:spLocks noGrp="1"/>
          </p:cNvSpPr>
          <p:nvPr>
            <p:ph type="sldNum" sz="quarter" idx="10"/>
          </p:nvPr>
        </p:nvSpPr>
        <p:spPr bwMode="auto"/>
        <p:txBody>
          <a:bodyPr/>
          <a:lstStyle/>
          <a:p>
            <a:pPr marL="0" marR="0" lvl="0" indent="0" algn="r" defTabSz="913302">
              <a:lnSpc>
                <a:spcPct val="109000"/>
              </a:lnSpc>
              <a:spcBef>
                <a:spcPts val="0"/>
              </a:spcBef>
              <a:spcAft>
                <a:spcPts val="0"/>
              </a:spcAft>
              <a:buClrTx/>
              <a:buSzTx/>
              <a:buFont typeface="+mj-lt"/>
              <a:buNone/>
              <a:defRPr/>
            </a:pPr>
            <a:fld id="{0D0E2603-6444-409F-8907-85AF80E690EC}" type="slidenum">
              <a:rPr lang="de-CH" sz="900" b="0" i="0" u="none" strike="noStrike" cap="none" spc="-10">
                <a:ln>
                  <a:noFill/>
                </a:ln>
                <a:solidFill>
                  <a:prstClr val="black"/>
                </a:solidFill>
                <a:latin typeface="Frutiger 45 Light"/>
                <a:ea typeface="+mn-ea"/>
                <a:cs typeface="+mn-cs"/>
              </a:rPr>
              <a:t>1</a:t>
            </a:fld>
            <a:endParaRPr lang="de-CH" sz="900" b="0" i="0" u="none" strike="noStrike" cap="none" spc="-10">
              <a:ln>
                <a:noFill/>
              </a:ln>
              <a:solidFill>
                <a:prstClr val="black"/>
              </a:solidFill>
              <a:latin typeface="Frutiger 45 Light"/>
              <a:ea typeface="+mn-ea"/>
              <a:cs typeface="+mn-cs"/>
            </a:endParaRPr>
          </a:p>
        </p:txBody>
      </p:sp>
      <p:sp>
        <p:nvSpPr>
          <p:cNvPr id="5" name="Fußzeilenplatzhalter 4"/>
          <p:cNvSpPr>
            <a:spLocks noGrp="1"/>
          </p:cNvSpPr>
          <p:nvPr>
            <p:ph type="ftr" sz="quarter" idx="11"/>
          </p:nvPr>
        </p:nvSpPr>
        <p:spPr bwMode="auto"/>
        <p:txBody>
          <a:bodyPr/>
          <a:lstStyle/>
          <a:p>
            <a:pPr marL="0" marR="0" lvl="0" indent="0" algn="l" defTabSz="914400">
              <a:lnSpc>
                <a:spcPct val="109000"/>
              </a:lnSpc>
              <a:spcBef>
                <a:spcPts val="0"/>
              </a:spcBef>
              <a:spcAft>
                <a:spcPts val="0"/>
              </a:spcAft>
              <a:buClrTx/>
              <a:buSzTx/>
              <a:buFont typeface="+mj-lt"/>
              <a:buNone/>
              <a:defRPr/>
            </a:pPr>
            <a:endParaRPr lang="de-CH" sz="900" u="none" strike="noStrike" cap="none" spc="-10">
              <a:ln>
                <a:noFill/>
              </a:ln>
              <a:solidFill>
                <a:srgbClr val="000000"/>
              </a:solidFill>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A2F51-0D45-96AC-B327-01995EB07F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6847B01-17DD-35A0-8810-246C6D64856E}"/>
              </a:ext>
            </a:extLst>
          </p:cNvPr>
          <p:cNvSpPr>
            <a:spLocks noGrp="1" noRot="1" noChangeAspect="1"/>
          </p:cNvSpPr>
          <p:nvPr>
            <p:ph type="sldImg"/>
          </p:nvPr>
        </p:nvSpPr>
        <p:spPr/>
        <p:txBody>
          <a:bodyPr/>
          <a:lstStyle/>
          <a:p>
            <a:endParaRPr lang="de-CH"/>
          </a:p>
        </p:txBody>
      </p:sp>
      <p:sp>
        <p:nvSpPr>
          <p:cNvPr id="3" name="Notizenplatzhalter 2">
            <a:extLst>
              <a:ext uri="{FF2B5EF4-FFF2-40B4-BE49-F238E27FC236}">
                <a16:creationId xmlns:a16="http://schemas.microsoft.com/office/drawing/2014/main" id="{44A9182D-E905-0C81-E081-70BB2E6478E2}"/>
              </a:ext>
            </a:extLst>
          </p:cNvPr>
          <p:cNvSpPr>
            <a:spLocks noGrp="1"/>
          </p:cNvSpPr>
          <p:nvPr>
            <p:ph type="body" idx="1"/>
          </p:nvPr>
        </p:nvSpPr>
        <p:spPr/>
        <p:txBody>
          <a:bodyPr/>
          <a:lstStyle/>
          <a:p>
            <a:pPr>
              <a:defRPr/>
            </a:pPr>
            <a:endParaRPr lang="de-CH" b="1" i="1" dirty="0"/>
          </a:p>
        </p:txBody>
      </p:sp>
      <p:sp>
        <p:nvSpPr>
          <p:cNvPr id="4" name="Foliennummernplatzhalter 3">
            <a:extLst>
              <a:ext uri="{FF2B5EF4-FFF2-40B4-BE49-F238E27FC236}">
                <a16:creationId xmlns:a16="http://schemas.microsoft.com/office/drawing/2014/main" id="{30AAD786-040A-2B00-3E12-55BFE721191C}"/>
              </a:ext>
            </a:extLst>
          </p:cNvPr>
          <p:cNvSpPr>
            <a:spLocks noGrp="1"/>
          </p:cNvSpPr>
          <p:nvPr>
            <p:ph type="sldNum" sz="quarter" idx="5"/>
          </p:nvPr>
        </p:nvSpPr>
        <p:spPr/>
        <p:txBody>
          <a:bodyPr/>
          <a:lstStyle/>
          <a:p>
            <a:fld id="{AF092E89-98F7-47C4-A168-1F6C560062C9}" type="slidenum">
              <a:rPr lang="de-CH" smtClean="0"/>
              <a:t>2</a:t>
            </a:fld>
            <a:endParaRPr lang="de-CH"/>
          </a:p>
        </p:txBody>
      </p:sp>
    </p:spTree>
    <p:extLst>
      <p:ext uri="{BB962C8B-B14F-4D97-AF65-F5344CB8AC3E}">
        <p14:creationId xmlns:p14="http://schemas.microsoft.com/office/powerpoint/2010/main" val="28637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lnSpc>
                <a:spcPct val="109000"/>
              </a:lnSpc>
              <a:defRPr/>
            </a:pPr>
            <a:endParaRPr lang="en-US"/>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3</a:t>
            </a:fld>
            <a:endParaRPr lang="de-C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en-US" i="0" dirty="0" err="1"/>
              <a:t>Notizen</a:t>
            </a:r>
            <a:r>
              <a:rPr lang="en-US" i="0" dirty="0"/>
              <a:t> für </a:t>
            </a:r>
            <a:r>
              <a:rPr lang="en-US" i="0" dirty="0" err="1"/>
              <a:t>Leitung</a:t>
            </a:r>
            <a:r>
              <a:rPr lang="en-US" i="0" dirty="0"/>
              <a:t>:</a:t>
            </a:r>
            <a:endParaRPr i="0" dirty="0"/>
          </a:p>
          <a:p>
            <a:pPr>
              <a:defRPr/>
            </a:pPr>
            <a:r>
              <a:rPr lang="en-US" i="0" dirty="0"/>
              <a:t>Es </a:t>
            </a:r>
            <a:r>
              <a:rPr lang="en-US" i="0" dirty="0" err="1"/>
              <a:t>gibt</a:t>
            </a:r>
            <a:r>
              <a:rPr lang="en-US" i="0" dirty="0"/>
              <a:t> </a:t>
            </a:r>
            <a:r>
              <a:rPr lang="en-US" i="0" dirty="0" err="1"/>
              <a:t>mehrere</a:t>
            </a:r>
            <a:r>
              <a:rPr lang="en-US" i="0" dirty="0"/>
              <a:t> MQI. </a:t>
            </a:r>
            <a:r>
              <a:rPr lang="en-US" i="0" dirty="0" err="1"/>
              <a:t>Aktuelle</a:t>
            </a:r>
            <a:r>
              <a:rPr lang="en-US" i="0" dirty="0"/>
              <a:t> MQI </a:t>
            </a:r>
            <a:r>
              <a:rPr lang="en-US" i="0" dirty="0" err="1"/>
              <a:t>mit</a:t>
            </a:r>
            <a:r>
              <a:rPr lang="en-US" i="0" dirty="0"/>
              <a:t> </a:t>
            </a:r>
            <a:r>
              <a:rPr lang="en-US" i="0" dirty="0" err="1"/>
              <a:t>obligatorischer</a:t>
            </a:r>
            <a:r>
              <a:rPr lang="en-US" i="0" dirty="0"/>
              <a:t>, </a:t>
            </a:r>
            <a:r>
              <a:rPr lang="en-US" i="0" dirty="0" err="1"/>
              <a:t>jährlicher</a:t>
            </a:r>
            <a:r>
              <a:rPr lang="en-US" i="0" dirty="0"/>
              <a:t> </a:t>
            </a:r>
            <a:r>
              <a:rPr lang="en-US" i="0" dirty="0" err="1"/>
              <a:t>Datenlieferung</a:t>
            </a:r>
            <a:r>
              <a:rPr lang="en-US" i="0" dirty="0"/>
              <a:t> an den Bund. Und </a:t>
            </a:r>
            <a:r>
              <a:rPr lang="en-US" i="0" dirty="0" err="1"/>
              <a:t>neue</a:t>
            </a:r>
            <a:r>
              <a:rPr lang="en-US" i="0" dirty="0"/>
              <a:t> MQI, wo </a:t>
            </a:r>
            <a:r>
              <a:rPr lang="en-US" i="0" dirty="0" err="1"/>
              <a:t>zur</a:t>
            </a:r>
            <a:r>
              <a:rPr lang="en-US" i="0" dirty="0"/>
              <a:t> Zeit </a:t>
            </a:r>
            <a:r>
              <a:rPr lang="en-US" i="0" dirty="0" err="1"/>
              <a:t>noch</a:t>
            </a:r>
            <a:r>
              <a:rPr lang="en-US" i="0" dirty="0"/>
              <a:t> </a:t>
            </a:r>
            <a:r>
              <a:rPr lang="en-US" i="0" dirty="0" err="1"/>
              <a:t>keine</a:t>
            </a:r>
            <a:r>
              <a:rPr lang="en-US" i="0" dirty="0"/>
              <a:t> </a:t>
            </a:r>
            <a:r>
              <a:rPr lang="en-US" i="0" dirty="0" err="1"/>
              <a:t>Datenlieferung</a:t>
            </a:r>
            <a:r>
              <a:rPr lang="en-US" i="0" dirty="0"/>
              <a:t> an den Bund </a:t>
            </a:r>
            <a:r>
              <a:rPr lang="en-US" i="0" dirty="0" err="1"/>
              <a:t>stattfindet</a:t>
            </a:r>
            <a:r>
              <a:rPr lang="en-US" i="0" dirty="0"/>
              <a:t>. </a:t>
            </a:r>
            <a:endParaRPr i="0" dirty="0"/>
          </a:p>
          <a:p>
            <a:pPr>
              <a:defRPr/>
            </a:pPr>
            <a:r>
              <a:rPr lang="en-US" i="0" dirty="0"/>
              <a:t>Wir </a:t>
            </a:r>
            <a:r>
              <a:rPr lang="en-US" i="0" dirty="0" err="1"/>
              <a:t>schauen</a:t>
            </a:r>
            <a:r>
              <a:rPr lang="en-US" i="0" dirty="0"/>
              <a:t> </a:t>
            </a:r>
            <a:r>
              <a:rPr lang="en-US" i="0" dirty="0" err="1"/>
              <a:t>uns</a:t>
            </a:r>
            <a:r>
              <a:rPr lang="en-US" i="0" dirty="0"/>
              <a:t> </a:t>
            </a:r>
            <a:r>
              <a:rPr lang="en-US" i="0" dirty="0" err="1"/>
              <a:t>heute</a:t>
            </a:r>
            <a:r>
              <a:rPr lang="en-US" i="0" dirty="0"/>
              <a:t> </a:t>
            </a:r>
            <a:r>
              <a:rPr lang="en-US" i="0" dirty="0" err="1"/>
              <a:t>folgendes</a:t>
            </a:r>
            <a:r>
              <a:rPr lang="en-US" i="0" dirty="0"/>
              <a:t> Thema </a:t>
            </a:r>
            <a:r>
              <a:rPr lang="en-US" i="0" dirty="0" err="1"/>
              <a:t>vor</a:t>
            </a:r>
            <a:r>
              <a:rPr lang="en-US" i="0" dirty="0"/>
              <a:t>: Lies das Thema </a:t>
            </a:r>
            <a:r>
              <a:rPr lang="en-US" i="0" dirty="0" err="1"/>
              <a:t>im</a:t>
            </a:r>
            <a:r>
              <a:rPr lang="en-US" i="0" dirty="0"/>
              <a:t> </a:t>
            </a:r>
            <a:r>
              <a:rPr lang="en-US" i="0" dirty="0" err="1"/>
              <a:t>roten</a:t>
            </a:r>
            <a:r>
              <a:rPr lang="en-US" i="0" dirty="0"/>
              <a:t> Kreis </a:t>
            </a:r>
            <a:r>
              <a:rPr lang="en-US" i="0" dirty="0" err="1"/>
              <a:t>vor</a:t>
            </a:r>
            <a:r>
              <a:rPr lang="en-US" i="0" dirty="0"/>
              <a:t>. </a:t>
            </a:r>
            <a:endParaRPr i="0" dirty="0"/>
          </a:p>
          <a:p>
            <a:pPr>
              <a:defRPr/>
            </a:pPr>
            <a:endParaRPr lang="en-US" dirty="0"/>
          </a:p>
          <a:p>
            <a:pPr>
              <a:defRPr/>
            </a:pPr>
            <a:endParaRPr dirty="0"/>
          </a:p>
        </p:txBody>
      </p:sp>
      <p:sp>
        <p:nvSpPr>
          <p:cNvPr id="4" name="Slide Number Placeholder 3"/>
          <p:cNvSpPr>
            <a:spLocks noGrp="1"/>
          </p:cNvSpPr>
          <p:nvPr>
            <p:ph type="sldNum" sz="quarter" idx="5"/>
          </p:nvPr>
        </p:nvSpPr>
        <p:spPr bwMode="auto"/>
        <p:txBody>
          <a:bodyPr/>
          <a:lstStyle/>
          <a:p>
            <a:pPr>
              <a:defRPr/>
            </a:pPr>
            <a:fld id="{9EACA3F7-6D73-B543-A275-A6D1AB9B4615}" type="slidenum">
              <a:rPr lang="de-DE"/>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en-US" i="0" dirty="0" err="1"/>
              <a:t>Notizen</a:t>
            </a:r>
            <a:r>
              <a:rPr lang="en-US" i="0" dirty="0"/>
              <a:t> für </a:t>
            </a:r>
            <a:r>
              <a:rPr lang="en-US" i="0" dirty="0" err="1"/>
              <a:t>Leitung</a:t>
            </a:r>
            <a:r>
              <a:rPr lang="en-US" i="0" dirty="0"/>
              <a:t>:</a:t>
            </a:r>
            <a:endParaRPr i="0" dirty="0"/>
          </a:p>
          <a:p>
            <a:pPr>
              <a:defRPr/>
            </a:pPr>
            <a:r>
              <a:rPr lang="en-US" i="0" dirty="0"/>
              <a:t>Es </a:t>
            </a:r>
            <a:r>
              <a:rPr lang="en-US" i="0" dirty="0" err="1"/>
              <a:t>gibt</a:t>
            </a:r>
            <a:r>
              <a:rPr lang="en-US" i="0" dirty="0"/>
              <a:t> </a:t>
            </a:r>
            <a:r>
              <a:rPr lang="en-US" i="0" dirty="0" err="1"/>
              <a:t>mehrere</a:t>
            </a:r>
            <a:r>
              <a:rPr lang="en-US" i="0" dirty="0"/>
              <a:t> MQI. </a:t>
            </a:r>
            <a:r>
              <a:rPr lang="en-US" i="0" dirty="0" err="1"/>
              <a:t>Aktuelle</a:t>
            </a:r>
            <a:r>
              <a:rPr lang="en-US" i="0" dirty="0"/>
              <a:t> MQI </a:t>
            </a:r>
            <a:r>
              <a:rPr lang="en-US" i="0" dirty="0" err="1"/>
              <a:t>mit</a:t>
            </a:r>
            <a:r>
              <a:rPr lang="en-US" i="0" dirty="0"/>
              <a:t> </a:t>
            </a:r>
            <a:r>
              <a:rPr lang="en-US" i="0" dirty="0" err="1"/>
              <a:t>obligatorischer</a:t>
            </a:r>
            <a:r>
              <a:rPr lang="en-US" i="0" dirty="0"/>
              <a:t>, </a:t>
            </a:r>
            <a:r>
              <a:rPr lang="en-US" i="0" dirty="0" err="1"/>
              <a:t>jährlicher</a:t>
            </a:r>
            <a:r>
              <a:rPr lang="en-US" i="0" dirty="0"/>
              <a:t> </a:t>
            </a:r>
            <a:r>
              <a:rPr lang="en-US" i="0" dirty="0" err="1"/>
              <a:t>Datenlieferung</a:t>
            </a:r>
            <a:r>
              <a:rPr lang="en-US" i="0" dirty="0"/>
              <a:t> an den Bund. Und </a:t>
            </a:r>
            <a:r>
              <a:rPr lang="en-US" i="0" dirty="0" err="1"/>
              <a:t>neue</a:t>
            </a:r>
            <a:r>
              <a:rPr lang="en-US" i="0" dirty="0"/>
              <a:t> MQI, wo </a:t>
            </a:r>
            <a:r>
              <a:rPr lang="en-US" i="0" dirty="0" err="1"/>
              <a:t>zur</a:t>
            </a:r>
            <a:r>
              <a:rPr lang="en-US" i="0" dirty="0"/>
              <a:t> Zeit </a:t>
            </a:r>
            <a:r>
              <a:rPr lang="en-US" i="0" dirty="0" err="1"/>
              <a:t>noch</a:t>
            </a:r>
            <a:r>
              <a:rPr lang="en-US" i="0" dirty="0"/>
              <a:t> </a:t>
            </a:r>
            <a:r>
              <a:rPr lang="en-US" i="0" dirty="0" err="1"/>
              <a:t>keine</a:t>
            </a:r>
            <a:r>
              <a:rPr lang="en-US" i="0" dirty="0"/>
              <a:t> </a:t>
            </a:r>
            <a:r>
              <a:rPr lang="en-US" i="0" dirty="0" err="1"/>
              <a:t>Datenlieferung</a:t>
            </a:r>
            <a:r>
              <a:rPr lang="en-US" i="0" dirty="0"/>
              <a:t> an den Bund </a:t>
            </a:r>
            <a:r>
              <a:rPr lang="en-US" i="0" dirty="0" err="1"/>
              <a:t>stattfindet</a:t>
            </a:r>
            <a:r>
              <a:rPr lang="en-US" i="0" dirty="0"/>
              <a:t>. </a:t>
            </a:r>
            <a:endParaRPr i="0" dirty="0"/>
          </a:p>
          <a:p>
            <a:pPr>
              <a:defRPr/>
            </a:pPr>
            <a:r>
              <a:rPr lang="en-US" i="0" dirty="0"/>
              <a:t>Wir </a:t>
            </a:r>
            <a:r>
              <a:rPr lang="en-US" i="0" dirty="0" err="1"/>
              <a:t>schauen</a:t>
            </a:r>
            <a:r>
              <a:rPr lang="en-US" i="0" dirty="0"/>
              <a:t> </a:t>
            </a:r>
            <a:r>
              <a:rPr lang="en-US" i="0" dirty="0" err="1"/>
              <a:t>uns</a:t>
            </a:r>
            <a:r>
              <a:rPr lang="en-US" i="0" dirty="0"/>
              <a:t> </a:t>
            </a:r>
            <a:r>
              <a:rPr lang="en-US" i="0" dirty="0" err="1"/>
              <a:t>heute</a:t>
            </a:r>
            <a:r>
              <a:rPr lang="en-US" i="0" dirty="0"/>
              <a:t> </a:t>
            </a:r>
            <a:r>
              <a:rPr lang="en-US" i="0" dirty="0" err="1"/>
              <a:t>folgendes</a:t>
            </a:r>
            <a:r>
              <a:rPr lang="en-US" i="0" dirty="0"/>
              <a:t> Thema </a:t>
            </a:r>
            <a:r>
              <a:rPr lang="en-US" i="0" dirty="0" err="1"/>
              <a:t>vor</a:t>
            </a:r>
            <a:r>
              <a:rPr lang="en-US" i="0" dirty="0"/>
              <a:t>: Lies das Thema </a:t>
            </a:r>
            <a:r>
              <a:rPr lang="en-US" i="0" dirty="0" err="1"/>
              <a:t>im</a:t>
            </a:r>
            <a:r>
              <a:rPr lang="en-US" i="0" dirty="0"/>
              <a:t> </a:t>
            </a:r>
            <a:r>
              <a:rPr lang="en-US" i="0" dirty="0" err="1"/>
              <a:t>roten</a:t>
            </a:r>
            <a:r>
              <a:rPr lang="en-US" i="0" dirty="0"/>
              <a:t> Kreis </a:t>
            </a:r>
            <a:r>
              <a:rPr lang="en-US" i="0" dirty="0" err="1"/>
              <a:t>vor</a:t>
            </a:r>
            <a:r>
              <a:rPr lang="en-US" i="0" dirty="0"/>
              <a:t>. </a:t>
            </a:r>
            <a:endParaRPr i="0" dirty="0"/>
          </a:p>
          <a:p>
            <a:pPr>
              <a:defRPr/>
            </a:pPr>
            <a:endParaRPr lang="en-US" dirty="0"/>
          </a:p>
          <a:p>
            <a:pPr>
              <a:defRPr/>
            </a:pPr>
            <a:endParaRPr dirty="0"/>
          </a:p>
        </p:txBody>
      </p:sp>
      <p:sp>
        <p:nvSpPr>
          <p:cNvPr id="4" name="Slide Number Placeholder 3"/>
          <p:cNvSpPr>
            <a:spLocks noGrp="1"/>
          </p:cNvSpPr>
          <p:nvPr>
            <p:ph type="sldNum" sz="quarter" idx="5"/>
          </p:nvPr>
        </p:nvSpPr>
        <p:spPr bwMode="auto"/>
        <p:txBody>
          <a:bodyPr/>
          <a:lstStyle/>
          <a:p>
            <a:pPr>
              <a:defRPr/>
            </a:pPr>
            <a:fld id="{9EACA3F7-6D73-B543-A275-A6D1AB9B4615}" type="slidenum">
              <a:rPr lang="de-DE"/>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016AB96-7D65-7450-6D3B-3F741474A708}"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a:defRPr/>
            </a:pPr>
            <a:r>
              <a:rPr lang="de-CH" sz="1800" dirty="0">
                <a:latin typeface="Calibri"/>
                <a:ea typeface="Calibri"/>
                <a:cs typeface="Arial"/>
              </a:rPr>
              <a:t>Quellen: </a:t>
            </a:r>
            <a:endParaRPr dirty="0"/>
          </a:p>
          <a:p>
            <a:pPr>
              <a:defRPr/>
            </a:pPr>
            <a:r>
              <a:rPr lang="de-CH" sz="1800" dirty="0">
                <a:latin typeface="Calibri"/>
                <a:ea typeface="Calibri"/>
                <a:cs typeface="Arial"/>
              </a:rPr>
              <a:t>Benkert B, Huang J, Wellens NI, </a:t>
            </a:r>
            <a:r>
              <a:rPr lang="de-CH" sz="1800" dirty="0" err="1">
                <a:latin typeface="Calibri"/>
                <a:ea typeface="Calibri"/>
                <a:cs typeface="Arial"/>
              </a:rPr>
              <a:t>Corna</a:t>
            </a:r>
            <a:r>
              <a:rPr lang="de-CH" sz="1800" dirty="0">
                <a:latin typeface="Calibri"/>
                <a:ea typeface="Calibri"/>
                <a:cs typeface="Arial"/>
              </a:rPr>
              <a:t> L, </a:t>
            </a:r>
            <a:r>
              <a:rPr lang="de-CH" sz="1800" dirty="0" err="1">
                <a:latin typeface="Calibri"/>
                <a:ea typeface="Calibri"/>
                <a:cs typeface="Arial"/>
              </a:rPr>
              <a:t>Sibelio</a:t>
            </a:r>
            <a:r>
              <a:rPr lang="de-CH" sz="1800" dirty="0">
                <a:latin typeface="Calibri"/>
                <a:ea typeface="Calibri"/>
                <a:cs typeface="Arial"/>
              </a:rPr>
              <a:t> S, Baumann S, et al. Selbstbestimmtes, würdevolles Sterben im Pflegeheim: Messung der Gesundheitlichen Vorausplanung (GVP) als Qualitätsindikator. </a:t>
            </a:r>
            <a:r>
              <a:rPr lang="de-CH" sz="1800" dirty="0" err="1">
                <a:latin typeface="Calibri"/>
                <a:ea typeface="Calibri"/>
                <a:cs typeface="Arial"/>
              </a:rPr>
              <a:t>NOVAcura</a:t>
            </a:r>
            <a:r>
              <a:rPr lang="de-CH" sz="1800" dirty="0">
                <a:latin typeface="Calibri"/>
                <a:ea typeface="Calibri"/>
                <a:cs typeface="Arial"/>
              </a:rPr>
              <a:t>. 2024;55(9):35-8.</a:t>
            </a:r>
            <a:endParaRPr dirty="0"/>
          </a:p>
          <a:p>
            <a:pPr>
              <a:defRPr/>
            </a:pPr>
            <a:r>
              <a:rPr lang="de-CH" sz="1800" dirty="0">
                <a:latin typeface="Calibri"/>
                <a:ea typeface="Calibri"/>
                <a:cs typeface="Arial"/>
              </a:rPr>
              <a:t>Nationale Arbeitsgruppe Gesundheitliche Vorausplanung. Gesundheitliche Vorausplanung (GVP) in Alters- und Pflegeheimen. Wegleitung zur Umsetzung. Bern: Bundesamt für Gesundheit (BAG) und Schweizerische Akademie der Medizinischen Wissenschaften (SAMW); 2025.</a:t>
            </a:r>
            <a:endParaRPr dirty="0"/>
          </a:p>
          <a:p>
            <a:pPr>
              <a:defRPr/>
            </a:pPr>
            <a:r>
              <a:rPr lang="de-CH" sz="1800" dirty="0">
                <a:latin typeface="Calibri"/>
                <a:ea typeface="Calibri"/>
                <a:cs typeface="Arial"/>
              </a:rPr>
              <a:t>Nationale Arbeitsgruppe Gesundheitliche Vorausplanung. Roadmap für die Umsetzung der Gesundheitlichen Vorausplanung (GVP) in der Schweiz. Bundesamt für Gesundheit (BAG) und Schweizerische Akademie der Medizinischen Wissenschaften (SAMW); 2023.</a:t>
            </a:r>
            <a:endParaRPr dirty="0"/>
          </a:p>
          <a:p>
            <a:pPr>
              <a:defRPr/>
            </a:pPr>
            <a:endParaRPr lang="de-CH"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C46AF-C401-8764-51F0-28C3B54A572E}"/>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856A5305-4DFE-2C29-1D83-7A65331B339A}"/>
              </a:ext>
            </a:extLst>
          </p:cNvPr>
          <p:cNvSpPr>
            <a:spLocks noGrp="1" noRot="1" noChangeAspect="1"/>
          </p:cNvSpPr>
          <p:nvPr>
            <p:ph type="sldImg"/>
          </p:nvPr>
        </p:nvSpPr>
        <p:spPr bwMode="auto"/>
        <p:txBody>
          <a:bodyPr/>
          <a:lstStyle/>
          <a:p>
            <a:endParaRPr lang="de-CH"/>
          </a:p>
        </p:txBody>
      </p:sp>
      <p:sp>
        <p:nvSpPr>
          <p:cNvPr id="3" name="Notes Placeholder 2">
            <a:extLst>
              <a:ext uri="{FF2B5EF4-FFF2-40B4-BE49-F238E27FC236}">
                <a16:creationId xmlns:a16="http://schemas.microsoft.com/office/drawing/2014/main" id="{863B089B-79A0-DB46-E415-6C35BB3342DC}"/>
              </a:ext>
            </a:extLst>
          </p:cNvPr>
          <p:cNvSpPr>
            <a:spLocks noGrp="1"/>
          </p:cNvSpPr>
          <p:nvPr>
            <p:ph type="body" idx="1"/>
          </p:nvPr>
        </p:nvSpPr>
        <p:spPr bwMode="auto"/>
        <p:txBody>
          <a:bodyPr/>
          <a:lstStyle/>
          <a:p>
            <a:pPr>
              <a:defRPr/>
            </a:pPr>
            <a:endParaRPr/>
          </a:p>
        </p:txBody>
      </p:sp>
      <p:sp>
        <p:nvSpPr>
          <p:cNvPr id="4" name="Slide Number Placeholder 3">
            <a:extLst>
              <a:ext uri="{FF2B5EF4-FFF2-40B4-BE49-F238E27FC236}">
                <a16:creationId xmlns:a16="http://schemas.microsoft.com/office/drawing/2014/main" id="{F0BCC648-2EBE-5F72-4058-81359BD10427}"/>
              </a:ext>
            </a:extLst>
          </p:cNvPr>
          <p:cNvSpPr>
            <a:spLocks noGrp="1"/>
          </p:cNvSpPr>
          <p:nvPr>
            <p:ph type="sldNum" sz="quarter" idx="5"/>
          </p:nvPr>
        </p:nvSpPr>
        <p:spPr bwMode="auto"/>
        <p:txBody>
          <a:bodyPr/>
          <a:lstStyle/>
          <a:p>
            <a:pPr>
              <a:defRPr/>
            </a:pPr>
            <a:fld id="{10409514-D4AF-0543-A8C5-05E3F1F5DD23}" type="slidenum">
              <a:rPr lang="de-DE"/>
              <a:t>10</a:t>
            </a:fld>
            <a:endParaRPr lang="de-DE"/>
          </a:p>
        </p:txBody>
      </p:sp>
    </p:spTree>
    <p:extLst>
      <p:ext uri="{BB962C8B-B14F-4D97-AF65-F5344CB8AC3E}">
        <p14:creationId xmlns:p14="http://schemas.microsoft.com/office/powerpoint/2010/main" val="3405861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a:defRPr/>
            </a:pPr>
            <a:r>
              <a:rPr lang="de-CH" sz="1800" dirty="0">
                <a:latin typeface="Calibri"/>
                <a:ea typeface="Calibri"/>
                <a:cs typeface="Arial"/>
              </a:rPr>
              <a:t>Quellen: </a:t>
            </a:r>
            <a:endParaRPr dirty="0"/>
          </a:p>
          <a:p>
            <a:pPr>
              <a:defRPr/>
            </a:pPr>
            <a:r>
              <a:rPr lang="de-CH" sz="1800" dirty="0">
                <a:latin typeface="Calibri"/>
                <a:ea typeface="Calibri"/>
                <a:cs typeface="Arial"/>
              </a:rPr>
              <a:t>Nationale Arbeitsgruppe Gesundheitliche Vorausplanung. Gesundheitliche Vorausplanung (GVP) in Alters- und Pflegeheimen. Wegleitung zur Umsetzung. Bern: Bundesamt für Gesundheit (BAG) und Schweizerische Akademie der Medizinischen Wissenschaften (SAMW); 2025.</a:t>
            </a:r>
            <a:endParaRPr dirty="0"/>
          </a:p>
          <a:p>
            <a:pPr>
              <a:defRPr/>
            </a:pPr>
            <a:r>
              <a:rPr lang="de-CH" sz="1800" dirty="0">
                <a:latin typeface="Calibri"/>
                <a:ea typeface="Calibri"/>
                <a:cs typeface="Arial"/>
              </a:rPr>
              <a:t> Nationale Arbeitsgruppe Gesundheitliche Vorausplanung. Roadmap für die Umsetzung der Gesundheitlichen Vorausplanung (GVP) in der Schweiz. Bundesamt für Gesundheit (BAG) und Schweizerische Akademie der Medizinischen Wissenschaften (SAMW); 2023.</a:t>
            </a:r>
            <a:endParaRPr dirty="0"/>
          </a:p>
          <a:p>
            <a:pPr marL="0" marR="0" lvl="0" indent="0" algn="l" defTabSz="914400">
              <a:lnSpc>
                <a:spcPct val="100000"/>
              </a:lnSpc>
              <a:spcBef>
                <a:spcPts val="0"/>
              </a:spcBef>
              <a:spcAft>
                <a:spcPts val="0"/>
              </a:spcAft>
              <a:buClrTx/>
              <a:buSzTx/>
              <a:buFontTx/>
              <a:buNone/>
              <a:defRPr/>
            </a:pPr>
            <a:endParaRPr lang="de-CH" sz="1200" b="0" i="0" u="none" strike="noStrike" cap="none" spc="-10" dirty="0">
              <a:ln>
                <a:noFill/>
              </a:ln>
              <a:solidFill>
                <a:srgbClr val="000000"/>
              </a:solidFill>
              <a:latin typeface="Calibri Light"/>
              <a:ea typeface="Roboto"/>
              <a:cs typeface="Calibri Light"/>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5427A31-5009-197C-7BC9-ABDFF0170112}"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a:t>Empfehlung: Besprechung / Diskussion für 15 Minuten in Kleingruppen zu je 3-4 Personen. </a:t>
            </a:r>
            <a:endParaRPr/>
          </a:p>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200">
                <a:latin typeface="Calibri"/>
                <a:ea typeface="Calibri"/>
                <a:cs typeface="Arial"/>
              </a:rPr>
              <a:t>Quelle:</a:t>
            </a:r>
            <a:br>
              <a:rPr lang="de-CH" sz="1200">
                <a:latin typeface="Calibri"/>
                <a:ea typeface="Calibri"/>
                <a:cs typeface="Arial"/>
              </a:rPr>
            </a:br>
            <a:r>
              <a:rPr lang="de-CH" sz="1200">
                <a:latin typeface="Calibri"/>
                <a:ea typeface="Calibri"/>
                <a:cs typeface="Arial"/>
              </a:rPr>
              <a:t>ARTISET, CURAVIVA, senesuisse. Faktenblatt: Medizinischer Qualitätsindikator «Gesundheitliche Vorausplanung» für die stationäre Langzeitpflege. ARTISET, CURAVIVA, senesuisse; 2025.</a:t>
            </a:r>
            <a:br>
              <a:rPr lang="de-CH" sz="1200">
                <a:latin typeface="Calibri"/>
                <a:ea typeface="Calibri"/>
                <a:cs typeface="Arial"/>
              </a:rPr>
            </a:br>
            <a:r>
              <a:rPr lang="de-CH" sz="1200">
                <a:latin typeface="Calibri"/>
                <a:ea typeface="Calibri"/>
                <a:cs typeface="Arial"/>
              </a:rPr>
              <a:t>Online: www.artiset.ch/pflegequalitaet </a:t>
            </a:r>
            <a:endParaRPr/>
          </a:p>
          <a:p>
            <a:pPr>
              <a:defRPr/>
            </a:pPr>
            <a:r>
              <a:rPr lang="de-CH" sz="1200">
                <a:latin typeface="Calibri"/>
                <a:ea typeface="Calibri"/>
                <a:cs typeface="Arial"/>
              </a:rPr>
              <a:t> </a:t>
            </a:r>
            <a:endParaRPr/>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14</a:t>
            </a:fld>
            <a:endParaRPr lang="de-CH"/>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14235A6-B78D-C3D0-FCB9-072C2AA8A9EF}"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DE" dirty="0"/>
              <a:t>Interne oder externe GVP-Beratungsperson mit entsprechender Weiterbildung aus dem interprofessionellen Team.</a:t>
            </a:r>
            <a:endParaRPr dirty="0"/>
          </a:p>
          <a:p>
            <a:pPr marL="0" marR="0" lvl="0" indent="0" algn="l" defTabSz="914400">
              <a:lnSpc>
                <a:spcPct val="100000"/>
              </a:lnSpc>
              <a:spcBef>
                <a:spcPts val="0"/>
              </a:spcBef>
              <a:spcAft>
                <a:spcPts val="0"/>
              </a:spcAft>
              <a:buClrTx/>
              <a:buSzTx/>
              <a:buFontTx/>
              <a:buNone/>
              <a:defRPr/>
            </a:pPr>
            <a:endParaRPr lang="de-DE" dirty="0"/>
          </a:p>
          <a:p>
            <a:pPr>
              <a:defRPr/>
            </a:pPr>
            <a:r>
              <a:rPr lang="de-DE" dirty="0"/>
              <a:t>Pflegefachpersonen koordinieren GVP-Prozess und führen ggf. GVP-Gespräche durch.</a:t>
            </a:r>
            <a:endParaRPr dirty="0"/>
          </a:p>
          <a:p>
            <a:pPr>
              <a:defRPr/>
            </a:pPr>
            <a:endParaRPr lang="de-DE" dirty="0"/>
          </a:p>
          <a:p>
            <a:pPr>
              <a:defRPr/>
            </a:pPr>
            <a:r>
              <a:rPr lang="de-DE" dirty="0"/>
              <a:t>Ärzte und Ärztinnen sind für die GVP-Gespräche und deren Validierung zuständig. Dazu werden die Festlegungen in standardisierten Formularen festgehalten und von den behandelnden Ärztinnen und Ärzten fachlich validiert. </a:t>
            </a:r>
            <a:endParaRPr dirty="0"/>
          </a:p>
          <a:p>
            <a:pPr>
              <a:defRPr/>
            </a:pPr>
            <a:endParaRPr lang="de-DE" dirty="0"/>
          </a:p>
          <a:p>
            <a:pPr>
              <a:defRPr/>
            </a:pPr>
            <a:r>
              <a:rPr lang="de-DE" dirty="0"/>
              <a:t>Bewohnende und vertretungsberechtigte Personen für medizinische Massnahmen nehmen die Schlüsselrolle im GVP-Prozess ein, indem sie ihre Werte, Wünsche und Vorstellungen zu Behandlungszielen und -intensität festlegen.</a:t>
            </a:r>
            <a:endParaRPr dirty="0"/>
          </a:p>
          <a:p>
            <a:pPr>
              <a:defRPr/>
            </a:pPr>
            <a:endParaRPr lang="de-CH" b="1" strike="sngStrike" dirty="0"/>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17</a:t>
            </a:fld>
            <a:endParaRPr lang="de-CH"/>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B94DC-DA84-6C5D-19AC-03129EB41804}"/>
            </a:ext>
          </a:extLst>
        </p:cNvPr>
        <p:cNvGrpSpPr/>
        <p:nvPr/>
      </p:nvGrpSpPr>
      <p:grpSpPr bwMode="auto">
        <a:xfrm>
          <a:off x="0" y="0"/>
          <a:ext cx="0" cy="0"/>
          <a:chOff x="0" y="0"/>
          <a:chExt cx="0" cy="0"/>
        </a:xfrm>
      </p:grpSpPr>
      <p:sp>
        <p:nvSpPr>
          <p:cNvPr id="2" name="Folienbildplatzhalter 1">
            <a:extLst>
              <a:ext uri="{FF2B5EF4-FFF2-40B4-BE49-F238E27FC236}">
                <a16:creationId xmlns:a16="http://schemas.microsoft.com/office/drawing/2014/main" id="{D284CD3C-0287-BD2B-1939-59DC5692E2AB}"/>
              </a:ext>
            </a:extLst>
          </p:cNvPr>
          <p:cNvSpPr>
            <a:spLocks noGrp="1" noRot="1" noChangeAspect="1"/>
          </p:cNvSpPr>
          <p:nvPr>
            <p:ph type="sldImg"/>
          </p:nvPr>
        </p:nvSpPr>
        <p:spPr bwMode="auto"/>
        <p:txBody>
          <a:bodyPr/>
          <a:lstStyle/>
          <a:p>
            <a:endParaRPr lang="de-CH"/>
          </a:p>
        </p:txBody>
      </p:sp>
      <p:sp>
        <p:nvSpPr>
          <p:cNvPr id="3" name="Notizenplatzhalter 2">
            <a:extLst>
              <a:ext uri="{FF2B5EF4-FFF2-40B4-BE49-F238E27FC236}">
                <a16:creationId xmlns:a16="http://schemas.microsoft.com/office/drawing/2014/main" id="{404524B2-1D0A-F795-6098-E725689F0419}"/>
              </a:ext>
            </a:extLst>
          </p:cNvPr>
          <p:cNvSpPr>
            <a:spLocks noGrp="1"/>
          </p:cNvSpPr>
          <p:nvPr>
            <p:ph type="body" idx="1"/>
          </p:nvPr>
        </p:nvSpPr>
        <p:spPr bwMode="auto"/>
        <p:txBody>
          <a:bodyPr/>
          <a:lstStyle/>
          <a:p>
            <a:pPr>
              <a:defRPr/>
            </a:pPr>
            <a:endParaRPr lang="de-CH" dirty="0"/>
          </a:p>
        </p:txBody>
      </p:sp>
      <p:sp>
        <p:nvSpPr>
          <p:cNvPr id="4" name="Foliennummernplatzhalter 3">
            <a:extLst>
              <a:ext uri="{FF2B5EF4-FFF2-40B4-BE49-F238E27FC236}">
                <a16:creationId xmlns:a16="http://schemas.microsoft.com/office/drawing/2014/main" id="{940B820A-9480-9607-1BA0-818A8DAF8004}"/>
              </a:ext>
            </a:extLst>
          </p:cNvPr>
          <p:cNvSpPr>
            <a:spLocks noGrp="1"/>
          </p:cNvSpPr>
          <p:nvPr>
            <p:ph type="sldNum" sz="quarter" idx="5"/>
          </p:nvPr>
        </p:nvSpPr>
        <p:spPr bwMode="auto"/>
        <p:txBody>
          <a:bodyPr/>
          <a:lstStyle/>
          <a:p>
            <a:pPr>
              <a:defRPr/>
            </a:pPr>
            <a:fld id="{10409514-D4AF-0543-A8C5-05E3F1F5DD23}" type="slidenum">
              <a:rPr lang="de-DE"/>
              <a:t>18</a:t>
            </a:fld>
            <a:endParaRPr lang="de-DE"/>
          </a:p>
        </p:txBody>
      </p:sp>
    </p:spTree>
    <p:extLst>
      <p:ext uri="{BB962C8B-B14F-4D97-AF65-F5344CB8AC3E}">
        <p14:creationId xmlns:p14="http://schemas.microsoft.com/office/powerpoint/2010/main" val="2382375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a:defRPr/>
            </a:pPr>
            <a:r>
              <a:rPr lang="de-CH"/>
              <a:t>Hinweis zu b): </a:t>
            </a:r>
            <a:r>
              <a:rPr lang="de-CH" sz="1800">
                <a:solidFill>
                  <a:srgbClr val="000000"/>
                </a:solidFill>
                <a:latin typeface="Aptos"/>
                <a:cs typeface="Times New Roman"/>
              </a:rPr>
              <a:t>B</a:t>
            </a:r>
            <a:r>
              <a:rPr lang="de-CH" sz="1800">
                <a:solidFill>
                  <a:srgbClr val="000000"/>
                </a:solidFill>
                <a:latin typeface="Aptos"/>
                <a:ea typeface="Arial"/>
                <a:cs typeface="Times New Roman"/>
              </a:rPr>
              <a:t>spw. das </a:t>
            </a:r>
            <a:r>
              <a:rPr lang="de-CH" sz="1800" i="1">
                <a:solidFill>
                  <a:srgbClr val="000000"/>
                </a:solidFill>
                <a:latin typeface="Aptos"/>
                <a:ea typeface="Arial"/>
                <a:cs typeface="Times New Roman"/>
              </a:rPr>
              <a:t>GVP-Formular zur Behandlungsintensität</a:t>
            </a:r>
            <a:r>
              <a:rPr lang="de-CH" sz="1800">
                <a:solidFill>
                  <a:srgbClr val="000000"/>
                </a:solidFill>
                <a:latin typeface="Aptos"/>
                <a:ea typeface="Arial"/>
                <a:cs typeface="Times New Roman"/>
              </a:rPr>
              <a:t> der SAMW, in der die gewünschte Behandlungsintensität angegeben ist. </a:t>
            </a:r>
            <a:endParaRPr/>
          </a:p>
          <a:p>
            <a:pPr>
              <a:defRPr/>
            </a:pPr>
            <a:endParaRPr lang="de-CH" sz="1800">
              <a:solidFill>
                <a:srgbClr val="000000"/>
              </a:solidFill>
              <a:latin typeface="Aptos"/>
              <a:cs typeface="Times New Roman"/>
            </a:endParaRPr>
          </a:p>
          <a:p>
            <a:pPr>
              <a:defRPr/>
            </a:pPr>
            <a:endParaRPr lang="de-CH" sz="1800">
              <a:solidFill>
                <a:srgbClr val="000000"/>
              </a:solidFill>
              <a:latin typeface="Aptos"/>
              <a:cs typeface="Times New Roman"/>
            </a:endParaRPr>
          </a:p>
          <a:p>
            <a:pPr marL="0" marR="0" lvl="0" indent="0" algn="l" defTabSz="914400">
              <a:lnSpc>
                <a:spcPct val="100000"/>
              </a:lnSpc>
              <a:spcBef>
                <a:spcPts val="0"/>
              </a:spcBef>
              <a:spcAft>
                <a:spcPts val="0"/>
              </a:spcAft>
              <a:buClrTx/>
              <a:buSzTx/>
              <a:buFontTx/>
              <a:buNone/>
              <a:defRPr/>
            </a:pPr>
            <a:r>
              <a:rPr lang="de-CH" sz="1200">
                <a:latin typeface="Calibri"/>
                <a:ea typeface="Calibri"/>
                <a:cs typeface="Arial"/>
              </a:rPr>
              <a:t>Quelle:</a:t>
            </a:r>
            <a:br>
              <a:rPr lang="de-CH" sz="1200">
                <a:latin typeface="Calibri"/>
                <a:ea typeface="Calibri"/>
                <a:cs typeface="Arial"/>
              </a:rPr>
            </a:br>
            <a:r>
              <a:rPr lang="de-CH" sz="1200">
                <a:latin typeface="Calibri"/>
                <a:ea typeface="Calibri"/>
                <a:cs typeface="Arial"/>
              </a:rPr>
              <a:t>ARTISET, CURAVIVA, senesuisse. Faktenblatt: Medizinischer Qualitätsindikator «Gesundheitliche Vorausplanung» für die stationäre Langzeitpflege. ARTISET, CURAVIVA, senesuisse; 2025.</a:t>
            </a:r>
            <a:br>
              <a:rPr lang="de-CH" sz="1200">
                <a:latin typeface="Calibri"/>
                <a:ea typeface="Calibri"/>
                <a:cs typeface="Arial"/>
              </a:rPr>
            </a:br>
            <a:r>
              <a:rPr lang="de-CH" sz="1200">
                <a:latin typeface="Calibri"/>
                <a:ea typeface="Calibri"/>
                <a:cs typeface="Arial"/>
              </a:rPr>
              <a:t>Online: www.artiset.ch/pflegequalitaet </a:t>
            </a:r>
            <a:endParaRPr/>
          </a:p>
          <a:p>
            <a:pPr>
              <a:defRPr/>
            </a:pPr>
            <a:r>
              <a:rPr lang="de-CH" sz="1200">
                <a:latin typeface="Calibri"/>
                <a:ea typeface="Calibri"/>
                <a:cs typeface="Arial"/>
              </a:rPr>
              <a:t> </a:t>
            </a: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19</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200">
                <a:latin typeface="Calibri"/>
                <a:ea typeface="Calibri"/>
                <a:cs typeface="Arial"/>
              </a:rPr>
              <a:t>Quelle:</a:t>
            </a:r>
            <a:br>
              <a:rPr lang="de-CH" sz="1200">
                <a:latin typeface="Calibri"/>
                <a:ea typeface="Calibri"/>
                <a:cs typeface="Arial"/>
              </a:rPr>
            </a:br>
            <a:r>
              <a:rPr lang="de-CH" sz="1200">
                <a:latin typeface="Calibri"/>
                <a:ea typeface="Calibri"/>
                <a:cs typeface="Arial"/>
              </a:rPr>
              <a:t>Nationale Arbeitsgruppe Gesundheitliche Vorausplanung. Gesundheitliche Vorausplanung (GVP) in Alters- und Pflegeheimen. Wegleitung zur Umsetzung. Bern: Bundesamt für Gesundheit (BAG) und Schweizerische Akademie der Medizinischen Wissenschaften (SAMW); 2025.</a:t>
            </a:r>
            <a:endParaRPr/>
          </a:p>
          <a:p>
            <a:pPr>
              <a:defRPr/>
            </a:pPr>
            <a:r>
              <a:rPr lang="de-CH" sz="1200">
                <a:latin typeface="Calibri"/>
                <a:ea typeface="Calibri"/>
                <a:cs typeface="Arial"/>
              </a:rPr>
              <a:t> </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20</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04C3A-B64B-60D8-8111-2B7A37E12CAC}"/>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95A86F5E-5C2D-A9D1-C74F-5F8D5AAD7CF6}"/>
              </a:ext>
            </a:extLst>
          </p:cNvPr>
          <p:cNvSpPr>
            <a:spLocks noGrp="1" noRot="1" noChangeAspect="1"/>
          </p:cNvSpPr>
          <p:nvPr>
            <p:ph type="sldImg"/>
          </p:nvPr>
        </p:nvSpPr>
        <p:spPr bwMode="auto"/>
        <p:txBody>
          <a:bodyPr/>
          <a:lstStyle/>
          <a:p>
            <a:endParaRPr lang="de-CH"/>
          </a:p>
        </p:txBody>
      </p:sp>
      <p:sp>
        <p:nvSpPr>
          <p:cNvPr id="3" name="Notes Placeholder 2">
            <a:extLst>
              <a:ext uri="{FF2B5EF4-FFF2-40B4-BE49-F238E27FC236}">
                <a16:creationId xmlns:a16="http://schemas.microsoft.com/office/drawing/2014/main" id="{4D16BDCC-D9D8-0D4D-C5FE-709EA47611CA}"/>
              </a:ext>
            </a:extLst>
          </p:cNvPr>
          <p:cNvSpPr>
            <a:spLocks noGrp="1"/>
          </p:cNvSpPr>
          <p:nvPr>
            <p:ph type="body" idx="1"/>
          </p:nvPr>
        </p:nvSpPr>
        <p:spPr bwMode="auto"/>
        <p:txBody>
          <a:bodyPr/>
          <a:lstStyle/>
          <a:p>
            <a:pPr>
              <a:defRPr/>
            </a:pPr>
            <a:r>
              <a:rPr lang="de-CH">
                <a:solidFill>
                  <a:srgbClr val="3F3F3F"/>
                </a:solidFill>
                <a:latin typeface="Helvetica"/>
              </a:rPr>
              <a:t>Notiz für Leitung:</a:t>
            </a:r>
            <a:endParaRPr/>
          </a:p>
          <a:p>
            <a:pPr>
              <a:defRPr/>
            </a:pPr>
            <a:r>
              <a:rPr lang="de-CH">
                <a:solidFill>
                  <a:srgbClr val="3F3F3F"/>
                </a:solidFill>
                <a:latin typeface="Helvetica"/>
              </a:rPr>
              <a:t>Stellen Sie den GVP-Prozess vor. Wer ist in Ihrem Pflegeheim bei diesem Prozess beteiligt? Wenn dies schon geklärt ist, wäre es sinnvoll, es gleich den internen Verantwortlichkeiten vorzustellen.</a:t>
            </a:r>
            <a:endParaRPr/>
          </a:p>
          <a:p>
            <a:pPr>
              <a:defRPr/>
            </a:pPr>
            <a:endParaRPr lang="de-CH"/>
          </a:p>
          <a:p>
            <a:pPr marL="0" marR="0" lvl="0" indent="0" algn="l" defTabSz="914400">
              <a:lnSpc>
                <a:spcPct val="100000"/>
              </a:lnSpc>
              <a:spcBef>
                <a:spcPts val="0"/>
              </a:spcBef>
              <a:spcAft>
                <a:spcPts val="0"/>
              </a:spcAft>
              <a:buClrTx/>
              <a:buSzTx/>
              <a:buFontTx/>
              <a:buNone/>
              <a:defRPr/>
            </a:pPr>
            <a:r>
              <a:rPr lang="de-CH" sz="1200">
                <a:latin typeface="Calibri"/>
                <a:ea typeface="Calibri"/>
                <a:cs typeface="Arial"/>
              </a:rPr>
              <a:t>Quelle:</a:t>
            </a:r>
            <a:br>
              <a:rPr lang="de-CH" sz="1200">
                <a:latin typeface="Calibri"/>
                <a:ea typeface="Calibri"/>
                <a:cs typeface="Arial"/>
              </a:rPr>
            </a:br>
            <a:r>
              <a:rPr lang="de-CH" sz="1200">
                <a:latin typeface="Calibri"/>
                <a:ea typeface="Calibri"/>
                <a:cs typeface="Arial"/>
              </a:rPr>
              <a:t>Nationale Arbeitsgruppe Gesundheitliche Vorausplanung. Gesundheitliche Vorausplanung (GVP) in Alters- und Pflegeheimen. Wegleitung zur Umsetzung. Bern: Bundesamt für Gesundheit (BAG) und Schweizerische Akademie der Medizinischen Wissenschaften (SAMW); 2025.</a:t>
            </a:r>
            <a:endParaRPr/>
          </a:p>
          <a:p>
            <a:pPr>
              <a:defRPr/>
            </a:pPr>
            <a:r>
              <a:rPr lang="de-CH" sz="1200">
                <a:latin typeface="Calibri"/>
                <a:ea typeface="Calibri"/>
                <a:cs typeface="Arial"/>
              </a:rPr>
              <a:t> </a:t>
            </a:r>
            <a:endParaRPr/>
          </a:p>
          <a:p>
            <a:pPr>
              <a:defRPr/>
            </a:pPr>
            <a:endParaRPr/>
          </a:p>
        </p:txBody>
      </p:sp>
      <p:sp>
        <p:nvSpPr>
          <p:cNvPr id="4" name="Slide Number Placeholder 3">
            <a:extLst>
              <a:ext uri="{FF2B5EF4-FFF2-40B4-BE49-F238E27FC236}">
                <a16:creationId xmlns:a16="http://schemas.microsoft.com/office/drawing/2014/main" id="{A4D3115D-DD90-540B-D680-98A095129346}"/>
              </a:ext>
            </a:extLst>
          </p:cNvPr>
          <p:cNvSpPr>
            <a:spLocks noGrp="1"/>
          </p:cNvSpPr>
          <p:nvPr>
            <p:ph type="sldNum" sz="quarter" idx="5"/>
          </p:nvPr>
        </p:nvSpPr>
        <p:spPr bwMode="auto"/>
        <p:txBody>
          <a:bodyPr/>
          <a:lstStyle/>
          <a:p>
            <a:pPr>
              <a:defRPr/>
            </a:pPr>
            <a:fld id="{10409514-D4AF-0543-A8C5-05E3F1F5DD23}" type="slidenum">
              <a:rPr lang="de-DE"/>
              <a:t>21</a:t>
            </a:fld>
            <a:endParaRPr lang="de-DE"/>
          </a:p>
        </p:txBody>
      </p:sp>
    </p:spTree>
    <p:extLst>
      <p:ext uri="{BB962C8B-B14F-4D97-AF65-F5344CB8AC3E}">
        <p14:creationId xmlns:p14="http://schemas.microsoft.com/office/powerpoint/2010/main" val="1607211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a:defRPr/>
            </a:pPr>
            <a:r>
              <a:rPr lang="de-CH" b="1"/>
              <a:t>Empfehlung: </a:t>
            </a:r>
            <a:r>
              <a:rPr lang="de-CH"/>
              <a:t>Besprechung / Diskussion für 15 Minuten in Kleingruppen zu je 3-4 Personen. Es könnte zielführender sein, wenn sich die jeweiligen Kleingruppen mit jeweils einem/einer spezifischen Bewohner/Bewohnerin auseinandersetzt. </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22</a:t>
            </a:fld>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BC57A27-1F0E-C1B2-9BDB-D04A9CE11CBF}"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200" dirty="0">
                <a:latin typeface="Calibri"/>
                <a:ea typeface="Calibri"/>
                <a:cs typeface="Arial"/>
              </a:rPr>
              <a:t>Quelle:</a:t>
            </a:r>
            <a:br>
              <a:rPr lang="de-CH" sz="1200" dirty="0">
                <a:latin typeface="Calibri"/>
                <a:ea typeface="Calibri"/>
                <a:cs typeface="Arial"/>
              </a:rPr>
            </a:br>
            <a:r>
              <a:rPr lang="de-CH" sz="1200" dirty="0">
                <a:latin typeface="Calibri"/>
                <a:ea typeface="Calibri"/>
                <a:cs typeface="Arial"/>
              </a:rPr>
              <a:t>ARTISET, CURAVIVA, </a:t>
            </a:r>
            <a:r>
              <a:rPr lang="de-CH" sz="1200" dirty="0" err="1">
                <a:latin typeface="Calibri"/>
                <a:ea typeface="Calibri"/>
                <a:cs typeface="Arial"/>
              </a:rPr>
              <a:t>senesuisse</a:t>
            </a:r>
            <a:r>
              <a:rPr lang="de-CH" sz="1200" dirty="0">
                <a:latin typeface="Calibri"/>
                <a:ea typeface="Calibri"/>
                <a:cs typeface="Arial"/>
              </a:rPr>
              <a:t>. Faktenblatt: Medizinischer Qualitätsindikator «Gesundheitliche Vorausplanung» für die stationäre Langzeitpflege. ARTISET, CURAVIVA, </a:t>
            </a:r>
            <a:r>
              <a:rPr lang="de-CH" sz="1200" dirty="0" err="1">
                <a:latin typeface="Calibri"/>
                <a:ea typeface="Calibri"/>
                <a:cs typeface="Arial"/>
              </a:rPr>
              <a:t>senesuisse</a:t>
            </a:r>
            <a:r>
              <a:rPr lang="de-CH" sz="1200" dirty="0">
                <a:latin typeface="Calibri"/>
                <a:ea typeface="Calibri"/>
                <a:cs typeface="Arial"/>
              </a:rPr>
              <a:t>; 2025.</a:t>
            </a:r>
            <a:br>
              <a:rPr lang="de-CH" sz="1200" dirty="0">
                <a:latin typeface="Calibri"/>
                <a:ea typeface="Calibri"/>
                <a:cs typeface="Arial"/>
              </a:rPr>
            </a:br>
            <a:r>
              <a:rPr lang="de-CH" sz="1200" dirty="0">
                <a:latin typeface="Calibri"/>
                <a:ea typeface="Calibri"/>
                <a:cs typeface="Arial"/>
              </a:rPr>
              <a:t>Online: </a:t>
            </a:r>
            <a:r>
              <a:rPr lang="de-CH" sz="1200" dirty="0" err="1">
                <a:latin typeface="Calibri"/>
                <a:ea typeface="Calibri"/>
                <a:cs typeface="Arial"/>
              </a:rPr>
              <a:t>www.artiset.ch</a:t>
            </a:r>
            <a:r>
              <a:rPr lang="de-CH" sz="1200" dirty="0">
                <a:latin typeface="Calibri"/>
                <a:ea typeface="Calibri"/>
                <a:cs typeface="Arial"/>
              </a:rPr>
              <a:t>/</a:t>
            </a:r>
            <a:r>
              <a:rPr lang="de-CH" sz="1200" dirty="0" err="1">
                <a:latin typeface="Calibri"/>
                <a:ea typeface="Calibri"/>
                <a:cs typeface="Arial"/>
              </a:rPr>
              <a:t>pflegequalitaet</a:t>
            </a:r>
            <a:r>
              <a:rPr lang="de-CH" sz="1200" dirty="0">
                <a:latin typeface="Calibri"/>
                <a:ea typeface="Calibri"/>
                <a:cs typeface="Arial"/>
              </a:rPr>
              <a:t> </a:t>
            </a:r>
            <a:endParaRPr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24</a:t>
            </a:fld>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200" dirty="0">
                <a:latin typeface="Calibri"/>
                <a:ea typeface="Calibri"/>
                <a:cs typeface="Arial"/>
              </a:rPr>
              <a:t>Quelle:</a:t>
            </a:r>
            <a:br>
              <a:rPr lang="de-CH" sz="1200" dirty="0">
                <a:latin typeface="Calibri"/>
                <a:ea typeface="Calibri"/>
                <a:cs typeface="Arial"/>
              </a:rPr>
            </a:br>
            <a:r>
              <a:rPr lang="de-CH" sz="1200" dirty="0">
                <a:latin typeface="Calibri"/>
                <a:ea typeface="Calibri"/>
                <a:cs typeface="Arial"/>
              </a:rPr>
              <a:t>ARTISET, CURAVIVA, </a:t>
            </a:r>
            <a:r>
              <a:rPr lang="de-CH" sz="1200" dirty="0" err="1">
                <a:latin typeface="Calibri"/>
                <a:ea typeface="Calibri"/>
                <a:cs typeface="Arial"/>
              </a:rPr>
              <a:t>senesuisse</a:t>
            </a:r>
            <a:r>
              <a:rPr lang="de-CH" sz="1200" dirty="0">
                <a:latin typeface="Calibri"/>
                <a:ea typeface="Calibri"/>
                <a:cs typeface="Arial"/>
              </a:rPr>
              <a:t>. Faktenblatt: Medizinischer Qualitätsindikator «Gesundheitliche Vorausplanung» für die stationäre Langzeitpflege. ARTISET, CURAVIVA, </a:t>
            </a:r>
            <a:r>
              <a:rPr lang="de-CH" sz="1200" dirty="0" err="1">
                <a:latin typeface="Calibri"/>
                <a:ea typeface="Calibri"/>
                <a:cs typeface="Arial"/>
              </a:rPr>
              <a:t>senesuisse</a:t>
            </a:r>
            <a:r>
              <a:rPr lang="de-CH" sz="1200" dirty="0">
                <a:latin typeface="Calibri"/>
                <a:ea typeface="Calibri"/>
                <a:cs typeface="Arial"/>
              </a:rPr>
              <a:t>; 2025.</a:t>
            </a:r>
            <a:br>
              <a:rPr lang="de-CH" sz="1200" dirty="0">
                <a:latin typeface="Calibri"/>
                <a:ea typeface="Calibri"/>
                <a:cs typeface="Arial"/>
              </a:rPr>
            </a:br>
            <a:r>
              <a:rPr lang="de-CH" sz="1200" dirty="0">
                <a:latin typeface="Calibri"/>
                <a:ea typeface="Calibri"/>
                <a:cs typeface="Arial"/>
              </a:rPr>
              <a:t>Online: </a:t>
            </a:r>
            <a:r>
              <a:rPr lang="de-CH" sz="1200" dirty="0" err="1">
                <a:latin typeface="Calibri"/>
                <a:ea typeface="Calibri"/>
                <a:cs typeface="Arial"/>
              </a:rPr>
              <a:t>www.artiset.ch</a:t>
            </a:r>
            <a:r>
              <a:rPr lang="de-CH" sz="1200" dirty="0">
                <a:latin typeface="Calibri"/>
                <a:ea typeface="Calibri"/>
                <a:cs typeface="Arial"/>
              </a:rPr>
              <a:t>/</a:t>
            </a:r>
            <a:r>
              <a:rPr lang="de-CH" sz="1200" dirty="0" err="1">
                <a:latin typeface="Calibri"/>
                <a:ea typeface="Calibri"/>
                <a:cs typeface="Arial"/>
              </a:rPr>
              <a:t>pflegequalitaet</a:t>
            </a:r>
            <a:r>
              <a:rPr lang="de-CH" sz="1200" dirty="0">
                <a:latin typeface="Calibri"/>
                <a:ea typeface="Calibri"/>
                <a:cs typeface="Arial"/>
              </a:rPr>
              <a:t> </a:t>
            </a:r>
            <a:endParaRPr lang="de-CH" dirty="0"/>
          </a:p>
          <a:p>
            <a:pPr>
              <a:defRPr/>
            </a:pPr>
            <a:endParaRPr lang="de-CH"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25</a:t>
            </a:fld>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200">
                <a:latin typeface="Calibri"/>
                <a:ea typeface="Calibri"/>
                <a:cs typeface="Arial"/>
              </a:rPr>
              <a:t>Quelle:</a:t>
            </a:r>
            <a:br>
              <a:rPr lang="de-CH" sz="1200">
                <a:latin typeface="Calibri"/>
                <a:ea typeface="Calibri"/>
                <a:cs typeface="Arial"/>
              </a:rPr>
            </a:br>
            <a:r>
              <a:rPr lang="de-CH" sz="1200">
                <a:latin typeface="Calibri"/>
                <a:ea typeface="Calibri"/>
                <a:cs typeface="Arial"/>
              </a:rPr>
              <a:t>ARTISET, CURAVIVA, senesuisse. Faktenblatt: Medizinischer Qualitätsindikator «Gesundheitliche Vorausplanung» für die stationäre Langzeitpflege. ARTISET, CURAVIVA, senesuisse; 2025.</a:t>
            </a:r>
            <a:br>
              <a:rPr lang="de-CH" sz="1200">
                <a:latin typeface="Calibri"/>
                <a:ea typeface="Calibri"/>
                <a:cs typeface="Arial"/>
              </a:rPr>
            </a:br>
            <a:r>
              <a:rPr lang="de-CH" sz="1200">
                <a:latin typeface="Calibri"/>
                <a:ea typeface="Calibri"/>
                <a:cs typeface="Arial"/>
              </a:rPr>
              <a:t>Online: www.artiset.ch/pflegequalitaet </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26</a:t>
            </a:fld>
            <a:endParaRPr 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200">
                <a:latin typeface="Calibri"/>
                <a:ea typeface="Calibri"/>
                <a:cs typeface="Arial"/>
              </a:rPr>
              <a:t>Quelle:</a:t>
            </a:r>
            <a:br>
              <a:rPr lang="de-CH" sz="1200">
                <a:latin typeface="Calibri"/>
                <a:ea typeface="Calibri"/>
                <a:cs typeface="Arial"/>
              </a:rPr>
            </a:br>
            <a:r>
              <a:rPr lang="de-CH" sz="1200">
                <a:latin typeface="Calibri"/>
                <a:ea typeface="Calibri"/>
                <a:cs typeface="Arial"/>
              </a:rPr>
              <a:t>ARTISET, CURAVIVA, senesuisse. Faktenblatt: Medizinischer Qualitätsindikator «Gesundheitliche Vorausplanung» für die stationäre Langzeitpflege. ARTISET, CURAVIVA, senesuisse; 2025.</a:t>
            </a:r>
            <a:br>
              <a:rPr lang="de-CH" sz="1200">
                <a:latin typeface="Calibri"/>
                <a:ea typeface="Calibri"/>
                <a:cs typeface="Arial"/>
              </a:rPr>
            </a:br>
            <a:r>
              <a:rPr lang="de-CH" sz="1200">
                <a:latin typeface="Calibri"/>
                <a:ea typeface="Calibri"/>
                <a:cs typeface="Arial"/>
              </a:rPr>
              <a:t>Online: www.artiset.ch/pflegequalitaet </a:t>
            </a:r>
            <a:endParaRP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27</a:t>
            </a:fld>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3DEE2-51D1-38A5-A478-4A0E61F2EDE0}"/>
            </a:ext>
          </a:extLst>
        </p:cNvPr>
        <p:cNvGrpSpPr/>
        <p:nvPr/>
      </p:nvGrpSpPr>
      <p:grpSpPr bwMode="auto">
        <a:xfrm>
          <a:off x="0" y="0"/>
          <a:ext cx="0" cy="0"/>
          <a:chOff x="0" y="0"/>
          <a:chExt cx="0" cy="0"/>
        </a:xfrm>
      </p:grpSpPr>
      <p:sp>
        <p:nvSpPr>
          <p:cNvPr id="2" name="Folienbildplatzhalter 1">
            <a:extLst>
              <a:ext uri="{FF2B5EF4-FFF2-40B4-BE49-F238E27FC236}">
                <a16:creationId xmlns:a16="http://schemas.microsoft.com/office/drawing/2014/main" id="{CD3C1B97-FFD5-52FA-EFF1-502DC7FFE650}"/>
              </a:ext>
            </a:extLst>
          </p:cNvPr>
          <p:cNvSpPr>
            <a:spLocks noGrp="1" noRot="1" noChangeAspect="1"/>
          </p:cNvSpPr>
          <p:nvPr>
            <p:ph type="sldImg"/>
          </p:nvPr>
        </p:nvSpPr>
        <p:spPr bwMode="auto"/>
        <p:txBody>
          <a:bodyPr/>
          <a:lstStyle/>
          <a:p>
            <a:endParaRPr lang="de-CH"/>
          </a:p>
        </p:txBody>
      </p:sp>
      <p:sp>
        <p:nvSpPr>
          <p:cNvPr id="3" name="Notizenplatzhalter 2">
            <a:extLst>
              <a:ext uri="{FF2B5EF4-FFF2-40B4-BE49-F238E27FC236}">
                <a16:creationId xmlns:a16="http://schemas.microsoft.com/office/drawing/2014/main" id="{F82EC456-1F16-C78C-527D-0AB195084585}"/>
              </a:ext>
            </a:extLst>
          </p:cNvPr>
          <p:cNvSpPr>
            <a:spLocks noGrp="1"/>
          </p:cNvSpPr>
          <p:nvPr>
            <p:ph type="body" idx="1"/>
          </p:nvPr>
        </p:nvSpPr>
        <p:spPr bwMode="auto"/>
        <p:txBody>
          <a:bodyPr/>
          <a:lstStyle/>
          <a:p>
            <a:pPr>
              <a:defRPr/>
            </a:pPr>
            <a:endParaRPr lang="de-DE"/>
          </a:p>
        </p:txBody>
      </p:sp>
      <p:sp>
        <p:nvSpPr>
          <p:cNvPr id="4" name="Foliennummernplatzhalter 3">
            <a:extLst>
              <a:ext uri="{FF2B5EF4-FFF2-40B4-BE49-F238E27FC236}">
                <a16:creationId xmlns:a16="http://schemas.microsoft.com/office/drawing/2014/main" id="{AF531C75-9EA3-E536-2DE1-4597567A0CF9}"/>
              </a:ext>
            </a:extLst>
          </p:cNvPr>
          <p:cNvSpPr>
            <a:spLocks noGrp="1"/>
          </p:cNvSpPr>
          <p:nvPr>
            <p:ph type="sldNum" sz="quarter" idx="5"/>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AF092E89-98F7-47C4-A168-1F6C560062C9}" type="slidenum">
              <a:rPr kumimoji="0" lang="de-CH"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28</a:t>
            </a:fld>
            <a:endParaRPr kumimoji="0" lang="de-CH" sz="1200" b="0" i="0" u="none" strike="noStrike" kern="0" cap="none" spc="0" normalizeH="0" baseline="0" noProof="0">
              <a:ln>
                <a:noFill/>
              </a:ln>
              <a:solidFill>
                <a:prstClr val="black"/>
              </a:solidFill>
              <a:effectLst/>
              <a:uLnTx/>
              <a:uFillTx/>
              <a:latin typeface="Aptos"/>
              <a:cs typeface="Arial"/>
            </a:endParaRPr>
          </a:p>
        </p:txBody>
      </p:sp>
    </p:spTree>
    <p:extLst>
      <p:ext uri="{BB962C8B-B14F-4D97-AF65-F5344CB8AC3E}">
        <p14:creationId xmlns:p14="http://schemas.microsoft.com/office/powerpoint/2010/main" val="6420162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8D77494-9174-2696-EFE5-985BBA23669E}"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en-US"/>
              <a:t>Korrekte Antworten:</a:t>
            </a:r>
            <a:endParaRPr/>
          </a:p>
          <a:p>
            <a:pPr marL="0" marR="0" lvl="0" indent="0" algn="l" defTabSz="914400">
              <a:lnSpc>
                <a:spcPct val="100000"/>
              </a:lnSpc>
              <a:spcBef>
                <a:spcPts val="0"/>
              </a:spcBef>
              <a:spcAft>
                <a:spcPts val="0"/>
              </a:spcAft>
              <a:buClrTx/>
              <a:buSzTx/>
              <a:buFontTx/>
              <a:buNone/>
              <a:defRPr/>
            </a:pPr>
            <a:endParaRPr lang="en-US"/>
          </a:p>
          <a:p>
            <a:pPr algn="just">
              <a:lnSpc>
                <a:spcPct val="110000"/>
              </a:lnSpc>
              <a:defRPr/>
            </a:pPr>
            <a:r>
              <a:rPr lang="de-DE" sz="1800">
                <a:latin typeface="Calibri"/>
                <a:ea typeface="Arial"/>
                <a:cs typeface="Times New Roman"/>
              </a:rPr>
              <a:t>3. Dokumentation Reanimationsstatus</a:t>
            </a:r>
            <a:endParaRPr lang="de-CH" sz="1800">
              <a:latin typeface="Aptos"/>
              <a:ea typeface="Aptos"/>
              <a:cs typeface="Times New Roman"/>
            </a:endParaRPr>
          </a:p>
          <a:p>
            <a:pPr algn="just">
              <a:lnSpc>
                <a:spcPct val="110000"/>
              </a:lnSpc>
              <a:defRPr/>
            </a:pPr>
            <a:r>
              <a:rPr lang="de-DE" sz="1800">
                <a:latin typeface="Calibri"/>
                <a:ea typeface="Arial"/>
                <a:cs typeface="Times New Roman"/>
              </a:rPr>
              <a:t>5. Dokumentation zum Wunsch bezüglich Spitaleinweisung &amp;</a:t>
            </a:r>
            <a:endParaRPr lang="de-CH" sz="1800">
              <a:latin typeface="Aptos"/>
              <a:ea typeface="Aptos"/>
              <a:cs typeface="Times New Roman"/>
            </a:endParaRPr>
          </a:p>
          <a:p>
            <a:pPr algn="just">
              <a:lnSpc>
                <a:spcPct val="110000"/>
              </a:lnSpc>
              <a:defRPr/>
            </a:pPr>
            <a:r>
              <a:rPr lang="de-DE" sz="1800">
                <a:latin typeface="Calibri"/>
                <a:ea typeface="Arial"/>
                <a:cs typeface="Times New Roman"/>
              </a:rPr>
              <a:t>6. Dokumentation zum Vorgehen in Bezug auf lebensverlängernde Medikamente</a:t>
            </a:r>
            <a:endParaRPr lang="de-CH" sz="1800">
              <a:latin typeface="Aptos"/>
              <a:ea typeface="Aptos"/>
              <a:cs typeface="Times New Roman"/>
            </a:endParaRPr>
          </a:p>
          <a:p>
            <a:pPr marL="0" marR="0" lvl="0" indent="0" algn="l" defTabSz="914400">
              <a:lnSpc>
                <a:spcPct val="100000"/>
              </a:lnSpc>
              <a:spcBef>
                <a:spcPts val="0"/>
              </a:spcBef>
              <a:spcAft>
                <a:spcPts val="0"/>
              </a:spcAft>
              <a:buClrTx/>
              <a:buSzTx/>
              <a:buFontTx/>
              <a:buNone/>
              <a:defRPr/>
            </a:pP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30</a:t>
            </a:fld>
            <a:endParaRPr 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800">
                <a:latin typeface="Calibri"/>
                <a:ea typeface="Calibri"/>
                <a:cs typeface="Arial"/>
              </a:rPr>
              <a:t>Nein, denn Schmerzen sind immer zu behandeln. Das Antibiotikum wird aufgrund der Infektion verabreicht, die Schmerzen und Harnretention verursacht. Es kann daher auch in einer palliativen Situation eingesetzt werden. Im Mittelpunkt stehen das Wohlbefinden und die Lebensqualität des Bewohners. Wäre der Bewohner nicht delirant, könnte man nach seinem Wunsch fragen, und die dokumentierte GVP wäre in dieser Situation nicht erforderlich. Diese kommt nur zum Einsatz, wenn der Bewohner den eigenen Willen nicht mehr äussern kann. </a:t>
            </a:r>
            <a:endParaRPr/>
          </a:p>
          <a:p>
            <a:pPr>
              <a:defRPr/>
            </a:pPr>
            <a:endParaRPr lang="de-CH"/>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31</a:t>
            </a:fld>
            <a:endParaRPr 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r>
              <a:rPr lang="en-GB"/>
              <a:t>Die Aussage ist korrekt. </a:t>
            </a: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32</a:t>
            </a:fld>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a:t>Die Antworten B &amp; C sind korrekt.</a:t>
            </a:r>
            <a:endParaRPr/>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33</a:t>
            </a:fld>
            <a:endParaRPr lang="de-CH"/>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r>
              <a:rPr lang="de-CH"/>
              <a:t>Alle sind korrekt.</a:t>
            </a:r>
            <a:endParaRPr/>
          </a:p>
          <a:p>
            <a:pPr>
              <a:defRPr/>
            </a:pPr>
            <a:endParaRPr lang="de-CH"/>
          </a:p>
          <a:p>
            <a:pPr>
              <a:defRPr/>
            </a:pPr>
            <a:r>
              <a:rPr lang="de-CH" b="1"/>
              <a:t>Zur Ergänzung: </a:t>
            </a:r>
            <a:br>
              <a:rPr lang="de-CH"/>
            </a:br>
            <a:r>
              <a:rPr lang="de-CH" sz="1800">
                <a:latin typeface="Aptos"/>
                <a:ea typeface="Aptos"/>
                <a:cs typeface="Times New Roman"/>
              </a:rPr>
              <a:t>Triggermomente sind zusammengefasst: Rückkehr ins Heim sowie gesundheitliche Veränderungen.</a:t>
            </a:r>
            <a:endParaRPr lang="de-CH"/>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34</a:t>
            </a:fld>
            <a:endParaRPr 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35</a:t>
            </a:fld>
            <a:endParaRPr lang="de-CH"/>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txBody>
          <a:bodyPr/>
          <a:lstStyle/>
          <a:p>
            <a:endParaRPr lang="de-CH"/>
          </a:p>
        </p:txBody>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4CDB64D-3E7C-F91D-B4D3-C587B6BE4A97}"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37</a:t>
            </a:fld>
            <a:endParaRPr lang="de-CH"/>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txBody>
          <a:bodyPr/>
          <a:lstStyle/>
          <a:p>
            <a:endParaRPr lang="de-CH"/>
          </a:p>
        </p:txBody>
      </p:sp>
      <p:sp>
        <p:nvSpPr>
          <p:cNvPr id="3" name="Notizenplatzhalter 2"/>
          <p:cNvSpPr>
            <a:spLocks noGrp="1"/>
          </p:cNvSpPr>
          <p:nvPr>
            <p:ph type="body" idx="1"/>
          </p:nvPr>
        </p:nvSpPr>
        <p:spPr bwMode="auto"/>
        <p:txBody>
          <a:bodyPr/>
          <a:lstStyle/>
          <a:p>
            <a:pPr>
              <a:defRPr/>
            </a:pPr>
            <a:endParaRPr lang="de-CH"/>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38</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de-DE" dirty="0"/>
              <a:t>Bild durch Klicken auf Symbol hinzufügen</a:t>
            </a:r>
            <a:endParaRPr lang="de-CH" dirty="0"/>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de-DE"/>
              <a:t>Tabelle</a:t>
            </a:r>
            <a:endParaRPr/>
          </a:p>
        </p:txBody>
      </p:sp>
      <p:graphicFrame>
        <p:nvGraphicFramePr>
          <p:cNvPr id="8"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type="obj"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a:p>
        </p:txBody>
      </p:sp>
      <p:sp>
        <p:nvSpPr>
          <p:cNvPr id="3"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10"/>
          </p:nvPr>
        </p:nvSpPr>
        <p:spPr bwMode="auto"/>
        <p:txBody>
          <a:bodyPr/>
          <a:lstStyle/>
          <a:p>
            <a:pPr>
              <a:defRPr/>
            </a:pPr>
            <a:fld id="{AA7ED5B0-AE5A-4BCB-B001-B91C2DA25A21}" type="datetimeFigureOut">
              <a:rPr lang="de-DE"/>
              <a:t>12.12.25</a:t>
            </a:fld>
            <a:endParaRPr/>
          </a:p>
        </p:txBody>
      </p:sp>
      <p:sp>
        <p:nvSpPr>
          <p:cNvPr id="5" name="Footer Placeholder 4"/>
          <p:cNvSpPr>
            <a:spLocks noGrp="1"/>
          </p:cNvSpPr>
          <p:nvPr>
            <p:ph type="ftr" sz="quarter" idx="11"/>
          </p:nvPr>
        </p:nvSpPr>
        <p:spPr bwMode="auto"/>
        <p:txBody>
          <a:bodyPr/>
          <a:lstStyle/>
          <a:p>
            <a:pPr>
              <a:defRPr/>
            </a:pPr>
            <a:endParaRPr/>
          </a:p>
        </p:txBody>
      </p:sp>
      <p:sp>
        <p:nvSpPr>
          <p:cNvPr id="6" name="Slide Number Placeholder 5"/>
          <p:cNvSpPr>
            <a:spLocks noGrp="1"/>
          </p:cNvSpPr>
          <p:nvPr>
            <p:ph type="sldNum" sz="quarter" idx="12"/>
          </p:nvPr>
        </p:nvSpPr>
        <p:spPr bwMode="auto"/>
        <p:txBody>
          <a:bodyPr/>
          <a:lstStyle/>
          <a:p>
            <a:pPr>
              <a:defRPr/>
            </a:pPr>
            <a:fld id="{194AFA0B-9F1F-49F8-A395-E0CCF684959E}" type="slidenum">
              <a:rP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DE"/>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a:t>Click icon to add picture</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en-US"/>
              <a:t>Click to edit Master title style</a:t>
            </a:r>
            <a:endParaRPr lang="de-DE"/>
          </a:p>
        </p:txBody>
      </p:sp>
      <p:graphicFrame>
        <p:nvGraphicFramePr>
          <p:cNvPr id="8" name="Tabelle 7"/>
          <p:cNvGraphicFramePr>
            <a:graphicFrameLocks noGrp="1"/>
          </p:cNvGraphicFramePr>
          <p:nvPr/>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graphicFrame>
        <p:nvGraphicFramePr>
          <p:cNvPr id="2"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1_Leer_3">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2249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p>
          <a:p>
            <a:pPr lvl="2">
              <a:defRPr/>
            </a:pPr>
            <a:r>
              <a:rPr lang="de-DE"/>
              <a:t>Dritter Text</a:t>
            </a:r>
            <a:endParaRPr/>
          </a:p>
          <a:p>
            <a:pPr lvl="3">
              <a:defRPr/>
            </a:pPr>
            <a:r>
              <a:rPr lang="de-DE"/>
              <a:t>Vierter Text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theme" Target="../theme/theme3.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 Id="rId5" Type="http://schemas.openxmlformats.org/officeDocument/2006/relationships/theme" Target="../theme/theme4.xml"/><Relationship Id="rId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Titel</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userDrawn="1"/>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Bilder für einzelne MQI folgen</a:t>
            </a:r>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userDrawn="1"/>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Titel</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6"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704" r:id="rId23"/>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Bilder für einzelne MQI folgen</a:t>
            </a:r>
            <a:endParaRP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hyperlink" Target="http://www.artiset.ch/pflegequalitaet" TargetMode="External"/><Relationship Id="rId2" Type="http://schemas.openxmlformats.org/officeDocument/2006/relationships/notesSlide" Target="../notesSlides/notesSlide2.xml"/><Relationship Id="rId1" Type="http://schemas.openxmlformats.org/officeDocument/2006/relationships/slideLayout" Target="../slideLayouts/slideLayout49.xml"/><Relationship Id="rId4" Type="http://schemas.openxmlformats.org/officeDocument/2006/relationships/hyperlink" Target="http://www.artiset.ch/pflegequalitaet/lizenze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0.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6.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openxmlformats.org/officeDocument/2006/relationships/image" Target="../media/image20.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21.xml"/><Relationship Id="rId1" Type="http://schemas.openxmlformats.org/officeDocument/2006/relationships/slideLayout" Target="../slideLayouts/slideLayout40.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4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48.xml"/><Relationship Id="rId4" Type="http://schemas.openxmlformats.org/officeDocument/2006/relationships/image" Target="../media/image40.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40.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40.xml"/><Relationship Id="rId5" Type="http://schemas.openxmlformats.org/officeDocument/2006/relationships/image" Target="../media/image38.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48.xml"/><Relationship Id="rId4" Type="http://schemas.openxmlformats.org/officeDocument/2006/relationships/image" Target="../media/image40.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48.xml"/><Relationship Id="rId4" Type="http://schemas.openxmlformats.org/officeDocument/2006/relationships/image" Target="../media/image48.svg"/></Relationships>
</file>

<file path=ppt/slides/_rels/slide38.xml.rels><?xml version="1.0" encoding="UTF-8" standalone="yes"?>
<Relationships xmlns="http://schemas.openxmlformats.org/package/2006/relationships"><Relationship Id="rId3" Type="http://schemas.openxmlformats.org/officeDocument/2006/relationships/hyperlink" Target="http://www.artiset.ch/pflegequalitaet" TargetMode="External"/><Relationship Id="rId2" Type="http://schemas.openxmlformats.org/officeDocument/2006/relationships/notesSlide" Target="../notesSlides/notesSlide38.xml"/><Relationship Id="rId1" Type="http://schemas.openxmlformats.org/officeDocument/2006/relationships/slideLayout" Target="../slideLayouts/slideLayout31.xml"/><Relationship Id="rId5" Type="http://schemas.openxmlformats.org/officeDocument/2006/relationships/hyperlink" Target="http://www.samw.ch/gvp" TargetMode="External"/><Relationship Id="rId4" Type="http://schemas.openxmlformats.org/officeDocument/2006/relationships/hyperlink" Target="http://www.samw.ch/gvp/aph"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Rechteck 6"/>
          <p:cNvSpPr/>
          <p:nvPr/>
        </p:nvSpPr>
        <p:spPr bwMode="auto">
          <a:xfrm>
            <a:off x="0" y="0"/>
            <a:ext cx="12192000" cy="5377550"/>
          </a:xfrm>
          <a:prstGeom prst="rect">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gn="ctr">
              <a:defRPr/>
            </a:pPr>
            <a:r>
              <a:rPr lang="de-CH" sz="3600" b="1">
                <a:solidFill>
                  <a:schemeClr val="bg1"/>
                </a:solidFill>
                <a:latin typeface="Calibri"/>
                <a:ea typeface="Roboto"/>
                <a:cs typeface="Calibri"/>
              </a:rPr>
              <a:t>Herzlich willkommen</a:t>
            </a:r>
            <a:endParaRPr/>
          </a:p>
          <a:p>
            <a:pPr algn="ctr">
              <a:defRPr/>
            </a:pPr>
            <a:endParaRPr lang="de-CH" sz="2100" b="1">
              <a:solidFill>
                <a:schemeClr val="bg1"/>
              </a:solidFill>
              <a:latin typeface="Calibri"/>
              <a:ea typeface="Roboto"/>
              <a:cs typeface="Calibri"/>
            </a:endParaRPr>
          </a:p>
          <a:p>
            <a:pPr algn="ctr">
              <a:defRPr/>
            </a:pPr>
            <a:r>
              <a:rPr lang="de-CH" sz="5000" b="1">
                <a:solidFill>
                  <a:schemeClr val="bg1"/>
                </a:solidFill>
                <a:latin typeface="Calibri"/>
                <a:ea typeface="Calibri"/>
                <a:cs typeface="Calibri"/>
              </a:rPr>
              <a:t>Der medizinische Qualitätsindikator «Gesundheitliche Vorausplanung»</a:t>
            </a:r>
            <a:endParaRPr/>
          </a:p>
          <a:p>
            <a:pPr algn="ctr">
              <a:defRPr/>
            </a:pPr>
            <a:br>
              <a:rPr lang="de-CH" sz="3600">
                <a:solidFill>
                  <a:schemeClr val="bg1"/>
                </a:solidFill>
                <a:latin typeface="Calibri"/>
                <a:ea typeface="Roboto"/>
              </a:rPr>
            </a:br>
            <a:r>
              <a:rPr lang="de-CH" sz="2100">
                <a:latin typeface="Calibri"/>
                <a:ea typeface="Roboto"/>
              </a:rPr>
              <a:t>Einführung in den medizinischen Qualitätsindikator «Gesundheitliche Vorausplanung»</a:t>
            </a:r>
            <a:endParaRPr lang="de-CH" sz="2100">
              <a:solidFill>
                <a:schemeClr val="bg1"/>
              </a:solidFill>
              <a:latin typeface="Calibri"/>
              <a:ea typeface="Roboto"/>
            </a:endParaRPr>
          </a:p>
          <a:p>
            <a:pPr algn="ctr">
              <a:defRPr/>
            </a:pPr>
            <a:br>
              <a:rPr lang="de-CH" sz="2100">
                <a:solidFill>
                  <a:schemeClr val="bg1"/>
                </a:solidFill>
                <a:latin typeface="Calibri"/>
                <a:ea typeface="Roboto"/>
              </a:rPr>
            </a:br>
            <a:r>
              <a:rPr lang="de-CH" sz="2100">
                <a:solidFill>
                  <a:schemeClr val="bg1"/>
                </a:solidFill>
                <a:latin typeface="Calibri"/>
                <a:ea typeface="Roboto"/>
              </a:rPr>
              <a:t>dd. Monat yyyy</a:t>
            </a:r>
            <a:endParaRPr lang="de-CH" sz="2100">
              <a:solidFill>
                <a:schemeClr val="tx1"/>
              </a:solidFill>
              <a:latin typeface="Calibri"/>
              <a:ea typeface="Roboto"/>
            </a:endParaRPr>
          </a:p>
        </p:txBody>
      </p:sp>
      <p:pic>
        <p:nvPicPr>
          <p:cNvPr id="2" name="Grafik 1">
            <a:extLst>
              <a:ext uri="{FF2B5EF4-FFF2-40B4-BE49-F238E27FC236}">
                <a16:creationId xmlns:a16="http://schemas.microsoft.com/office/drawing/2014/main" id="{2BAF82B1-3C02-C520-09EB-0886110AAF6B}"/>
              </a:ext>
            </a:extLst>
          </p:cNvPr>
          <p:cNvPicPr>
            <a:picLocks noChangeAspect="1"/>
          </p:cNvPicPr>
          <p:nvPr/>
        </p:nvPicPr>
        <p:blipFill>
          <a:blip r:embed="rId3"/>
          <a:stretch>
            <a:fillRect/>
          </a:stretch>
        </p:blipFill>
        <p:spPr>
          <a:xfrm>
            <a:off x="3600450" y="5584145"/>
            <a:ext cx="4991100" cy="9999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5095DDD-EC71-1C78-1A5E-4F218EC849F4}"/>
            </a:ext>
          </a:extLst>
        </p:cNvPr>
        <p:cNvGrpSpPr/>
        <p:nvPr/>
      </p:nvGrpSpPr>
      <p:grpSpPr>
        <a:xfrm>
          <a:off x="0" y="0"/>
          <a:ext cx="0" cy="0"/>
          <a:chOff x="0" y="0"/>
          <a:chExt cx="0" cy="0"/>
        </a:xfrm>
      </p:grpSpPr>
      <p:sp>
        <p:nvSpPr>
          <p:cNvPr id="8" name="Rechteck 7">
            <a:extLst>
              <a:ext uri="{FF2B5EF4-FFF2-40B4-BE49-F238E27FC236}">
                <a16:creationId xmlns:a16="http://schemas.microsoft.com/office/drawing/2014/main" id="{B84C34B5-2EAB-1ACA-D87D-EDB91D2C3330}"/>
              </a:ext>
            </a:extLst>
          </p:cNvPr>
          <p:cNvSpPr/>
          <p:nvPr/>
        </p:nvSpPr>
        <p:spPr>
          <a:xfrm>
            <a:off x="0" y="0"/>
            <a:ext cx="12192000" cy="6858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924C9611-B789-48E5-36E4-A8719A19F8E8}"/>
              </a:ext>
            </a:extLst>
          </p:cNvPr>
          <p:cNvSpPr txBox="1"/>
          <p:nvPr/>
        </p:nvSpPr>
        <p:spPr>
          <a:xfrm>
            <a:off x="409575" y="1994653"/>
            <a:ext cx="10892409" cy="3975649"/>
          </a:xfrm>
          <a:prstGeom prst="rect">
            <a:avLst/>
          </a:prstGeom>
          <a:solidFill>
            <a:schemeClr val="bg1"/>
          </a:solidFill>
        </p:spPr>
        <p:txBody>
          <a:bodyPr wrap="square" lIns="648000" tIns="216000" rIns="360000" bIns="216000" rtlCol="0" anchor="t">
            <a:spAutoFit/>
          </a:bodyPr>
          <a:lstStyle/>
          <a:p>
            <a:pPr lvl="0" eaLnBrk="0" fontAlgn="base" hangingPunct="0">
              <a:spcBef>
                <a:spcPct val="0"/>
              </a:spcBef>
              <a:spcAft>
                <a:spcPts val="600"/>
              </a:spcAft>
            </a:pPr>
            <a:r>
              <a:rPr lang="de-DE" altLang="de-DE" sz="2100" dirty="0">
                <a:latin typeface="Calibri" panose="020F0502020204030204" pitchFamily="34" charset="0"/>
                <a:cs typeface="Calibri" panose="020F0502020204030204" pitchFamily="34" charset="0"/>
              </a:rPr>
              <a:t>Für die nachfolgenden Folien gelten folgende Regelungen:</a:t>
            </a:r>
          </a:p>
          <a:p>
            <a:pPr marL="285750" lvl="0" indent="-285750" eaLnBrk="0" fontAlgn="base" hangingPunct="0">
              <a:spcBef>
                <a:spcPct val="0"/>
              </a:spcBef>
              <a:spcAft>
                <a:spcPts val="600"/>
              </a:spcAft>
              <a:buFont typeface="Arial" panose="020B0604020202020204" pitchFamily="34" charset="0"/>
              <a:buChar char="•"/>
            </a:pPr>
            <a:r>
              <a:rPr lang="de-DE" altLang="de-DE" sz="2100" dirty="0">
                <a:latin typeface="Calibri" panose="020F0502020204030204" pitchFamily="34" charset="0"/>
                <a:cs typeface="Calibri" panose="020F0502020204030204" pitchFamily="34" charset="0"/>
              </a:rPr>
              <a:t>Werden Folien 1 zu 1 übernommen, muss zwingend die </a:t>
            </a:r>
            <a:r>
              <a:rPr lang="de-DE" altLang="de-DE" sz="2100" dirty="0" err="1">
                <a:latin typeface="Calibri" panose="020F0502020204030204" pitchFamily="34" charset="0"/>
                <a:cs typeface="Calibri" panose="020F0502020204030204" pitchFamily="34" charset="0"/>
              </a:rPr>
              <a:t>Fusszeile</a:t>
            </a:r>
            <a:r>
              <a:rPr lang="de-DE" altLang="de-DE" sz="2100" dirty="0">
                <a:latin typeface="Calibri" panose="020F0502020204030204" pitchFamily="34" charset="0"/>
                <a:cs typeface="Calibri" panose="020F0502020204030204" pitchFamily="34" charset="0"/>
              </a:rPr>
              <a:t> beibehalten werden, mit den folgenden Angaben: </a:t>
            </a:r>
            <a:r>
              <a:rPr lang="de-DE" altLang="de-DE" sz="2100" dirty="0">
                <a:latin typeface="Calibri" panose="020F0502020204030204" pitchFamily="34" charset="0"/>
                <a:cs typeface="Calibri" panose="020F0502020204030204" pitchFamily="34" charset="0"/>
                <a:hlinkClick r:id="rId3" tooltip="http://www.artiset.ch/pflegequalitaet"/>
              </a:rPr>
              <a:t>www.artiset.ch/pflegequalitaet</a:t>
            </a:r>
            <a:r>
              <a:rPr lang="de-DE" altLang="de-DE" sz="2100" dirty="0">
                <a:latin typeface="Calibri" panose="020F0502020204030204" pitchFamily="34" charset="0"/>
                <a:cs typeface="Calibri" panose="020F0502020204030204" pitchFamily="34" charset="0"/>
              </a:rPr>
              <a:t> – CC BY-NC-SA </a:t>
            </a:r>
            <a:r>
              <a:rPr lang="de-DE" altLang="de-DE" sz="2100" dirty="0" err="1">
                <a:latin typeface="Calibri" panose="020F0502020204030204" pitchFamily="34" charset="0"/>
                <a:cs typeface="Calibri" panose="020F0502020204030204" pitchFamily="34" charset="0"/>
              </a:rPr>
              <a:t>senesuisse</a:t>
            </a:r>
            <a:r>
              <a:rPr lang="de-DE" altLang="de-DE" sz="2100" dirty="0">
                <a:latin typeface="Calibri" panose="020F0502020204030204" pitchFamily="34" charset="0"/>
                <a:cs typeface="Calibri" panose="020F0502020204030204" pitchFamily="34" charset="0"/>
              </a:rPr>
              <a:t> und CURAVIVA.</a:t>
            </a:r>
          </a:p>
          <a:p>
            <a:pPr marL="285750" lvl="0" indent="-285750" eaLnBrk="0" fontAlgn="base" hangingPunct="0">
              <a:spcBef>
                <a:spcPct val="0"/>
              </a:spcBef>
              <a:spcAft>
                <a:spcPts val="600"/>
              </a:spcAft>
              <a:buFont typeface="Arial" panose="020B0604020202020204" pitchFamily="34" charset="0"/>
              <a:buChar char="•"/>
            </a:pPr>
            <a:r>
              <a:rPr lang="de-DE" altLang="de-DE" sz="2100" dirty="0">
                <a:latin typeface="Calibri" panose="020F0502020204030204" pitchFamily="34" charset="0"/>
                <a:cs typeface="Calibri" panose="020F0502020204030204" pitchFamily="34" charset="0"/>
              </a:rPr>
              <a:t>Werden Folien angepasst oder eigene, neue Folien eingefügt, muss diese Angabe in der </a:t>
            </a:r>
            <a:r>
              <a:rPr lang="de-DE" altLang="de-DE" sz="2100" dirty="0" err="1">
                <a:latin typeface="Calibri" panose="020F0502020204030204" pitchFamily="34" charset="0"/>
                <a:cs typeface="Calibri" panose="020F0502020204030204" pitchFamily="34" charset="0"/>
              </a:rPr>
              <a:t>Fusszeile</a:t>
            </a:r>
            <a:r>
              <a:rPr lang="de-DE" altLang="de-DE" sz="2100" dirty="0">
                <a:latin typeface="Calibri" panose="020F0502020204030204" pitchFamily="34" charset="0"/>
                <a:cs typeface="Calibri" panose="020F0502020204030204" pitchFamily="34" charset="0"/>
              </a:rPr>
              <a:t> der jeweiligen Folie gelöscht werden.</a:t>
            </a:r>
          </a:p>
          <a:p>
            <a:pPr marL="285750" lvl="0" indent="-285750" eaLnBrk="0" fontAlgn="base" hangingPunct="0">
              <a:spcBef>
                <a:spcPct val="0"/>
              </a:spcBef>
              <a:spcAft>
                <a:spcPts val="600"/>
              </a:spcAft>
              <a:buFont typeface="Arial" panose="020B0604020202020204" pitchFamily="34" charset="0"/>
              <a:buChar char="•"/>
            </a:pPr>
            <a:r>
              <a:rPr lang="de-DE" altLang="de-DE" sz="2100" dirty="0">
                <a:latin typeface="Calibri" panose="020F0502020204030204" pitchFamily="34" charset="0"/>
                <a:cs typeface="Calibri" panose="020F0502020204030204" pitchFamily="34" charset="0"/>
              </a:rPr>
              <a:t>Rechte an Bildern und Icons: für alle Bilder und Icons dieser Präsentation gilt das Copyright. Sie dürfen nicht angepasst oder anderweitig verwendet werden.</a:t>
            </a:r>
          </a:p>
          <a:p>
            <a:pPr lvl="0" eaLnBrk="0" fontAlgn="base" hangingPunct="0">
              <a:spcBef>
                <a:spcPct val="0"/>
              </a:spcBef>
              <a:spcAft>
                <a:spcPts val="600"/>
              </a:spcAft>
            </a:pPr>
            <a:r>
              <a:rPr lang="de-DE" altLang="de-DE" sz="2100" dirty="0">
                <a:latin typeface="Calibri" panose="020F0502020204030204" pitchFamily="34" charset="0"/>
                <a:cs typeface="Calibri" panose="020F0502020204030204" pitchFamily="34" charset="0"/>
              </a:rPr>
              <a:t>Weitere Informationen zu den Lizenzen finden Interessierte unter folgendem Link:</a:t>
            </a:r>
            <a:br>
              <a:rPr lang="de-DE" altLang="de-DE" sz="2100" dirty="0">
                <a:latin typeface="Calibri" panose="020F0502020204030204" pitchFamily="34" charset="0"/>
                <a:cs typeface="Calibri" panose="020F0502020204030204" pitchFamily="34" charset="0"/>
              </a:rPr>
            </a:br>
            <a:r>
              <a:rPr lang="de-DE" altLang="de-DE" sz="2100" dirty="0">
                <a:latin typeface="Calibri" panose="020F0502020204030204" pitchFamily="34" charset="0"/>
                <a:cs typeface="Calibri" panose="020F0502020204030204" pitchFamily="34" charset="0"/>
                <a:hlinkClick r:id="rId4" tooltip="http://www.artiset.ch/pflegequalitaet/lizenzen"/>
              </a:rPr>
              <a:t>www.artiset.ch/pflegequalitaet/lizenzen</a:t>
            </a:r>
            <a:endParaRPr lang="de-DE" altLang="de-DE" sz="2100" dirty="0">
              <a:latin typeface="Calibri" panose="020F0502020204030204" pitchFamily="34" charset="0"/>
              <a:cs typeface="Calibri" panose="020F0502020204030204" pitchFamily="34" charset="0"/>
            </a:endParaRPr>
          </a:p>
        </p:txBody>
      </p:sp>
      <p:sp>
        <p:nvSpPr>
          <p:cNvPr id="5" name="Titel 4">
            <a:extLst>
              <a:ext uri="{FF2B5EF4-FFF2-40B4-BE49-F238E27FC236}">
                <a16:creationId xmlns:a16="http://schemas.microsoft.com/office/drawing/2014/main" id="{36C2A545-D673-31AF-7B2D-0980B3B0395C}"/>
              </a:ext>
            </a:extLst>
          </p:cNvPr>
          <p:cNvSpPr>
            <a:spLocks noGrp="1"/>
          </p:cNvSpPr>
          <p:nvPr>
            <p:ph type="title" idx="4294967295"/>
          </p:nvPr>
        </p:nvSpPr>
        <p:spPr>
          <a:xfrm>
            <a:off x="409575" y="371475"/>
            <a:ext cx="10723563" cy="828675"/>
          </a:xfrm>
          <a:prstGeom prst="rect">
            <a:avLst/>
          </a:prstGeom>
        </p:spPr>
        <p:txBody>
          <a:bodyPr/>
          <a:lstStyle/>
          <a:p>
            <a:r>
              <a:rPr lang="de-DE" altLang="de-DE" sz="5000" b="1" dirty="0">
                <a:solidFill>
                  <a:schemeClr val="bg1"/>
                </a:solidFill>
                <a:latin typeface="Calibri" panose="020F0502020204030204" pitchFamily="34" charset="0"/>
                <a:cs typeface="Calibri" panose="020F0502020204030204" pitchFamily="34" charset="0"/>
              </a:rPr>
              <a:t>Informationen zur Verwendung </a:t>
            </a:r>
            <a:br>
              <a:rPr lang="de-DE" altLang="de-DE" sz="5000" b="1" dirty="0">
                <a:solidFill>
                  <a:schemeClr val="bg1"/>
                </a:solidFill>
                <a:latin typeface="Calibri" panose="020F0502020204030204" pitchFamily="34" charset="0"/>
                <a:cs typeface="Calibri" panose="020F0502020204030204" pitchFamily="34" charset="0"/>
              </a:rPr>
            </a:br>
            <a:r>
              <a:rPr lang="de-DE" altLang="de-DE" sz="5000" b="1" dirty="0">
                <a:solidFill>
                  <a:schemeClr val="bg1"/>
                </a:solidFill>
                <a:latin typeface="Calibri" panose="020F0502020204030204" pitchFamily="34" charset="0"/>
                <a:cs typeface="Calibri" panose="020F0502020204030204" pitchFamily="34" charset="0"/>
              </a:rPr>
              <a:t>dieser PowerPoint-Präsentation</a:t>
            </a:r>
            <a:endParaRPr lang="de-DE" sz="5000" b="1" spc="0" dirty="0">
              <a:solidFill>
                <a:schemeClr val="bg1"/>
              </a:solidFill>
              <a:latin typeface="Calibri" panose="020F0502020204030204" pitchFamily="34" charset="0"/>
              <a:ea typeface="Roboto" panose="02000000000000000000" pitchFamily="2" charset="0"/>
              <a:cs typeface="Calibri" panose="020F0502020204030204" pitchFamily="34" charset="0"/>
            </a:endParaRPr>
          </a:p>
        </p:txBody>
      </p:sp>
      <p:sp>
        <p:nvSpPr>
          <p:cNvPr id="4" name="Fußzeilenplatzhalter 1">
            <a:extLst>
              <a:ext uri="{FF2B5EF4-FFF2-40B4-BE49-F238E27FC236}">
                <a16:creationId xmlns:a16="http://schemas.microsoft.com/office/drawing/2014/main" id="{F57A6923-BAB8-F46D-203A-8040EAD0C09A}"/>
              </a:ext>
            </a:extLst>
          </p:cNvPr>
          <p:cNvSpPr txBox="1">
            <a:spLocks/>
          </p:cNvSpPr>
          <p:nvPr/>
        </p:nvSpPr>
        <p:spPr>
          <a:xfrm>
            <a:off x="409575" y="6410324"/>
            <a:ext cx="7743825"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latin typeface="Calibri" panose="020F0502020204030204" pitchFamily="34" charset="0"/>
                <a:ea typeface="Roboto" panose="02000000000000000000" pitchFamily="2" charset="0"/>
                <a:cs typeface="Calibri" panose="020F0502020204030204" pitchFamily="34" charset="0"/>
              </a:rPr>
              <a:t>www.artiset.ch/pflegequalitaet – CC BY-NC-SA </a:t>
            </a:r>
            <a:r>
              <a:rPr lang="de-DE" sz="800" dirty="0" err="1">
                <a:latin typeface="Calibri" panose="020F0502020204030204" pitchFamily="34" charset="0"/>
                <a:ea typeface="Roboto" panose="02000000000000000000" pitchFamily="2" charset="0"/>
                <a:cs typeface="Calibri" panose="020F0502020204030204" pitchFamily="34" charset="0"/>
              </a:rPr>
              <a:t>senesuisse</a:t>
            </a:r>
            <a:r>
              <a:rPr lang="de-DE" sz="800" dirty="0">
                <a:latin typeface="Calibri" panose="020F0502020204030204" pitchFamily="34" charset="0"/>
                <a:ea typeface="Roboto" panose="02000000000000000000" pitchFamily="2" charset="0"/>
                <a:cs typeface="Calibri" panose="020F0502020204030204" pitchFamily="34" charset="0"/>
              </a:rPr>
              <a:t> und CURAVIVA </a:t>
            </a:r>
            <a:endParaRPr lang="de-CH" sz="800" dirty="0">
              <a:latin typeface="Calibri" panose="020F0502020204030204" pitchFamily="34" charset="0"/>
              <a:ea typeface="Roboto" panose="02000000000000000000" pitchFamily="2" charset="0"/>
              <a:cs typeface="Calibri" panose="020F0502020204030204" pitchFamily="34" charset="0"/>
            </a:endParaRPr>
          </a:p>
        </p:txBody>
      </p:sp>
      <p:sp>
        <p:nvSpPr>
          <p:cNvPr id="2" name="Fußzeilenplatzhalter 1">
            <a:extLst>
              <a:ext uri="{FF2B5EF4-FFF2-40B4-BE49-F238E27FC236}">
                <a16:creationId xmlns:a16="http://schemas.microsoft.com/office/drawing/2014/main" id="{E2344616-F9A4-2F60-E62C-2BAC18A84ECA}"/>
              </a:ext>
            </a:extLst>
          </p:cNvPr>
          <p:cNvSpPr txBox="1">
            <a:spLocks/>
          </p:cNvSpPr>
          <p:nvPr/>
        </p:nvSpPr>
        <p:spPr>
          <a:xfrm>
            <a:off x="11133138" y="6410325"/>
            <a:ext cx="649287" cy="44767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5202A2B-C977-E242-981D-4353B69DDCE3}" type="slidenum">
              <a:rPr lang="de-DE" sz="800" smtClean="0">
                <a:ea typeface="Roboto" panose="02000000000000000000" pitchFamily="2" charset="0"/>
              </a:rPr>
              <a:t>2</a:t>
            </a:fld>
            <a:endParaRPr lang="de-CH" sz="800" dirty="0">
              <a:ea typeface="Roboto" panose="02000000000000000000" pitchFamily="2" charset="0"/>
            </a:endParaRPr>
          </a:p>
        </p:txBody>
      </p:sp>
      <p:sp>
        <p:nvSpPr>
          <p:cNvPr id="3" name="Textfeld 2">
            <a:extLst>
              <a:ext uri="{FF2B5EF4-FFF2-40B4-BE49-F238E27FC236}">
                <a16:creationId xmlns:a16="http://schemas.microsoft.com/office/drawing/2014/main" id="{B04FE0FF-B8A9-7F66-A12A-F54A48227AED}"/>
              </a:ext>
            </a:extLst>
          </p:cNvPr>
          <p:cNvSpPr txBox="1"/>
          <p:nvPr/>
        </p:nvSpPr>
        <p:spPr>
          <a:xfrm>
            <a:off x="4657344" y="1670304"/>
            <a:ext cx="184731" cy="369332"/>
          </a:xfrm>
          <a:prstGeom prst="rect">
            <a:avLst/>
          </a:prstGeom>
          <a:noFill/>
        </p:spPr>
        <p:txBody>
          <a:bodyPr wrap="none" rtlCol="0">
            <a:spAutoFit/>
          </a:bodyPr>
          <a:lstStyle/>
          <a:p>
            <a:endParaRPr lang="de-DE"/>
          </a:p>
        </p:txBody>
      </p:sp>
    </p:spTree>
    <p:extLst>
      <p:ext uri="{BB962C8B-B14F-4D97-AF65-F5344CB8AC3E}">
        <p14:creationId xmlns:p14="http://schemas.microsoft.com/office/powerpoint/2010/main" val="86620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0" y="0"/>
            <a:ext cx="12191980" cy="6857990"/>
          </a:xfrm>
          <a:prstGeom prst="rect">
            <a:avLst/>
          </a:prstGeom>
          <a:noFill/>
        </p:spPr>
      </p:pic>
      <p:sp>
        <p:nvSpPr>
          <p:cNvPr id="3" name="Content Placeholder 2"/>
          <p:cNvSpPr>
            <a:spLocks noGrp="1"/>
          </p:cNvSpPr>
          <p:nvPr>
            <p:ph idx="4294967295"/>
          </p:nvPr>
        </p:nvSpPr>
        <p:spPr bwMode="auto">
          <a:xfrm>
            <a:off x="0" y="1976438"/>
            <a:ext cx="4679950" cy="4430712"/>
          </a:xfrm>
          <a:prstGeom prst="rect">
            <a:avLst/>
          </a:prstGeom>
        </p:spPr>
        <p:txBody>
          <a:bodyPr vert="horz" lIns="0" tIns="0" rIns="0" bIns="0" rtlCol="0">
            <a:normAutofit/>
          </a:bodyPr>
          <a:lstStyle/>
          <a:p>
            <a:pPr>
              <a:spcAft>
                <a:spcPts val="600"/>
              </a:spcAft>
              <a:defRPr/>
            </a:pPr>
            <a:endParaRPr lang="de-CH"/>
          </a:p>
          <a:p>
            <a:pPr marL="285750" indent="-285750">
              <a:spcAft>
                <a:spcPts val="600"/>
              </a:spcAft>
              <a:buFont typeface="Arial"/>
              <a:buChar char="•"/>
              <a:defRPr/>
            </a:pPr>
            <a:endParaRPr lang="de-CH"/>
          </a:p>
        </p:txBody>
      </p:sp>
      <p:pic>
        <p:nvPicPr>
          <p:cNvPr id="4" name="Grafik 3"/>
          <p:cNvPicPr>
            <a:picLocks noChangeAspect="1"/>
          </p:cNvPicPr>
          <p:nvPr/>
        </p:nvPicPr>
        <p:blipFill>
          <a:blip r:embed="rId4"/>
          <a:srcRect/>
          <a:stretch/>
        </p:blipFill>
        <p:spPr bwMode="auto">
          <a:xfrm>
            <a:off x="141728" y="5114441"/>
            <a:ext cx="11869458" cy="177543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6"/>
            <a:ext cx="11370406" cy="1589623"/>
          </a:xfrm>
        </p:spPr>
        <p:txBody>
          <a:bodyPr>
            <a:normAutofit/>
          </a:bodyPr>
          <a:lstStyle/>
          <a:p>
            <a:pPr>
              <a:defRPr/>
            </a:pPr>
            <a:r>
              <a:rPr lang="de-DE" sz="4400" b="1" dirty="0">
                <a:latin typeface="Calibri"/>
                <a:ea typeface="Calibri"/>
                <a:cs typeface="Calibri"/>
              </a:rPr>
              <a:t>Die </a:t>
            </a:r>
            <a:r>
              <a:rPr lang="de-DE" sz="4400" dirty="0">
                <a:ea typeface="Calibri"/>
              </a:rPr>
              <a:t>s</a:t>
            </a:r>
            <a:r>
              <a:rPr lang="de-DE" sz="4400" b="1" dirty="0">
                <a:latin typeface="Calibri"/>
                <a:ea typeface="Calibri"/>
                <a:cs typeface="Calibri"/>
              </a:rPr>
              <a:t>echs bestehenden medizinischen Qualitätsindikatoren </a:t>
            </a:r>
            <a:br>
              <a:rPr lang="de-DE" sz="3200" b="1" dirty="0">
                <a:latin typeface="Calibri"/>
                <a:ea typeface="Calibri"/>
                <a:cs typeface="Calibri"/>
              </a:rPr>
            </a:br>
            <a:r>
              <a:rPr lang="de-DE" sz="1800" dirty="0"/>
              <a:t>(mit obligatorischer, jährlicher Datenlieferung an Bund)</a:t>
            </a:r>
            <a:endParaRPr lang="de-DE" sz="3200" dirty="0"/>
          </a:p>
        </p:txBody>
      </p:sp>
      <p:graphicFrame>
        <p:nvGraphicFramePr>
          <p:cNvPr id="19" name="Table 19"/>
          <p:cNvGraphicFramePr>
            <a:graphicFrameLocks noGrp="1"/>
          </p:cNvGraphicFramePr>
          <p:nvPr/>
        </p:nvGraphicFramePr>
        <p:xfrm>
          <a:off x="356033" y="2175827"/>
          <a:ext cx="11061217" cy="3548634"/>
        </p:xfrm>
        <a:graphic>
          <a:graphicData uri="http://schemas.openxmlformats.org/drawingml/2006/table">
            <a:tbl>
              <a:tblPr firstRow="1" bandRow="1">
                <a:tableStyleId>{5940675A-B579-460E-94D1-54222C63F5DA}</a:tableStyleId>
              </a:tblPr>
              <a:tblGrid>
                <a:gridCol w="999309">
                  <a:extLst>
                    <a:ext uri="{9D8B030D-6E8A-4147-A177-3AD203B41FA5}">
                      <a16:colId xmlns:a16="http://schemas.microsoft.com/office/drawing/2014/main" val="20000"/>
                    </a:ext>
                  </a:extLst>
                </a:gridCol>
                <a:gridCol w="1610998">
                  <a:extLst>
                    <a:ext uri="{9D8B030D-6E8A-4147-A177-3AD203B41FA5}">
                      <a16:colId xmlns:a16="http://schemas.microsoft.com/office/drawing/2014/main" val="20001"/>
                    </a:ext>
                  </a:extLst>
                </a:gridCol>
                <a:gridCol w="1014470">
                  <a:extLst>
                    <a:ext uri="{9D8B030D-6E8A-4147-A177-3AD203B41FA5}">
                      <a16:colId xmlns:a16="http://schemas.microsoft.com/office/drawing/2014/main" val="20002"/>
                    </a:ext>
                  </a:extLst>
                </a:gridCol>
                <a:gridCol w="2079331">
                  <a:extLst>
                    <a:ext uri="{9D8B030D-6E8A-4147-A177-3AD203B41FA5}">
                      <a16:colId xmlns:a16="http://schemas.microsoft.com/office/drawing/2014/main" val="20003"/>
                    </a:ext>
                  </a:extLst>
                </a:gridCol>
                <a:gridCol w="1026459">
                  <a:extLst>
                    <a:ext uri="{9D8B030D-6E8A-4147-A177-3AD203B41FA5}">
                      <a16:colId xmlns:a16="http://schemas.microsoft.com/office/drawing/2014/main" val="20004"/>
                    </a:ext>
                  </a:extLst>
                </a:gridCol>
                <a:gridCol w="1422558">
                  <a:extLst>
                    <a:ext uri="{9D8B030D-6E8A-4147-A177-3AD203B41FA5}">
                      <a16:colId xmlns:a16="http://schemas.microsoft.com/office/drawing/2014/main" val="20005"/>
                    </a:ext>
                  </a:extLst>
                </a:gridCol>
                <a:gridCol w="1004341">
                  <a:extLst>
                    <a:ext uri="{9D8B030D-6E8A-4147-A177-3AD203B41FA5}">
                      <a16:colId xmlns:a16="http://schemas.microsoft.com/office/drawing/2014/main" val="20006"/>
                    </a:ext>
                  </a:extLst>
                </a:gridCol>
                <a:gridCol w="1903751">
                  <a:extLst>
                    <a:ext uri="{9D8B030D-6E8A-4147-A177-3AD203B41FA5}">
                      <a16:colId xmlns:a16="http://schemas.microsoft.com/office/drawing/2014/main" val="20007"/>
                    </a:ext>
                  </a:extLst>
                </a:gridCol>
              </a:tblGrid>
              <a:tr h="692338">
                <a:tc gridSpan="2">
                  <a:txBody>
                    <a:bodyPr/>
                    <a:lstStyle/>
                    <a:p>
                      <a:pPr>
                        <a:defRPr/>
                      </a:pPr>
                      <a:r>
                        <a:rPr lang="en-US" b="1" dirty="0" err="1">
                          <a:solidFill>
                            <a:schemeClr val="bg1"/>
                          </a:solidFill>
                          <a:latin typeface="Calibri"/>
                          <a:ea typeface="Calibri"/>
                          <a:cs typeface="Calibri"/>
                        </a:rPr>
                        <a:t>Schmerz</a:t>
                      </a:r>
                      <a:endParaRPr b="1" dirty="0">
                        <a:solidFill>
                          <a:schemeClr val="bg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b="1" dirty="0" err="1">
                          <a:solidFill>
                            <a:schemeClr val="bg1"/>
                          </a:solidFill>
                          <a:latin typeface="Calibri"/>
                          <a:ea typeface="Calibri"/>
                          <a:cs typeface="Calibri"/>
                        </a:rPr>
                        <a:t>Bewegungseinschränkende</a:t>
                      </a:r>
                      <a:r>
                        <a:rPr lang="en-US" b="1" dirty="0">
                          <a:solidFill>
                            <a:schemeClr val="bg1"/>
                          </a:solidFill>
                          <a:latin typeface="Calibri"/>
                          <a:ea typeface="Calibri"/>
                          <a:cs typeface="Calibri"/>
                        </a:rPr>
                        <a:t> </a:t>
                      </a:r>
                      <a:r>
                        <a:rPr lang="en-US" b="1" dirty="0" err="1">
                          <a:solidFill>
                            <a:schemeClr val="bg1"/>
                          </a:solidFill>
                          <a:latin typeface="Calibri"/>
                          <a:ea typeface="Calibri"/>
                          <a:cs typeface="Calibri"/>
                        </a:rPr>
                        <a:t>Massnahmen</a:t>
                      </a:r>
                      <a:endParaRPr b="1" dirty="0">
                        <a:solidFill>
                          <a:schemeClr val="bg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b="1">
                          <a:solidFill>
                            <a:schemeClr val="bg1"/>
                          </a:solidFill>
                          <a:latin typeface="Calibri"/>
                          <a:ea typeface="Calibri"/>
                          <a:cs typeface="Calibri"/>
                        </a:rPr>
                        <a:t>Medikamente</a:t>
                      </a:r>
                      <a:endParaRPr b="1">
                        <a:solidFill>
                          <a:schemeClr val="bg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b="1">
                          <a:solidFill>
                            <a:schemeClr val="bg1"/>
                          </a:solidFill>
                          <a:latin typeface="Calibri"/>
                          <a:ea typeface="Calibri"/>
                          <a:cs typeface="Calibri"/>
                        </a:rPr>
                        <a:t>Ernährung</a:t>
                      </a:r>
                      <a:endParaRPr b="1">
                        <a:solidFill>
                          <a:schemeClr val="bg1"/>
                        </a:solidFill>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692338">
                <a:tc>
                  <a:txBody>
                    <a:bodyPr/>
                    <a:lstStyle/>
                    <a:p>
                      <a:pPr>
                        <a:defRPr/>
                      </a:pPr>
                      <a:endParaRPr lang="en-US">
                        <a:latin typeface="Calibri"/>
                        <a:ea typeface="Calibri"/>
                        <a:cs typeface="Calibri"/>
                      </a:endParaRPr>
                    </a:p>
                    <a:p>
                      <a:pPr>
                        <a:defRPr/>
                      </a:pPr>
                      <a:endParaRPr lang="en-US">
                        <a:latin typeface="Calibri"/>
                        <a:ea typeface="Calibri"/>
                        <a:cs typeface="Calibri"/>
                      </a:endParaRPr>
                    </a:p>
                    <a:p>
                      <a:pPr>
                        <a:defRPr/>
                      </a:pPr>
                      <a:endParaRPr lang="en-US">
                        <a:latin typeface="Calibri"/>
                        <a:ea typeface="Calibri"/>
                        <a:cs typeface="Calibri"/>
                      </a:endParaRPr>
                    </a:p>
                    <a:p>
                      <a:pPr>
                        <a:defRPr/>
                      </a:pPr>
                      <a:endParaRPr>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en-US">
                          <a:latin typeface="Calibri"/>
                          <a:ea typeface="Calibri"/>
                          <a:cs typeface="Calibri"/>
                        </a:rPr>
                        <a:t>Selbst-</a:t>
                      </a:r>
                      <a:endParaRPr/>
                    </a:p>
                    <a:p>
                      <a:pPr>
                        <a:defRPr/>
                      </a:pPr>
                      <a:r>
                        <a:rPr lang="en-US">
                          <a:latin typeface="Calibri"/>
                          <a:ea typeface="Calibri"/>
                          <a:cs typeface="Calibri"/>
                        </a:rPr>
                        <a:t>einschätzung</a:t>
                      </a: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en-US">
                          <a:latin typeface="Calibri"/>
                          <a:ea typeface="Calibri"/>
                          <a:cs typeface="Calibri"/>
                        </a:rPr>
                        <a:t>Rumpffixation/</a:t>
                      </a:r>
                      <a:endParaRPr/>
                    </a:p>
                    <a:p>
                      <a:pPr>
                        <a:defRPr/>
                      </a:pPr>
                      <a:r>
                        <a:rPr lang="en-US">
                          <a:latin typeface="Calibri"/>
                          <a:ea typeface="Calibri"/>
                          <a:cs typeface="Calibri"/>
                        </a:rPr>
                        <a:t>Sitzgelegenheit</a:t>
                      </a: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en-US" dirty="0">
                          <a:latin typeface="Calibri"/>
                          <a:ea typeface="Calibri"/>
                          <a:cs typeface="Calibri"/>
                        </a:rPr>
                        <a:t>Poly-</a:t>
                      </a:r>
                      <a:r>
                        <a:rPr lang="en-US" dirty="0" err="1">
                          <a:latin typeface="Calibri"/>
                          <a:ea typeface="Calibri"/>
                          <a:cs typeface="Calibri"/>
                        </a:rPr>
                        <a:t>medikation</a:t>
                      </a:r>
                      <a:endParaRPr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en-US" dirty="0">
                          <a:latin typeface="Calibri"/>
                          <a:ea typeface="Calibri"/>
                          <a:cs typeface="Calibri"/>
                        </a:rPr>
                        <a:t>Mangel-</a:t>
                      </a:r>
                      <a:r>
                        <a:rPr lang="en-US" dirty="0" err="1">
                          <a:latin typeface="Calibri"/>
                          <a:ea typeface="Calibri"/>
                          <a:cs typeface="Calibri"/>
                        </a:rPr>
                        <a:t>ernährung</a:t>
                      </a:r>
                      <a:endParaRPr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extLst>
                  <a:ext uri="{0D108BD9-81ED-4DB2-BD59-A6C34878D82A}">
                    <a16:rowId xmlns:a16="http://schemas.microsoft.com/office/drawing/2014/main" val="10001"/>
                  </a:ext>
                </a:extLst>
              </a:tr>
              <a:tr h="692338">
                <a:tc>
                  <a:txBody>
                    <a:bodyPr/>
                    <a:lstStyle/>
                    <a:p>
                      <a:pPr>
                        <a:defRPr/>
                      </a:pPr>
                      <a:endParaRPr lang="en-US">
                        <a:latin typeface="Calibri"/>
                        <a:ea typeface="Calibri"/>
                        <a:cs typeface="Calibri"/>
                      </a:endParaRPr>
                    </a:p>
                    <a:p>
                      <a:pPr>
                        <a:defRPr/>
                      </a:pPr>
                      <a:endParaRPr lang="en-US">
                        <a:latin typeface="Calibri"/>
                        <a:ea typeface="Calibri"/>
                        <a:cs typeface="Calibri"/>
                      </a:endParaRPr>
                    </a:p>
                    <a:p>
                      <a:pPr>
                        <a:defRPr/>
                      </a:pPr>
                      <a:endParaRPr lang="en-US">
                        <a:latin typeface="Calibri"/>
                        <a:ea typeface="Calibri"/>
                        <a:cs typeface="Calibri"/>
                      </a:endParaRPr>
                    </a:p>
                    <a:p>
                      <a:pPr>
                        <a:defRPr/>
                      </a:pPr>
                      <a:endParaRPr>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en-US">
                          <a:latin typeface="Calibri"/>
                          <a:ea typeface="Calibri"/>
                          <a:cs typeface="Calibri"/>
                        </a:rPr>
                        <a:t>Fremd-</a:t>
                      </a:r>
                      <a:endParaRPr/>
                    </a:p>
                    <a:p>
                      <a:pPr>
                        <a:defRPr/>
                      </a:pPr>
                      <a:r>
                        <a:rPr lang="en-US">
                          <a:latin typeface="Calibri"/>
                          <a:ea typeface="Calibri"/>
                          <a:cs typeface="Calibri"/>
                        </a:rPr>
                        <a:t>einschätzung</a:t>
                      </a: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en-US">
                          <a:latin typeface="Calibri"/>
                          <a:ea typeface="Calibri"/>
                          <a:cs typeface="Calibri"/>
                        </a:rPr>
                        <a:t>Bettgitter</a:t>
                      </a:r>
                      <a:endParaRPr>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gridSpan="2">
                  <a:txBody>
                    <a:bodyPr/>
                    <a:lstStyle/>
                    <a:p>
                      <a:pPr>
                        <a:defRPr/>
                      </a:pPr>
                      <a:endParaRPr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hMerge="1">
                  <a:txBody>
                    <a:bodyPr/>
                    <a:lstStyle/>
                    <a:p>
                      <a:endParaRPr/>
                    </a:p>
                  </a:txBody>
                  <a:tcPr/>
                </a:tc>
                <a:tc gridSpan="2">
                  <a:txBody>
                    <a:bodyPr/>
                    <a:lstStyle/>
                    <a:p>
                      <a:pPr>
                        <a:defRPr/>
                      </a:pPr>
                      <a:endParaRPr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hMerge="1">
                  <a:txBody>
                    <a:bodyPr/>
                    <a:lstStyle/>
                    <a:p>
                      <a:endParaRPr/>
                    </a:p>
                  </a:txBody>
                  <a:tcPr/>
                </a:tc>
                <a:extLst>
                  <a:ext uri="{0D108BD9-81ED-4DB2-BD59-A6C34878D82A}">
                    <a16:rowId xmlns:a16="http://schemas.microsoft.com/office/drawing/2014/main" val="10002"/>
                  </a:ext>
                </a:extLst>
              </a:tr>
            </a:tbl>
          </a:graphicData>
        </a:graphic>
      </p:graphicFrame>
      <p:pic>
        <p:nvPicPr>
          <p:cNvPr id="5" name="Picture 4" descr="A black background with a black square&#10;&#10;AI-generated content may be incorrect."/>
          <p:cNvPicPr>
            <a:picLocks noChangeAspect="1"/>
          </p:cNvPicPr>
          <p:nvPr/>
        </p:nvPicPr>
        <p:blipFill>
          <a:blip r:embed="rId3" cstate="print">
            <a:extLst>
              <a:ext uri="{28A0092B-C50C-407E-A947-70E740481C1C}">
                <a14:useLocalDpi xmlns:a14="http://schemas.microsoft.com/office/drawing/2010/main"/>
              </a:ext>
            </a:extLst>
          </a:blip>
          <a:stretch/>
        </p:blipFill>
        <p:spPr bwMode="auto">
          <a:xfrm>
            <a:off x="3050358" y="3240097"/>
            <a:ext cx="847938" cy="845608"/>
          </a:xfrm>
          <a:prstGeom prst="rect">
            <a:avLst/>
          </a:prstGeom>
        </p:spPr>
      </p:pic>
      <p:pic>
        <p:nvPicPr>
          <p:cNvPr id="7" name="Picture 6" descr="A black background with a black square&#10;&#10;AI-generated content may be incorrect."/>
          <p:cNvPicPr>
            <a:picLocks noChangeAspect="1"/>
          </p:cNvPicPr>
          <p:nvPr/>
        </p:nvPicPr>
        <p:blipFill>
          <a:blip r:embed="rId4" cstate="print">
            <a:extLst>
              <a:ext uri="{28A0092B-C50C-407E-A947-70E740481C1C}">
                <a14:useLocalDpi xmlns:a14="http://schemas.microsoft.com/office/drawing/2010/main"/>
              </a:ext>
            </a:extLst>
          </a:blip>
          <a:stretch/>
        </p:blipFill>
        <p:spPr bwMode="auto">
          <a:xfrm>
            <a:off x="3050358" y="4565366"/>
            <a:ext cx="837819" cy="837819"/>
          </a:xfrm>
          <a:prstGeom prst="rect">
            <a:avLst/>
          </a:prstGeom>
        </p:spPr>
      </p:pic>
      <p:pic>
        <p:nvPicPr>
          <p:cNvPr id="20" name="Picture 19" descr="A black background with a black square&#10;&#10;AI-generated content may be incorrect."/>
          <p:cNvPicPr>
            <a:picLocks noChangeAspect="1"/>
          </p:cNvPicPr>
          <p:nvPr/>
        </p:nvPicPr>
        <p:blipFill>
          <a:blip r:embed="rId5" cstate="print">
            <a:extLst>
              <a:ext uri="{28A0092B-C50C-407E-A947-70E740481C1C}">
                <a14:useLocalDpi xmlns:a14="http://schemas.microsoft.com/office/drawing/2010/main"/>
              </a:ext>
            </a:extLst>
          </a:blip>
          <a:stretch/>
        </p:blipFill>
        <p:spPr bwMode="auto">
          <a:xfrm>
            <a:off x="431289" y="4603700"/>
            <a:ext cx="847938" cy="850274"/>
          </a:xfrm>
          <a:prstGeom prst="rect">
            <a:avLst/>
          </a:prstGeom>
        </p:spPr>
      </p:pic>
      <p:pic>
        <p:nvPicPr>
          <p:cNvPr id="22" name="Picture 21" descr="A black background with a black square&#10;&#10;AI-generated content may be incorrect."/>
          <p:cNvPicPr>
            <a:picLocks noChangeAspect="1"/>
          </p:cNvPicPr>
          <p:nvPr/>
        </p:nvPicPr>
        <p:blipFill>
          <a:blip r:embed="rId6" cstate="print">
            <a:extLst>
              <a:ext uri="{28A0092B-C50C-407E-A947-70E740481C1C}">
                <a14:useLocalDpi xmlns:a14="http://schemas.microsoft.com/office/drawing/2010/main"/>
              </a:ext>
            </a:extLst>
          </a:blip>
          <a:stretch/>
        </p:blipFill>
        <p:spPr bwMode="auto">
          <a:xfrm>
            <a:off x="431289" y="3237767"/>
            <a:ext cx="847938" cy="847938"/>
          </a:xfrm>
          <a:prstGeom prst="rect">
            <a:avLst/>
          </a:prstGeom>
        </p:spPr>
      </p:pic>
      <p:pic>
        <p:nvPicPr>
          <p:cNvPr id="24" name="Picture 23" descr="A black background with a black square&#10;&#10;AI-generated content may be incorrect."/>
          <p:cNvPicPr>
            <a:picLocks noChangeAspect="1"/>
          </p:cNvPicPr>
          <p:nvPr/>
        </p:nvPicPr>
        <p:blipFill>
          <a:blip r:embed="rId7" cstate="print">
            <a:extLst>
              <a:ext uri="{28A0092B-C50C-407E-A947-70E740481C1C}">
                <a14:useLocalDpi xmlns:a14="http://schemas.microsoft.com/office/drawing/2010/main"/>
              </a:ext>
            </a:extLst>
          </a:blip>
          <a:stretch/>
        </p:blipFill>
        <p:spPr bwMode="auto">
          <a:xfrm>
            <a:off x="6133558" y="3237767"/>
            <a:ext cx="845608" cy="845608"/>
          </a:xfrm>
          <a:prstGeom prst="rect">
            <a:avLst/>
          </a:prstGeom>
        </p:spPr>
      </p:pic>
      <p:pic>
        <p:nvPicPr>
          <p:cNvPr id="26" name="Picture 25" descr="A black background with a black square&#10;&#10;AI-generated content may be incorrect."/>
          <p:cNvPicPr>
            <a:picLocks noChangeAspect="1"/>
          </p:cNvPicPr>
          <p:nvPr/>
        </p:nvPicPr>
        <p:blipFill>
          <a:blip r:embed="rId8" cstate="print">
            <a:extLst>
              <a:ext uri="{28A0092B-C50C-407E-A947-70E740481C1C}">
                <a14:useLocalDpi xmlns:a14="http://schemas.microsoft.com/office/drawing/2010/main"/>
              </a:ext>
            </a:extLst>
          </a:blip>
          <a:stretch/>
        </p:blipFill>
        <p:spPr bwMode="auto">
          <a:xfrm>
            <a:off x="8564002" y="3240097"/>
            <a:ext cx="845608" cy="845608"/>
          </a:xfrm>
          <a:prstGeom prst="rect">
            <a:avLst/>
          </a:prstGeom>
        </p:spPr>
      </p:pic>
      <p:sp>
        <p:nvSpPr>
          <p:cNvPr id="3" name="Rechteck 2">
            <a:extLst>
              <a:ext uri="{FF2B5EF4-FFF2-40B4-BE49-F238E27FC236}">
                <a16:creationId xmlns:a16="http://schemas.microsoft.com/office/drawing/2014/main" id="{2B70F9CA-81D1-194A-B707-8E389E2E7AA7}"/>
              </a:ext>
            </a:extLst>
          </p:cNvPr>
          <p:cNvSpPr/>
          <p:nvPr/>
        </p:nvSpPr>
        <p:spPr>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7"/>
            <a:ext cx="11370406" cy="1766640"/>
          </a:xfrm>
        </p:spPr>
        <p:txBody>
          <a:bodyPr>
            <a:normAutofit/>
          </a:bodyPr>
          <a:lstStyle/>
          <a:p>
            <a:pPr>
              <a:defRPr/>
            </a:pPr>
            <a:r>
              <a:rPr lang="de-DE" sz="4400" b="1" dirty="0">
                <a:latin typeface="Calibri"/>
                <a:ea typeface="Calibri"/>
                <a:cs typeface="Calibri"/>
              </a:rPr>
              <a:t>Die drei neuen medizinischen Qualitätsindikatoren</a:t>
            </a:r>
            <a:br>
              <a:rPr lang="de-DE" sz="3200" b="1" dirty="0">
                <a:latin typeface="Calibri"/>
                <a:ea typeface="Calibri"/>
                <a:cs typeface="Calibri"/>
              </a:rPr>
            </a:br>
            <a:r>
              <a:rPr lang="de-DE" sz="1800" dirty="0"/>
              <a:t>(interner Gebrauch, in Testphase für eventuelle Verwendung als nationale MQI, ohne Datenlieferung an den Bund)</a:t>
            </a:r>
            <a:endParaRPr lang="de-DE" sz="3200" dirty="0"/>
          </a:p>
        </p:txBody>
      </p:sp>
      <p:graphicFrame>
        <p:nvGraphicFramePr>
          <p:cNvPr id="6" name="Table 5"/>
          <p:cNvGraphicFramePr>
            <a:graphicFrameLocks noGrp="1"/>
          </p:cNvGraphicFramePr>
          <p:nvPr>
            <p:extLst>
              <p:ext uri="{D42A27DB-BD31-4B8C-83A1-F6EECF244321}">
                <p14:modId xmlns:p14="http://schemas.microsoft.com/office/powerpoint/2010/main" val="2700684767"/>
              </p:ext>
            </p:extLst>
          </p:nvPr>
        </p:nvGraphicFramePr>
        <p:xfrm>
          <a:off x="356033" y="2461441"/>
          <a:ext cx="11104513" cy="2592693"/>
        </p:xfrm>
        <a:graphic>
          <a:graphicData uri="http://schemas.openxmlformats.org/drawingml/2006/table">
            <a:tbl>
              <a:tblPr firstRow="1" bandRow="1">
                <a:tableStyleId>{E8B1032C-EA38-4F05-BA0D-38AFFFC7BED3}</a:tableStyleId>
              </a:tblPr>
              <a:tblGrid>
                <a:gridCol w="1456981">
                  <a:extLst>
                    <a:ext uri="{9D8B030D-6E8A-4147-A177-3AD203B41FA5}">
                      <a16:colId xmlns:a16="http://schemas.microsoft.com/office/drawing/2014/main" val="20000"/>
                    </a:ext>
                  </a:extLst>
                </a:gridCol>
                <a:gridCol w="2035857">
                  <a:extLst>
                    <a:ext uri="{9D8B030D-6E8A-4147-A177-3AD203B41FA5}">
                      <a16:colId xmlns:a16="http://schemas.microsoft.com/office/drawing/2014/main" val="20001"/>
                    </a:ext>
                  </a:extLst>
                </a:gridCol>
                <a:gridCol w="1686418">
                  <a:extLst>
                    <a:ext uri="{9D8B030D-6E8A-4147-A177-3AD203B41FA5}">
                      <a16:colId xmlns:a16="http://schemas.microsoft.com/office/drawing/2014/main" val="20002"/>
                    </a:ext>
                  </a:extLst>
                </a:gridCol>
                <a:gridCol w="2263016">
                  <a:extLst>
                    <a:ext uri="{9D8B030D-6E8A-4147-A177-3AD203B41FA5}">
                      <a16:colId xmlns:a16="http://schemas.microsoft.com/office/drawing/2014/main" val="20003"/>
                    </a:ext>
                  </a:extLst>
                </a:gridCol>
                <a:gridCol w="1595997">
                  <a:extLst>
                    <a:ext uri="{9D8B030D-6E8A-4147-A177-3AD203B41FA5}">
                      <a16:colId xmlns:a16="http://schemas.microsoft.com/office/drawing/2014/main" val="20004"/>
                    </a:ext>
                  </a:extLst>
                </a:gridCol>
                <a:gridCol w="2066244">
                  <a:extLst>
                    <a:ext uri="{9D8B030D-6E8A-4147-A177-3AD203B41FA5}">
                      <a16:colId xmlns:a16="http://schemas.microsoft.com/office/drawing/2014/main" val="20005"/>
                    </a:ext>
                  </a:extLst>
                </a:gridCol>
              </a:tblGrid>
              <a:tr h="785338">
                <a:tc gridSpan="2">
                  <a:txBody>
                    <a:bodyPr/>
                    <a:lstStyle/>
                    <a:p>
                      <a:pPr>
                        <a:defRPr/>
                      </a:pPr>
                      <a:r>
                        <a:rPr lang="en-US" b="1" dirty="0" err="1">
                          <a:solidFill>
                            <a:schemeClr val="bg1"/>
                          </a:solidFill>
                          <a:latin typeface="Calibri"/>
                          <a:ea typeface="Calibri"/>
                          <a:cs typeface="Calibri"/>
                        </a:rPr>
                        <a:t>Hautzustand</a:t>
                      </a:r>
                      <a:endParaRPr b="1" dirty="0">
                        <a:solidFill>
                          <a:schemeClr val="bg1"/>
                        </a:solidFill>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b="1" dirty="0" err="1">
                          <a:solidFill>
                            <a:schemeClr val="bg1"/>
                          </a:solidFill>
                          <a:latin typeface="Calibri"/>
                          <a:ea typeface="Calibri"/>
                          <a:cs typeface="Calibri"/>
                        </a:rPr>
                        <a:t>Behandlungswunsch</a:t>
                      </a:r>
                      <a:endParaRPr b="1" dirty="0">
                        <a:solidFill>
                          <a:schemeClr val="bg1"/>
                        </a:solidFill>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en-US" b="1" dirty="0" err="1">
                          <a:solidFill>
                            <a:schemeClr val="bg1"/>
                          </a:solidFill>
                          <a:latin typeface="Calibri"/>
                          <a:ea typeface="Calibri"/>
                          <a:cs typeface="Calibri"/>
                        </a:rPr>
                        <a:t>Medikamente</a:t>
                      </a:r>
                      <a:endParaRPr b="1" dirty="0">
                        <a:solidFill>
                          <a:schemeClr val="bg1"/>
                        </a:solidFill>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1807355">
                <a:tc>
                  <a:txBody>
                    <a:bodyPr/>
                    <a:lstStyle/>
                    <a:p>
                      <a:pPr>
                        <a:defRPr/>
                      </a:pPr>
                      <a:endParaRPr lang="en-US">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en-US" sz="2400">
                          <a:latin typeface="Calibri"/>
                          <a:ea typeface="Calibri"/>
                          <a:cs typeface="Calibri"/>
                        </a:rPr>
                        <a:t>Dekubitus</a:t>
                      </a:r>
                      <a:endParaRPr sz="24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en-US" sz="3200">
                          <a:latin typeface="Calibri"/>
                          <a:ea typeface="Calibri"/>
                          <a:cs typeface="Calibri"/>
                        </a:rPr>
                        <a:t>               </a:t>
                      </a:r>
                      <a:endParaRPr sz="32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r>
                        <a:rPr lang="en-US" sz="2400">
                          <a:latin typeface="Calibri"/>
                          <a:ea typeface="Calibri"/>
                          <a:cs typeface="Calibri"/>
                        </a:rPr>
                        <a:t>Gesundheitliche </a:t>
                      </a:r>
                      <a:endParaRPr/>
                    </a:p>
                    <a:p>
                      <a:pPr>
                        <a:defRPr/>
                      </a:pPr>
                      <a:r>
                        <a:rPr lang="en-US" sz="2400">
                          <a:latin typeface="Calibri"/>
                          <a:ea typeface="Calibri"/>
                          <a:cs typeface="Calibri"/>
                        </a:rPr>
                        <a:t>Vorausplanung</a:t>
                      </a:r>
                      <a:endParaRPr sz="24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endParaRPr sz="320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tc>
                  <a:txBody>
                    <a:bodyPr/>
                    <a:lstStyle/>
                    <a:p>
                      <a:pPr marL="0" marR="0" lvl="0" indent="0" algn="l" defTabSz="914400">
                        <a:lnSpc>
                          <a:spcPct val="100000"/>
                        </a:lnSpc>
                        <a:spcBef>
                          <a:spcPts val="0"/>
                        </a:spcBef>
                        <a:spcAft>
                          <a:spcPts val="0"/>
                        </a:spcAft>
                        <a:buClrTx/>
                        <a:buSzTx/>
                        <a:buFontTx/>
                        <a:buNone/>
                        <a:defRPr/>
                      </a:pPr>
                      <a:endParaRPr lang="en-US" sz="2400" dirty="0">
                        <a:latin typeface="Calibri"/>
                        <a:ea typeface="Calibri"/>
                        <a:cs typeface="Calibri"/>
                      </a:endParaRPr>
                    </a:p>
                    <a:p>
                      <a:pPr marL="0" marR="0" lvl="0" indent="0" algn="l" defTabSz="914400">
                        <a:lnSpc>
                          <a:spcPct val="100000"/>
                        </a:lnSpc>
                        <a:spcBef>
                          <a:spcPts val="0"/>
                        </a:spcBef>
                        <a:spcAft>
                          <a:spcPts val="0"/>
                        </a:spcAft>
                        <a:buClrTx/>
                        <a:buSzTx/>
                        <a:buFontTx/>
                        <a:buNone/>
                        <a:defRPr/>
                      </a:pPr>
                      <a:r>
                        <a:rPr lang="en-US" sz="2400" dirty="0" err="1">
                          <a:latin typeface="Calibri"/>
                          <a:ea typeface="Calibri"/>
                          <a:cs typeface="Calibri"/>
                        </a:rPr>
                        <a:t>Medikations</a:t>
                      </a:r>
                      <a:r>
                        <a:rPr lang="en-US" sz="2400" dirty="0">
                          <a:latin typeface="Calibri"/>
                          <a:ea typeface="Calibri"/>
                          <a:cs typeface="Calibri"/>
                        </a:rPr>
                        <a:t>-review</a:t>
                      </a:r>
                      <a:endParaRPr sz="2400" dirty="0">
                        <a:latin typeface="Calibri"/>
                        <a:ea typeface="Calibri"/>
                        <a:cs typeface="Calibri"/>
                      </a:endParaRPr>
                    </a:p>
                    <a:p>
                      <a:pPr>
                        <a:defRPr/>
                      </a:pPr>
                      <a:endParaRPr sz="320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extLst>
                  <a:ext uri="{0D108BD9-81ED-4DB2-BD59-A6C34878D82A}">
                    <a16:rowId xmlns:a16="http://schemas.microsoft.com/office/drawing/2014/main" val="10001"/>
                  </a:ext>
                </a:extLst>
              </a:tr>
            </a:tbl>
          </a:graphicData>
        </a:graphic>
      </p:graphicFrame>
      <p:pic>
        <p:nvPicPr>
          <p:cNvPr id="10" name="Picture 9" descr="A black background with a black square&#10;&#10;AI-generated content may be incorrect."/>
          <p:cNvPicPr>
            <a:picLocks noChangeAspect="1"/>
          </p:cNvPicPr>
          <p:nvPr/>
        </p:nvPicPr>
        <p:blipFill>
          <a:blip r:embed="rId3" cstate="print">
            <a:extLst>
              <a:ext uri="{28A0092B-C50C-407E-A947-70E740481C1C}">
                <a14:useLocalDpi xmlns:a14="http://schemas.microsoft.com/office/drawing/2010/main"/>
              </a:ext>
            </a:extLst>
          </a:blip>
          <a:stretch/>
        </p:blipFill>
        <p:spPr bwMode="auto">
          <a:xfrm>
            <a:off x="520200" y="3503039"/>
            <a:ext cx="1169643" cy="1172866"/>
          </a:xfrm>
          <a:prstGeom prst="rect">
            <a:avLst/>
          </a:prstGeom>
        </p:spPr>
      </p:pic>
      <p:pic>
        <p:nvPicPr>
          <p:cNvPr id="14" name="Picture 13" descr="A black background with a black square&#10;&#10;AI-generated content may be incorrect."/>
          <p:cNvPicPr>
            <a:picLocks noChangeAspect="1"/>
          </p:cNvPicPr>
          <p:nvPr/>
        </p:nvPicPr>
        <p:blipFill>
          <a:blip r:embed="rId4" cstate="print">
            <a:extLst>
              <a:ext uri="{28A0092B-C50C-407E-A947-70E740481C1C}">
                <a14:useLocalDpi xmlns:a14="http://schemas.microsoft.com/office/drawing/2010/main"/>
              </a:ext>
            </a:extLst>
          </a:blip>
          <a:stretch/>
        </p:blipFill>
        <p:spPr bwMode="auto">
          <a:xfrm>
            <a:off x="4127288" y="3505406"/>
            <a:ext cx="1169643" cy="1169643"/>
          </a:xfrm>
          <a:prstGeom prst="rect">
            <a:avLst/>
          </a:prstGeom>
        </p:spPr>
      </p:pic>
      <p:pic>
        <p:nvPicPr>
          <p:cNvPr id="16" name="Picture 15" descr="A black background with a black square&#10;&#10;AI-generated content may be incorrect."/>
          <p:cNvPicPr>
            <a:picLocks noChangeAspect="1"/>
          </p:cNvPicPr>
          <p:nvPr/>
        </p:nvPicPr>
        <p:blipFill>
          <a:blip r:embed="rId5" cstate="print">
            <a:extLst>
              <a:ext uri="{28A0092B-C50C-407E-A947-70E740481C1C}">
                <a14:useLocalDpi xmlns:a14="http://schemas.microsoft.com/office/drawing/2010/main"/>
              </a:ext>
            </a:extLst>
          </a:blip>
          <a:stretch/>
        </p:blipFill>
        <p:spPr bwMode="auto">
          <a:xfrm>
            <a:off x="7962837" y="3505406"/>
            <a:ext cx="1169643" cy="1169643"/>
          </a:xfrm>
          <a:prstGeom prst="rect">
            <a:avLst/>
          </a:prstGeom>
        </p:spPr>
      </p:pic>
      <p:sp>
        <p:nvSpPr>
          <p:cNvPr id="8" name="Rechteck 7"/>
          <p:cNvSpPr/>
          <p:nvPr/>
        </p:nvSpPr>
        <p:spPr bwMode="auto">
          <a:xfrm>
            <a:off x="3793499" y="2353733"/>
            <a:ext cx="4046357" cy="2836334"/>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CH"/>
          </a:p>
        </p:txBody>
      </p:sp>
      <p:sp>
        <p:nvSpPr>
          <p:cNvPr id="9" name="Rechteck 8">
            <a:extLst>
              <a:ext uri="{FF2B5EF4-FFF2-40B4-BE49-F238E27FC236}">
                <a16:creationId xmlns:a16="http://schemas.microsoft.com/office/drawing/2014/main" id="{F802CAED-F67B-C641-A4A9-973836D39A0D}"/>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Textfeld 6"/>
          <p:cNvSpPr txBox="1"/>
          <p:nvPr/>
        </p:nvSpPr>
        <p:spPr bwMode="auto">
          <a:xfrm>
            <a:off x="1315614" y="1994653"/>
            <a:ext cx="9986370" cy="3642225"/>
          </a:xfrm>
          <a:prstGeom prst="rect">
            <a:avLst/>
          </a:prstGeom>
          <a:solidFill>
            <a:schemeClr val="bg1"/>
          </a:solidFill>
        </p:spPr>
        <p:txBody>
          <a:bodyPr wrap="square" lIns="648000" tIns="216000" rIns="360000" bIns="216000" rtlCol="0" anchor="t">
            <a:spAutoFit/>
          </a:bodyPr>
          <a:lstStyle/>
          <a:p>
            <a:pPr>
              <a:lnSpc>
                <a:spcPct val="100000"/>
              </a:lnSpc>
              <a:spcBef>
                <a:spcPts val="400"/>
              </a:spcBef>
              <a:spcAft>
                <a:spcPts val="600"/>
              </a:spcAft>
              <a:defRPr/>
            </a:pPr>
            <a:r>
              <a:rPr lang="de-DE" sz="2000" b="1" dirty="0">
                <a:latin typeface="Calibri"/>
                <a:ea typeface="Calibri"/>
                <a:cs typeface="Calibri"/>
              </a:rPr>
              <a:t>Einführung</a:t>
            </a:r>
            <a:endParaRPr dirty="0"/>
          </a:p>
          <a:p>
            <a:pPr marL="342900" indent="-342900">
              <a:lnSpc>
                <a:spcPct val="100000"/>
              </a:lnSpc>
              <a:spcBef>
                <a:spcPts val="400"/>
              </a:spcBef>
              <a:spcAft>
                <a:spcPts val="600"/>
              </a:spcAft>
              <a:buFont typeface="Symbol"/>
              <a:buChar char="-"/>
              <a:defRPr/>
            </a:pPr>
            <a:r>
              <a:rPr lang="de-DE" sz="2000" dirty="0">
                <a:latin typeface="Calibri"/>
                <a:ea typeface="Calibri"/>
                <a:cs typeface="Calibri"/>
              </a:rPr>
              <a:t>Was ist eine Gesundheitliche Vorausplanung (GVP)?</a:t>
            </a:r>
            <a:endParaRPr lang="de-DE" sz="2000" dirty="0">
              <a:solidFill>
                <a:srgbClr val="FF0000"/>
              </a:solidFill>
              <a:latin typeface="Calibri"/>
              <a:ea typeface="Calibri"/>
              <a:cs typeface="Calibri"/>
            </a:endParaRPr>
          </a:p>
          <a:p>
            <a:pPr marL="342900" indent="-342900">
              <a:lnSpc>
                <a:spcPct val="100000"/>
              </a:lnSpc>
              <a:spcAft>
                <a:spcPts val="600"/>
              </a:spcAft>
              <a:buFont typeface="Symbol"/>
              <a:buChar char="-"/>
              <a:defRPr/>
            </a:pPr>
            <a:r>
              <a:rPr lang="de-DE" sz="2000" dirty="0">
                <a:latin typeface="Calibri"/>
                <a:ea typeface="Calibri"/>
                <a:cs typeface="Calibri"/>
              </a:rPr>
              <a:t>Unterschied: GVP und Patientenverfügung</a:t>
            </a:r>
            <a:endParaRPr dirty="0"/>
          </a:p>
          <a:p>
            <a:pPr>
              <a:lnSpc>
                <a:spcPct val="100000"/>
              </a:lnSpc>
              <a:spcAft>
                <a:spcPts val="600"/>
              </a:spcAft>
              <a:defRPr/>
            </a:pPr>
            <a:endParaRPr lang="de-DE" sz="2000" b="1" dirty="0">
              <a:latin typeface="Calibri"/>
              <a:ea typeface="Calibri"/>
              <a:cs typeface="Calibri"/>
            </a:endParaRPr>
          </a:p>
          <a:p>
            <a:pPr>
              <a:lnSpc>
                <a:spcPct val="100000"/>
              </a:lnSpc>
              <a:spcAft>
                <a:spcPts val="600"/>
              </a:spcAft>
              <a:defRPr/>
            </a:pPr>
            <a:r>
              <a:rPr lang="de-DE" sz="2000" b="1" dirty="0">
                <a:latin typeface="Calibri"/>
                <a:ea typeface="Calibri"/>
                <a:cs typeface="Calibri"/>
              </a:rPr>
              <a:t>Warum ist die Durchführung der GVP wichtig?</a:t>
            </a:r>
            <a:endParaRPr lang="de-DE" sz="2000" dirty="0">
              <a:latin typeface="Calibri"/>
              <a:ea typeface="Calibri"/>
              <a:cs typeface="Calibri"/>
            </a:endParaRPr>
          </a:p>
          <a:p>
            <a:pPr marL="342900" indent="-342900">
              <a:lnSpc>
                <a:spcPct val="100000"/>
              </a:lnSpc>
              <a:spcBef>
                <a:spcPts val="400"/>
              </a:spcBef>
              <a:spcAft>
                <a:spcPts val="600"/>
              </a:spcAft>
              <a:buFont typeface="Symbol"/>
              <a:buChar char="-"/>
              <a:defRPr/>
            </a:pPr>
            <a:r>
              <a:rPr lang="de-DE" sz="2000" dirty="0">
                <a:latin typeface="Calibri"/>
                <a:ea typeface="Calibri"/>
                <a:cs typeface="Calibri"/>
              </a:rPr>
              <a:t>GVP in unserem Pflegeheim</a:t>
            </a:r>
            <a:endParaRPr dirty="0"/>
          </a:p>
          <a:p>
            <a:pPr marL="342900" indent="-342900">
              <a:lnSpc>
                <a:spcPct val="100000"/>
              </a:lnSpc>
              <a:spcBef>
                <a:spcPts val="400"/>
              </a:spcBef>
              <a:spcAft>
                <a:spcPts val="600"/>
              </a:spcAft>
              <a:buFont typeface="Symbol"/>
              <a:buChar char="-"/>
              <a:defRPr/>
            </a:pPr>
            <a:r>
              <a:rPr lang="de-DE" sz="2000" dirty="0">
                <a:latin typeface="Calibri"/>
                <a:ea typeface="Calibri"/>
                <a:cs typeface="Calibri"/>
              </a:rPr>
              <a:t>Warum wird GVP als MQI gemessen?</a:t>
            </a:r>
            <a:endParaRPr dirty="0"/>
          </a:p>
          <a:p>
            <a:pPr marL="342900" indent="-342900">
              <a:lnSpc>
                <a:spcPct val="100000"/>
              </a:lnSpc>
              <a:spcBef>
                <a:spcPts val="400"/>
              </a:spcBef>
              <a:spcAft>
                <a:spcPts val="600"/>
              </a:spcAft>
              <a:buFont typeface="Symbol"/>
              <a:buChar char="-"/>
              <a:defRPr/>
            </a:pPr>
            <a:r>
              <a:rPr lang="de-DE" sz="2000" dirty="0">
                <a:latin typeface="Calibri"/>
                <a:ea typeface="Calibri"/>
                <a:cs typeface="Calibri"/>
              </a:rPr>
              <a:t>Was ist unser Ziel?</a:t>
            </a:r>
            <a:endParaRPr dirty="0"/>
          </a:p>
        </p:txBody>
      </p:sp>
      <p:sp>
        <p:nvSpPr>
          <p:cNvPr id="9" name="Titel 4"/>
          <p:cNvSpPr txBox="1"/>
          <p:nvPr/>
        </p:nvSpPr>
        <p:spPr bwMode="auto">
          <a:xfrm>
            <a:off x="409575" y="371475"/>
            <a:ext cx="10723563" cy="828675"/>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de-CH" sz="4500"/>
              <a:t>Agenda (1)</a:t>
            </a:r>
            <a:endParaRPr lang="de-DE" sz="4500"/>
          </a:p>
        </p:txBody>
      </p:sp>
      <p:sp>
        <p:nvSpPr>
          <p:cNvPr id="10" name="Oval 9"/>
          <p:cNvSpPr>
            <a:spLocks noChangeAspect="1"/>
          </p:cNvSpPr>
          <p:nvPr/>
        </p:nvSpPr>
        <p:spPr bwMode="auto">
          <a:xfrm>
            <a:off x="10366515" y="1220189"/>
            <a:ext cx="1440000" cy="1440000"/>
          </a:xfrm>
          <a:prstGeom prst="ellipse">
            <a:avLst/>
          </a:prstGeom>
          <a:solidFill>
            <a:schemeClr val="bg2"/>
          </a:solidFill>
          <a:ln>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11" name="Grafik 9" descr="Route zwei Stecknadeln mit Weg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60241" y="1439981"/>
            <a:ext cx="1023302" cy="1023302"/>
          </a:xfrm>
          <a:prstGeom prst="rect">
            <a:avLst/>
          </a:prstGeom>
        </p:spPr>
      </p:pic>
      <p:sp>
        <p:nvSpPr>
          <p:cNvPr id="6" name="Rechteck 5">
            <a:extLst>
              <a:ext uri="{FF2B5EF4-FFF2-40B4-BE49-F238E27FC236}">
                <a16:creationId xmlns:a16="http://schemas.microsoft.com/office/drawing/2014/main" id="{1367F112-7375-7F4E-8895-C5143DF3E4CF}"/>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extfeld 6"/>
          <p:cNvSpPr txBox="1"/>
          <p:nvPr/>
        </p:nvSpPr>
        <p:spPr bwMode="auto">
          <a:xfrm>
            <a:off x="1315614" y="1876482"/>
            <a:ext cx="9986370" cy="4252648"/>
          </a:xfrm>
          <a:prstGeom prst="rect">
            <a:avLst/>
          </a:prstGeom>
          <a:solidFill>
            <a:schemeClr val="bg1"/>
          </a:solidFill>
        </p:spPr>
        <p:txBody>
          <a:bodyPr wrap="square" lIns="648000" tIns="216000" rIns="360000" bIns="216000" rtlCol="0" anchor="t">
            <a:spAutoFit/>
          </a:bodyPr>
          <a:lstStyle/>
          <a:p>
            <a:pPr>
              <a:spcAft>
                <a:spcPts val="600"/>
              </a:spcAft>
              <a:defRPr/>
            </a:pPr>
            <a:r>
              <a:rPr lang="de-DE" b="1" dirty="0">
                <a:latin typeface="Calibri"/>
                <a:ea typeface="Calibri"/>
                <a:cs typeface="Calibri"/>
              </a:rPr>
              <a:t>W</a:t>
            </a:r>
            <a:r>
              <a:rPr lang="de-CH" b="1" dirty="0" err="1">
                <a:latin typeface="Calibri"/>
                <a:ea typeface="Calibri"/>
                <a:cs typeface="Calibri"/>
              </a:rPr>
              <a:t>ie</a:t>
            </a:r>
            <a:r>
              <a:rPr lang="de-CH" b="1" dirty="0">
                <a:latin typeface="Calibri"/>
                <a:ea typeface="Calibri"/>
                <a:cs typeface="Calibri"/>
              </a:rPr>
              <a:t> verläuft der GVP Prozess? </a:t>
            </a:r>
            <a:endParaRPr dirty="0"/>
          </a:p>
          <a:p>
            <a:pPr marL="342900" indent="-342900">
              <a:spcAft>
                <a:spcPts val="600"/>
              </a:spcAft>
              <a:buFont typeface="Symbol"/>
              <a:buChar char="-"/>
              <a:defRPr/>
            </a:pPr>
            <a:r>
              <a:rPr lang="de-DE" dirty="0">
                <a:latin typeface="Calibri"/>
                <a:ea typeface="Calibri"/>
                <a:cs typeface="Calibri"/>
              </a:rPr>
              <a:t>Wer ist involviert?</a:t>
            </a:r>
            <a:endParaRPr dirty="0"/>
          </a:p>
          <a:p>
            <a:pPr marL="342900" indent="-342900">
              <a:spcAft>
                <a:spcPts val="600"/>
              </a:spcAft>
              <a:buFont typeface="Symbol"/>
              <a:buChar char="-"/>
              <a:defRPr/>
            </a:pPr>
            <a:r>
              <a:rPr lang="de-DE" dirty="0">
                <a:latin typeface="Calibri"/>
                <a:ea typeface="Calibri"/>
                <a:cs typeface="Calibri"/>
              </a:rPr>
              <a:t>Wann wird die GVP durchgeführt?</a:t>
            </a:r>
            <a:endParaRPr dirty="0"/>
          </a:p>
          <a:p>
            <a:pPr marL="342900" indent="-342900">
              <a:spcAft>
                <a:spcPts val="600"/>
              </a:spcAft>
              <a:buFont typeface="Symbol"/>
              <a:buChar char="-"/>
              <a:defRPr/>
            </a:pPr>
            <a:r>
              <a:rPr lang="de-CH" dirty="0">
                <a:latin typeface="Calibri"/>
                <a:ea typeface="Calibri"/>
                <a:cs typeface="Calibri"/>
              </a:rPr>
              <a:t>Wie ist der Ablauf des GVP-Prozesses</a:t>
            </a:r>
            <a:r>
              <a:rPr lang="de-DE" dirty="0">
                <a:latin typeface="Calibri"/>
                <a:ea typeface="Calibri"/>
                <a:cs typeface="Calibri"/>
              </a:rPr>
              <a:t>?</a:t>
            </a:r>
            <a:endParaRPr dirty="0"/>
          </a:p>
          <a:p>
            <a:pPr>
              <a:spcAft>
                <a:spcPts val="600"/>
              </a:spcAft>
              <a:defRPr/>
            </a:pPr>
            <a:endParaRPr lang="de-DE" sz="500" b="1" dirty="0">
              <a:latin typeface="Calibri"/>
              <a:ea typeface="Calibri"/>
              <a:cs typeface="Calibri"/>
            </a:endParaRPr>
          </a:p>
          <a:p>
            <a:pPr>
              <a:spcAft>
                <a:spcPts val="600"/>
              </a:spcAft>
              <a:defRPr/>
            </a:pPr>
            <a:r>
              <a:rPr lang="de-DE" b="1" dirty="0">
                <a:latin typeface="Calibri"/>
                <a:ea typeface="Calibri"/>
                <a:cs typeface="Calibri"/>
              </a:rPr>
              <a:t>Wie wird der Medizinische Qualitätsindikator </a:t>
            </a:r>
            <a:r>
              <a:rPr lang="de-CH" b="1" dirty="0">
                <a:latin typeface="Calibri"/>
                <a:ea typeface="Calibri"/>
                <a:cs typeface="Calibri"/>
              </a:rPr>
              <a:t>«Gesundheitliche Vorausplanung» </a:t>
            </a:r>
            <a:r>
              <a:rPr lang="de-DE" b="1" dirty="0">
                <a:latin typeface="Calibri"/>
                <a:ea typeface="Calibri"/>
                <a:cs typeface="Calibri"/>
              </a:rPr>
              <a:t>erfasst?</a:t>
            </a:r>
            <a:endParaRPr lang="de-DE" dirty="0">
              <a:latin typeface="Calibri"/>
              <a:ea typeface="Calibri"/>
              <a:cs typeface="Calibri"/>
            </a:endParaRPr>
          </a:p>
          <a:p>
            <a:pPr marL="342900" indent="-342900">
              <a:spcAft>
                <a:spcPts val="600"/>
              </a:spcAft>
              <a:buFont typeface="Symbol"/>
              <a:buChar char="-"/>
              <a:defRPr/>
            </a:pPr>
            <a:r>
              <a:rPr lang="de-DE" dirty="0">
                <a:latin typeface="Calibri"/>
                <a:ea typeface="Calibri"/>
                <a:cs typeface="Calibri"/>
              </a:rPr>
              <a:t>Wie wird GVP als MQI erfasst? </a:t>
            </a:r>
            <a:endParaRPr dirty="0"/>
          </a:p>
          <a:p>
            <a:pPr marL="342900" indent="-342900">
              <a:spcAft>
                <a:spcPts val="600"/>
              </a:spcAft>
              <a:buFont typeface="Symbol"/>
              <a:buChar char="-"/>
              <a:defRPr/>
            </a:pPr>
            <a:r>
              <a:rPr lang="de-DE" dirty="0">
                <a:latin typeface="Calibri"/>
                <a:ea typeface="Calibri"/>
                <a:cs typeface="Calibri"/>
              </a:rPr>
              <a:t>Was gilt es zu beachten bei der Erfassung? </a:t>
            </a:r>
            <a:endParaRPr dirty="0"/>
          </a:p>
          <a:p>
            <a:pPr marL="342900" indent="-342900">
              <a:spcAft>
                <a:spcPts val="600"/>
              </a:spcAft>
              <a:buFont typeface="Symbol"/>
              <a:buChar char="-"/>
              <a:defRPr/>
            </a:pPr>
            <a:r>
              <a:rPr lang="de-DE" dirty="0">
                <a:latin typeface="Calibri"/>
                <a:ea typeface="Calibri"/>
                <a:cs typeface="Calibri"/>
              </a:rPr>
              <a:t>Welche Bewohnenden werden bei der Berechnung des MQI nicht berücksichtigt?</a:t>
            </a:r>
            <a:endParaRPr dirty="0"/>
          </a:p>
          <a:p>
            <a:pPr marL="342900" indent="-342900">
              <a:spcAft>
                <a:spcPts val="600"/>
              </a:spcAft>
              <a:buFont typeface="Symbol"/>
              <a:buChar char="-"/>
              <a:defRPr/>
            </a:pPr>
            <a:r>
              <a:rPr lang="de-DE" dirty="0">
                <a:latin typeface="Calibri"/>
                <a:ea typeface="Calibri"/>
                <a:cs typeface="Calibri"/>
              </a:rPr>
              <a:t>Risikoadjustierung beim MQI GVP</a:t>
            </a:r>
            <a:endParaRPr dirty="0"/>
          </a:p>
          <a:p>
            <a:pPr>
              <a:spcAft>
                <a:spcPts val="600"/>
              </a:spcAft>
              <a:defRPr/>
            </a:pPr>
            <a:endParaRPr lang="de-DE" sz="500" dirty="0">
              <a:latin typeface="Calibri"/>
              <a:ea typeface="Calibri"/>
              <a:cs typeface="Calibri"/>
            </a:endParaRPr>
          </a:p>
          <a:p>
            <a:pPr>
              <a:defRPr/>
            </a:pPr>
            <a:r>
              <a:rPr lang="de-DE" b="1" dirty="0">
                <a:latin typeface="Calibri"/>
                <a:ea typeface="Calibri"/>
                <a:cs typeface="Calibri"/>
              </a:rPr>
              <a:t>Übungsbeispiele</a:t>
            </a:r>
            <a:endParaRPr dirty="0"/>
          </a:p>
        </p:txBody>
      </p:sp>
      <p:sp>
        <p:nvSpPr>
          <p:cNvPr id="8" name="Titel 4"/>
          <p:cNvSpPr txBox="1"/>
          <p:nvPr/>
        </p:nvSpPr>
        <p:spPr bwMode="auto">
          <a:xfrm>
            <a:off x="409575" y="371475"/>
            <a:ext cx="10723563" cy="828675"/>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de-CH" sz="4500" dirty="0"/>
              <a:t>Agenda (2)</a:t>
            </a:r>
            <a:endParaRPr lang="de-DE" sz="4500" dirty="0"/>
          </a:p>
        </p:txBody>
      </p:sp>
      <p:sp>
        <p:nvSpPr>
          <p:cNvPr id="9" name="Oval 8"/>
          <p:cNvSpPr>
            <a:spLocks noChangeAspect="1"/>
          </p:cNvSpPr>
          <p:nvPr/>
        </p:nvSpPr>
        <p:spPr bwMode="auto">
          <a:xfrm>
            <a:off x="10366515" y="122018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10" name="Grafik 9" descr="Route zwei Stecknadeln mit Weg mit einfarbiger Füllung"/>
          <p:cNvPicPr>
            <a:picLocks noChangeAspect="1"/>
          </p:cNvPicPr>
          <p:nvPr/>
        </p:nvPicPr>
        <p:blipFill>
          <a:blip r:embed="rId3"/>
          <a:stretch/>
        </p:blipFill>
        <p:spPr bwMode="auto">
          <a:xfrm>
            <a:off x="10560241" y="1439981"/>
            <a:ext cx="1023302" cy="1023302"/>
          </a:xfrm>
          <a:prstGeom prst="rect">
            <a:avLst/>
          </a:prstGeom>
        </p:spPr>
      </p:pic>
      <p:sp>
        <p:nvSpPr>
          <p:cNvPr id="6" name="Rechteck 5">
            <a:extLst>
              <a:ext uri="{FF2B5EF4-FFF2-40B4-BE49-F238E27FC236}">
                <a16:creationId xmlns:a16="http://schemas.microsoft.com/office/drawing/2014/main" id="{AA9E1F35-E471-CD4D-9F27-39B012F268D7}"/>
              </a:ext>
            </a:extLst>
          </p:cNvPr>
          <p:cNvSpPr/>
          <p:nvPr/>
        </p:nvSpPr>
        <p:spPr bwMode="auto">
          <a:xfrm>
            <a:off x="468000" y="6605253"/>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en-GB" dirty="0" err="1"/>
              <a:t>Einführung</a:t>
            </a:r>
            <a:endParaRPr dirty="0"/>
          </a:p>
        </p:txBody>
      </p:sp>
      <p:sp>
        <p:nvSpPr>
          <p:cNvPr id="3" name="Rechteck 2">
            <a:extLst>
              <a:ext uri="{FF2B5EF4-FFF2-40B4-BE49-F238E27FC236}">
                <a16:creationId xmlns:a16="http://schemas.microsoft.com/office/drawing/2014/main" id="{9B89DC6C-6088-2D42-B386-80D62A4D180F}"/>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10797" y="377670"/>
            <a:ext cx="11370406" cy="1615525"/>
          </a:xfrm>
        </p:spPr>
        <p:txBody>
          <a:bodyPr/>
          <a:lstStyle/>
          <a:p>
            <a:pPr>
              <a:defRPr/>
            </a:pPr>
            <a:r>
              <a:rPr lang="en-GB" sz="4500" dirty="0"/>
              <a:t>Was </a:t>
            </a:r>
            <a:r>
              <a:rPr lang="en-GB" sz="4500" dirty="0" err="1"/>
              <a:t>ist</a:t>
            </a:r>
            <a:r>
              <a:rPr lang="en-GB" sz="4500" dirty="0"/>
              <a:t> </a:t>
            </a:r>
            <a:r>
              <a:rPr lang="en-GB" sz="4500" dirty="0" err="1"/>
              <a:t>eine</a:t>
            </a:r>
            <a:r>
              <a:rPr lang="en-GB" sz="4500" dirty="0"/>
              <a:t> </a:t>
            </a:r>
            <a:r>
              <a:rPr lang="en-GB" sz="4500" dirty="0" err="1"/>
              <a:t>Gesundheitliche</a:t>
            </a:r>
            <a:r>
              <a:rPr lang="en-GB" sz="4500" dirty="0"/>
              <a:t> </a:t>
            </a:r>
            <a:r>
              <a:rPr lang="en-GB" sz="4500" dirty="0" err="1"/>
              <a:t>Vorausplanung</a:t>
            </a:r>
            <a:r>
              <a:rPr lang="en-GB" sz="4500" dirty="0"/>
              <a:t>?</a:t>
            </a:r>
            <a:endParaRPr sz="4500" dirty="0"/>
          </a:p>
        </p:txBody>
      </p:sp>
      <p:sp>
        <p:nvSpPr>
          <p:cNvPr id="3" name="Content Placeholder 2"/>
          <p:cNvSpPr>
            <a:spLocks noGrp="1"/>
          </p:cNvSpPr>
          <p:nvPr>
            <p:ph idx="1"/>
          </p:nvPr>
        </p:nvSpPr>
        <p:spPr bwMode="auto">
          <a:xfrm>
            <a:off x="907576" y="2646096"/>
            <a:ext cx="10816418" cy="3983098"/>
          </a:xfrm>
        </p:spPr>
        <p:txBody>
          <a:bodyPr/>
          <a:lstStyle/>
          <a:p>
            <a:pPr>
              <a:lnSpc>
                <a:spcPct val="100000"/>
              </a:lnSpc>
              <a:spcAft>
                <a:spcPts val="600"/>
              </a:spcAft>
              <a:defRPr/>
            </a:pPr>
            <a:r>
              <a:rPr lang="de-DE" sz="2000" dirty="0">
                <a:latin typeface="Calibri"/>
                <a:ea typeface="Calibri"/>
                <a:cs typeface="Calibri"/>
              </a:rPr>
              <a:t>Die </a:t>
            </a:r>
            <a:r>
              <a:rPr lang="de-DE" sz="2000" b="1" dirty="0">
                <a:latin typeface="Calibri"/>
                <a:ea typeface="Calibri"/>
                <a:cs typeface="Calibri"/>
              </a:rPr>
              <a:t>Gesundheitliche Vorausplanung (GVP), </a:t>
            </a:r>
            <a:r>
              <a:rPr lang="de-DE" sz="2000" dirty="0">
                <a:latin typeface="Calibri"/>
                <a:ea typeface="Calibri"/>
                <a:cs typeface="Calibri"/>
              </a:rPr>
              <a:t>auch unter dem Namen </a:t>
            </a:r>
            <a:r>
              <a:rPr lang="de-DE" sz="2000" b="1" dirty="0">
                <a:latin typeface="Calibri"/>
                <a:ea typeface="Calibri"/>
                <a:cs typeface="Calibri"/>
              </a:rPr>
              <a:t>Advance Care </a:t>
            </a:r>
            <a:r>
              <a:rPr lang="de-DE" sz="2000" b="1" dirty="0" err="1">
                <a:latin typeface="Calibri"/>
                <a:ea typeface="Calibri"/>
                <a:cs typeface="Calibri"/>
              </a:rPr>
              <a:t>Planning</a:t>
            </a:r>
            <a:r>
              <a:rPr lang="de-DE" sz="2000" b="1" dirty="0">
                <a:latin typeface="Calibri"/>
                <a:ea typeface="Calibri"/>
                <a:cs typeface="Calibri"/>
              </a:rPr>
              <a:t> (ACP) </a:t>
            </a:r>
            <a:r>
              <a:rPr lang="de-DE" sz="2000" dirty="0">
                <a:latin typeface="Calibri"/>
                <a:ea typeface="Calibri"/>
                <a:cs typeface="Calibri"/>
              </a:rPr>
              <a:t>bekannt, </a:t>
            </a:r>
            <a:endParaRPr dirty="0"/>
          </a:p>
          <a:p>
            <a:pPr marL="540900" lvl="1" indent="-342900">
              <a:lnSpc>
                <a:spcPct val="100000"/>
              </a:lnSpc>
              <a:spcAft>
                <a:spcPts val="600"/>
              </a:spcAft>
              <a:buFont typeface="Calibri Light"/>
              <a:buChar char="̶"/>
              <a:defRPr/>
            </a:pPr>
            <a:r>
              <a:rPr lang="de-DE" sz="2000" dirty="0">
                <a:latin typeface="Calibri"/>
                <a:ea typeface="Calibri"/>
                <a:cs typeface="Calibri"/>
              </a:rPr>
              <a:t>ist ein fortlaufender, gemeinschaftlich getragener </a:t>
            </a:r>
            <a:r>
              <a:rPr lang="de-DE" sz="2000" b="1" dirty="0">
                <a:latin typeface="Calibri"/>
                <a:ea typeface="Calibri"/>
                <a:cs typeface="Calibri"/>
              </a:rPr>
              <a:t>Kommunikationsprozess</a:t>
            </a:r>
            <a:r>
              <a:rPr lang="de-DE" sz="2000" dirty="0">
                <a:latin typeface="Calibri"/>
                <a:ea typeface="Calibri"/>
                <a:cs typeface="Calibri"/>
              </a:rPr>
              <a:t>, der die Bewohnenden unterstützt, sich zusammen mit Fachpersonen mit zukünftigen medizinischen Entscheidungen auseinanderzusetzen. </a:t>
            </a:r>
            <a:endParaRPr dirty="0"/>
          </a:p>
          <a:p>
            <a:pPr marL="540900" lvl="1" indent="-342900">
              <a:lnSpc>
                <a:spcPct val="100000"/>
              </a:lnSpc>
              <a:spcAft>
                <a:spcPts val="600"/>
              </a:spcAft>
              <a:buFont typeface="Calibri Light"/>
              <a:buChar char="̶"/>
              <a:defRPr/>
            </a:pPr>
            <a:r>
              <a:rPr lang="de-DE" sz="2000" dirty="0">
                <a:latin typeface="Calibri"/>
                <a:ea typeface="Calibri"/>
                <a:cs typeface="Calibri"/>
              </a:rPr>
              <a:t>Ziel ist es </a:t>
            </a:r>
            <a:r>
              <a:rPr lang="de-DE" sz="2000" b="1" dirty="0">
                <a:latin typeface="Calibri"/>
                <a:ea typeface="Calibri"/>
                <a:cs typeface="Calibri"/>
              </a:rPr>
              <a:t>Werte, Wünsche und Vorstellungen zu Behandlungszielen und -intensität </a:t>
            </a:r>
            <a:r>
              <a:rPr lang="de-DE" sz="2000" dirty="0">
                <a:latin typeface="Calibri"/>
                <a:ea typeface="Calibri"/>
                <a:cs typeface="Calibri"/>
              </a:rPr>
              <a:t>im Hinblick auf Krankheit, Notfallsituationen oder das Lebensende </a:t>
            </a:r>
            <a:r>
              <a:rPr lang="de-DE" sz="2000" b="1" dirty="0">
                <a:latin typeface="Calibri"/>
                <a:ea typeface="Calibri"/>
                <a:cs typeface="Calibri"/>
              </a:rPr>
              <a:t>zu klären</a:t>
            </a:r>
            <a:r>
              <a:rPr lang="de-DE" sz="2000" dirty="0">
                <a:latin typeface="Calibri"/>
                <a:ea typeface="Calibri"/>
                <a:cs typeface="Calibri"/>
              </a:rPr>
              <a:t>. </a:t>
            </a:r>
            <a:endParaRPr dirty="0"/>
          </a:p>
          <a:p>
            <a:pPr marL="540900" lvl="1" indent="-342900">
              <a:lnSpc>
                <a:spcPct val="100000"/>
              </a:lnSpc>
              <a:spcAft>
                <a:spcPts val="600"/>
              </a:spcAft>
              <a:buFont typeface="Calibri Light"/>
              <a:buChar char="̶"/>
              <a:defRPr/>
            </a:pPr>
            <a:r>
              <a:rPr lang="de-DE" sz="2000" dirty="0">
                <a:latin typeface="Calibri"/>
                <a:ea typeface="Calibri"/>
                <a:cs typeface="Calibri"/>
              </a:rPr>
              <a:t>Behandlungsziele und -intensität werden </a:t>
            </a:r>
            <a:r>
              <a:rPr lang="de-DE" sz="2000" dirty="0" err="1">
                <a:latin typeface="Calibri"/>
                <a:ea typeface="Calibri"/>
                <a:cs typeface="Calibri"/>
              </a:rPr>
              <a:t>anschliessend</a:t>
            </a:r>
            <a:r>
              <a:rPr lang="de-DE" sz="2000" dirty="0">
                <a:latin typeface="Calibri"/>
                <a:ea typeface="Calibri"/>
                <a:cs typeface="Calibri"/>
              </a:rPr>
              <a:t> für Situationen fehlender Urteilsfähigkeit </a:t>
            </a:r>
            <a:r>
              <a:rPr lang="de-DE" sz="2000" b="1" dirty="0">
                <a:latin typeface="Calibri"/>
                <a:ea typeface="Calibri"/>
                <a:cs typeface="Calibri"/>
              </a:rPr>
              <a:t>schriftlich festgehalten</a:t>
            </a:r>
            <a:r>
              <a:rPr lang="de-DE" sz="2000" dirty="0">
                <a:latin typeface="Calibri"/>
                <a:ea typeface="Calibri"/>
                <a:cs typeface="Calibri"/>
              </a:rPr>
              <a:t>,</a:t>
            </a:r>
            <a:endParaRPr dirty="0"/>
          </a:p>
          <a:p>
            <a:pPr marL="540900" lvl="1" indent="-342900">
              <a:lnSpc>
                <a:spcPct val="100000"/>
              </a:lnSpc>
              <a:spcAft>
                <a:spcPts val="600"/>
              </a:spcAft>
              <a:buFont typeface="Calibri Light"/>
              <a:buChar char="̶"/>
              <a:defRPr/>
            </a:pPr>
            <a:r>
              <a:rPr lang="de-DE" sz="2000" dirty="0">
                <a:latin typeface="Calibri"/>
                <a:ea typeface="Calibri"/>
                <a:cs typeface="Calibri"/>
              </a:rPr>
              <a:t> sodass die getroffenen Festlegungen nachvollziehbar und </a:t>
            </a:r>
            <a:r>
              <a:rPr lang="de-DE" sz="2000" b="1" dirty="0">
                <a:latin typeface="Calibri"/>
                <a:ea typeface="Calibri"/>
                <a:cs typeface="Calibri"/>
              </a:rPr>
              <a:t>für alle Beteiligten handlungsleitend</a:t>
            </a:r>
            <a:r>
              <a:rPr lang="de-DE" sz="2000" dirty="0">
                <a:latin typeface="Calibri"/>
                <a:ea typeface="Calibri"/>
                <a:cs typeface="Calibri"/>
              </a:rPr>
              <a:t> sind. </a:t>
            </a:r>
            <a:endParaRPr lang="de-DE" sz="2000" b="1" dirty="0">
              <a:latin typeface="Calibri"/>
              <a:ea typeface="Calibri"/>
              <a:cs typeface="Calibri"/>
            </a:endParaRPr>
          </a:p>
        </p:txBody>
      </p:sp>
      <p:sp>
        <p:nvSpPr>
          <p:cNvPr id="4" name="TextBox 3"/>
          <p:cNvSpPr txBox="1"/>
          <p:nvPr/>
        </p:nvSpPr>
        <p:spPr bwMode="auto">
          <a:xfrm>
            <a:off x="907576" y="2116307"/>
            <a:ext cx="1484958" cy="430887"/>
          </a:xfrm>
          <a:prstGeom prst="rect">
            <a:avLst/>
          </a:prstGeom>
          <a:noFill/>
        </p:spPr>
        <p:txBody>
          <a:bodyPr wrap="none" lIns="0" tIns="0" rIns="0" bIns="0" rtlCol="0">
            <a:spAutoFit/>
          </a:bodyPr>
          <a:lstStyle/>
          <a:p>
            <a:pPr>
              <a:defRPr/>
            </a:pPr>
            <a:r>
              <a:rPr lang="en-GB" sz="2800" b="1" dirty="0">
                <a:latin typeface="Calibri"/>
                <a:ea typeface="Calibri"/>
                <a:cs typeface="Calibri"/>
              </a:rPr>
              <a:t>Definition</a:t>
            </a:r>
            <a:endParaRPr sz="2000" b="1" dirty="0">
              <a:latin typeface="Calibri"/>
              <a:ea typeface="Calibri"/>
              <a:cs typeface="Calibri"/>
            </a:endParaRPr>
          </a:p>
        </p:txBody>
      </p:sp>
      <p:sp>
        <p:nvSpPr>
          <p:cNvPr id="8" name="Textfeld 7"/>
          <p:cNvSpPr txBox="1"/>
          <p:nvPr/>
        </p:nvSpPr>
        <p:spPr bwMode="auto">
          <a:xfrm>
            <a:off x="8788316" y="6234109"/>
            <a:ext cx="3020262" cy="246221"/>
          </a:xfrm>
          <a:prstGeom prst="rect">
            <a:avLst/>
          </a:prstGeom>
          <a:noFill/>
        </p:spPr>
        <p:txBody>
          <a:bodyPr wrap="square">
            <a:spAutoFit/>
          </a:bodyPr>
          <a:lstStyle/>
          <a:p>
            <a:pPr algn="r">
              <a:defRPr/>
            </a:pPr>
            <a:r>
              <a:rPr lang="de-CH" sz="1000" dirty="0">
                <a:latin typeface="Calibri"/>
                <a:ea typeface="Calibri"/>
                <a:cs typeface="Calibri"/>
              </a:rPr>
              <a:t>(Benkert. et. al., 2024; BAG &amp; SAMW, 2023; 2025)</a:t>
            </a:r>
            <a:endParaRPr dirty="0"/>
          </a:p>
        </p:txBody>
      </p:sp>
      <p:sp>
        <p:nvSpPr>
          <p:cNvPr id="6" name="Rechteck 5">
            <a:extLst>
              <a:ext uri="{FF2B5EF4-FFF2-40B4-BE49-F238E27FC236}">
                <a16:creationId xmlns:a16="http://schemas.microsoft.com/office/drawing/2014/main" id="{50280B14-0721-1D4E-9906-C490B4050CC0}"/>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CA14F96-EEBD-5BB4-BDED-83C7BCF914BF}"/>
            </a:ext>
          </a:extLst>
        </p:cNvPr>
        <p:cNvGrpSpPr/>
        <p:nvPr/>
      </p:nvGrpSpPr>
      <p:grpSpPr bwMode="auto">
        <a:xfrm>
          <a:off x="0" y="0"/>
          <a:ext cx="0" cy="0"/>
          <a:chOff x="0" y="0"/>
          <a:chExt cx="0" cy="0"/>
        </a:xfrm>
      </p:grpSpPr>
      <p:sp>
        <p:nvSpPr>
          <p:cNvPr id="4" name="Rechteck 3">
            <a:extLst>
              <a:ext uri="{FF2B5EF4-FFF2-40B4-BE49-F238E27FC236}">
                <a16:creationId xmlns:a16="http://schemas.microsoft.com/office/drawing/2014/main" id="{7DEF553B-84C5-A84D-B68B-56DE206821FB}"/>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pic>
        <p:nvPicPr>
          <p:cNvPr id="3" name="Grafik 2">
            <a:extLst>
              <a:ext uri="{FF2B5EF4-FFF2-40B4-BE49-F238E27FC236}">
                <a16:creationId xmlns:a16="http://schemas.microsoft.com/office/drawing/2014/main" id="{222DB6CF-1980-8FF3-5945-6950B41FD5C3}"/>
              </a:ext>
            </a:extLst>
          </p:cNvPr>
          <p:cNvPicPr>
            <a:picLocks noChangeAspect="1"/>
          </p:cNvPicPr>
          <p:nvPr/>
        </p:nvPicPr>
        <p:blipFill>
          <a:blip r:embed="rId3"/>
          <a:stretch>
            <a:fillRect/>
          </a:stretch>
        </p:blipFill>
        <p:spPr>
          <a:xfrm>
            <a:off x="0" y="936367"/>
            <a:ext cx="12185606" cy="4982651"/>
          </a:xfrm>
          <a:prstGeom prst="rect">
            <a:avLst/>
          </a:prstGeom>
        </p:spPr>
      </p:pic>
    </p:spTree>
    <p:extLst>
      <p:ext uri="{BB962C8B-B14F-4D97-AF65-F5344CB8AC3E}">
        <p14:creationId xmlns:p14="http://schemas.microsoft.com/office/powerpoint/2010/main" val="2223352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CH" sz="4500" dirty="0"/>
              <a:t>Unterschied: GVP &amp; Patientenverfügung</a:t>
            </a:r>
            <a:endParaRPr dirty="0"/>
          </a:p>
        </p:txBody>
      </p:sp>
      <p:sp>
        <p:nvSpPr>
          <p:cNvPr id="3" name="Content Placeholder 2"/>
          <p:cNvSpPr>
            <a:spLocks noGrp="1"/>
          </p:cNvSpPr>
          <p:nvPr>
            <p:ph idx="1"/>
          </p:nvPr>
        </p:nvSpPr>
        <p:spPr bwMode="auto">
          <a:xfrm>
            <a:off x="393018" y="1846840"/>
            <a:ext cx="5472000" cy="4430783"/>
          </a:xfrm>
          <a:prstGeom prst="round1Rect">
            <a:avLst>
              <a:gd name="adj" fmla="val 16667"/>
            </a:avLst>
          </a:prstGeom>
          <a:solidFill>
            <a:schemeClr val="bg1"/>
          </a:solidFill>
        </p:spPr>
        <p:txBody>
          <a:bodyPr/>
          <a:lstStyle/>
          <a:p>
            <a:pPr>
              <a:spcAft>
                <a:spcPts val="600"/>
              </a:spcAft>
              <a:defRPr/>
            </a:pPr>
            <a:r>
              <a:rPr lang="de-DE" sz="2000" dirty="0">
                <a:latin typeface="Calibri"/>
                <a:ea typeface="Calibri"/>
                <a:cs typeface="Calibri"/>
              </a:rPr>
              <a:t>Die Patientenverfügung ist ein Teil der GVP. </a:t>
            </a:r>
            <a:br>
              <a:rPr lang="de-DE" sz="2000" dirty="0">
                <a:latin typeface="Calibri"/>
                <a:ea typeface="Calibri"/>
                <a:cs typeface="Calibri"/>
              </a:rPr>
            </a:br>
            <a:r>
              <a:rPr lang="de-DE" sz="2000" b="1" dirty="0">
                <a:latin typeface="Calibri"/>
                <a:ea typeface="Calibri"/>
                <a:cs typeface="Calibri"/>
              </a:rPr>
              <a:t>Die GVP ist aber Vieles mehr…</a:t>
            </a:r>
            <a:endParaRPr dirty="0"/>
          </a:p>
          <a:p>
            <a:pPr marL="342900" indent="-342900">
              <a:spcAft>
                <a:spcPts val="600"/>
              </a:spcAft>
              <a:buFont typeface="Symbol"/>
              <a:buChar char="-"/>
              <a:defRPr/>
            </a:pPr>
            <a:r>
              <a:rPr lang="de-DE" sz="2000" dirty="0">
                <a:latin typeface="Calibri"/>
                <a:ea typeface="Calibri"/>
                <a:cs typeface="Calibri"/>
              </a:rPr>
              <a:t>Sie ist ein fortlaufender personenzentrierter Kommunikationsprozess in Form von Gesprächen.</a:t>
            </a:r>
            <a:endParaRPr dirty="0"/>
          </a:p>
          <a:p>
            <a:pPr marL="342900" indent="-342900">
              <a:spcAft>
                <a:spcPts val="600"/>
              </a:spcAft>
              <a:buFont typeface="Symbol"/>
              <a:buChar char="-"/>
              <a:defRPr/>
            </a:pPr>
            <a:r>
              <a:rPr lang="de-DE" sz="2000" dirty="0">
                <a:latin typeface="Calibri"/>
                <a:ea typeface="Calibri"/>
                <a:cs typeface="Calibri"/>
              </a:rPr>
              <a:t>Sie führt zur Dokumentation des Willens oder </a:t>
            </a:r>
            <a:r>
              <a:rPr lang="de-DE" sz="2000" dirty="0" err="1">
                <a:latin typeface="Calibri"/>
                <a:ea typeface="Calibri"/>
                <a:cs typeface="Calibri"/>
              </a:rPr>
              <a:t>mutmasslichen</a:t>
            </a:r>
            <a:r>
              <a:rPr lang="de-DE" sz="2000" dirty="0">
                <a:latin typeface="Calibri"/>
                <a:ea typeface="Calibri"/>
                <a:cs typeface="Calibri"/>
              </a:rPr>
              <a:t> Willens von Heimbewohnenden in Bezug auf Behandlungsziel und –</a:t>
            </a:r>
            <a:r>
              <a:rPr lang="de-DE" sz="2000" dirty="0" err="1">
                <a:latin typeface="Calibri"/>
                <a:ea typeface="Calibri"/>
                <a:cs typeface="Calibri"/>
              </a:rPr>
              <a:t>intensität</a:t>
            </a:r>
            <a:r>
              <a:rPr lang="de-DE" sz="2000" dirty="0">
                <a:latin typeface="Calibri"/>
                <a:ea typeface="Calibri"/>
                <a:cs typeface="Calibri"/>
              </a:rPr>
              <a:t>.</a:t>
            </a:r>
            <a:endParaRPr dirty="0"/>
          </a:p>
          <a:p>
            <a:pPr>
              <a:defRPr/>
            </a:pPr>
            <a:endParaRPr sz="2000" dirty="0">
              <a:latin typeface="Calibri"/>
              <a:ea typeface="Calibri"/>
              <a:cs typeface="Calibri"/>
            </a:endParaRPr>
          </a:p>
        </p:txBody>
      </p:sp>
      <p:sp>
        <p:nvSpPr>
          <p:cNvPr id="4" name="Content Placeholder 3"/>
          <p:cNvSpPr>
            <a:spLocks noGrp="1"/>
          </p:cNvSpPr>
          <p:nvPr>
            <p:ph idx="13"/>
          </p:nvPr>
        </p:nvSpPr>
        <p:spPr bwMode="auto">
          <a:xfrm>
            <a:off x="6270996" y="1846840"/>
            <a:ext cx="5472000" cy="4430783"/>
          </a:xfrm>
          <a:prstGeom prst="round1Rect">
            <a:avLst>
              <a:gd name="adj" fmla="val 16667"/>
            </a:avLst>
          </a:prstGeom>
          <a:solidFill>
            <a:schemeClr val="bg1"/>
          </a:solidFill>
        </p:spPr>
        <p:txBody>
          <a:bodyPr/>
          <a:lstStyle/>
          <a:p>
            <a:pPr lvl="0">
              <a:lnSpc>
                <a:spcPct val="109000"/>
              </a:lnSpc>
              <a:defRPr/>
            </a:pPr>
            <a:r>
              <a:rPr lang="de-CH" sz="2000" b="1" dirty="0">
                <a:solidFill>
                  <a:srgbClr val="000000"/>
                </a:solidFill>
                <a:latin typeface="Calibri"/>
                <a:ea typeface="Calibri"/>
                <a:cs typeface="Calibri"/>
              </a:rPr>
              <a:t>Die GVP kann verschiedene Dokumente beinhalten, unter anderem:</a:t>
            </a:r>
            <a:endParaRPr dirty="0"/>
          </a:p>
          <a:p>
            <a:pPr marL="342900" lvl="0" indent="-342900">
              <a:lnSpc>
                <a:spcPct val="109000"/>
              </a:lnSpc>
              <a:buFont typeface="Symbol"/>
              <a:buChar char="-"/>
              <a:defRPr/>
            </a:pPr>
            <a:r>
              <a:rPr lang="de-CH" sz="2000" dirty="0">
                <a:solidFill>
                  <a:srgbClr val="000000"/>
                </a:solidFill>
                <a:latin typeface="Calibri"/>
                <a:ea typeface="Calibri"/>
                <a:cs typeface="Calibri"/>
              </a:rPr>
              <a:t>Ein Vorsorgeauftrag</a:t>
            </a:r>
            <a:endParaRPr dirty="0"/>
          </a:p>
          <a:p>
            <a:pPr marL="342900" lvl="0" indent="-342900">
              <a:lnSpc>
                <a:spcPct val="109000"/>
              </a:lnSpc>
              <a:buFont typeface="Symbol"/>
              <a:buChar char="-"/>
              <a:defRPr/>
            </a:pPr>
            <a:r>
              <a:rPr lang="de-CH" sz="2000" dirty="0">
                <a:solidFill>
                  <a:srgbClr val="000000"/>
                </a:solidFill>
                <a:latin typeface="Calibri"/>
                <a:ea typeface="Calibri"/>
                <a:cs typeface="Calibri"/>
              </a:rPr>
              <a:t>Eine Patientenverfügung </a:t>
            </a:r>
            <a:endParaRPr dirty="0"/>
          </a:p>
          <a:p>
            <a:pPr marL="342900" lvl="0" indent="-342900">
              <a:lnSpc>
                <a:spcPct val="109000"/>
              </a:lnSpc>
              <a:buFont typeface="Symbol"/>
              <a:buChar char="-"/>
              <a:defRPr/>
            </a:pPr>
            <a:r>
              <a:rPr lang="de-CH" sz="2000" dirty="0">
                <a:solidFill>
                  <a:srgbClr val="000000"/>
                </a:solidFill>
                <a:latin typeface="Calibri"/>
                <a:ea typeface="Calibri"/>
                <a:cs typeface="Calibri"/>
              </a:rPr>
              <a:t>Gesprächsdokumentation zur Ermittlung der persönlichen Werthaltung und gewünschter Behandlungsintensität </a:t>
            </a:r>
            <a:endParaRPr dirty="0"/>
          </a:p>
          <a:p>
            <a:pPr marL="342900" lvl="0" indent="-342900">
              <a:lnSpc>
                <a:spcPct val="109000"/>
              </a:lnSpc>
              <a:buFont typeface="Symbol"/>
              <a:buChar char="-"/>
              <a:defRPr/>
            </a:pPr>
            <a:r>
              <a:rPr lang="de-CH" sz="2000" dirty="0">
                <a:solidFill>
                  <a:srgbClr val="000000"/>
                </a:solidFill>
                <a:latin typeface="Calibri"/>
                <a:ea typeface="Calibri"/>
                <a:cs typeface="Calibri"/>
              </a:rPr>
              <a:t>Ein standardisiertes Formular zur gewünschten Behandlungsintensität (z. B. GVP-Formular zur Festlegung der Behandlungsintensität des BAG und der SAMW)</a:t>
            </a:r>
            <a:endParaRPr dirty="0"/>
          </a:p>
          <a:p>
            <a:pPr marL="342900" lvl="0" indent="-342900">
              <a:lnSpc>
                <a:spcPct val="109000"/>
              </a:lnSpc>
              <a:buFont typeface="Symbol"/>
              <a:buChar char="-"/>
              <a:defRPr/>
            </a:pPr>
            <a:r>
              <a:rPr lang="de-CH" sz="2000" dirty="0">
                <a:solidFill>
                  <a:srgbClr val="000000"/>
                </a:solidFill>
                <a:latin typeface="Calibri"/>
                <a:ea typeface="Calibri"/>
                <a:cs typeface="Calibri"/>
              </a:rPr>
              <a:t>Einen Medikamenten- oder Behandlungsplan</a:t>
            </a:r>
            <a:endParaRPr dirty="0"/>
          </a:p>
          <a:p>
            <a:pPr>
              <a:defRPr/>
            </a:pPr>
            <a:endParaRPr sz="2000" dirty="0">
              <a:latin typeface="Calibri"/>
              <a:ea typeface="Calibri"/>
              <a:cs typeface="Calibri"/>
            </a:endParaRPr>
          </a:p>
        </p:txBody>
      </p:sp>
      <p:sp>
        <p:nvSpPr>
          <p:cNvPr id="14" name="Textfeld 13"/>
          <p:cNvSpPr txBox="1"/>
          <p:nvPr/>
        </p:nvSpPr>
        <p:spPr bwMode="auto">
          <a:xfrm>
            <a:off x="8755379" y="6296063"/>
            <a:ext cx="3043603" cy="246221"/>
          </a:xfrm>
          <a:prstGeom prst="rect">
            <a:avLst/>
          </a:prstGeom>
          <a:noFill/>
        </p:spPr>
        <p:txBody>
          <a:bodyPr wrap="square">
            <a:spAutoFit/>
          </a:bodyPr>
          <a:lstStyle/>
          <a:p>
            <a:pPr algn="r">
              <a:defRPr/>
            </a:pPr>
            <a:r>
              <a:rPr lang="de-CH" sz="1000"/>
              <a:t>(BAG &amp; SAMW, 2023; 2025)</a:t>
            </a:r>
            <a:endParaRPr/>
          </a:p>
        </p:txBody>
      </p:sp>
      <p:sp>
        <p:nvSpPr>
          <p:cNvPr id="6" name="Rechteck 5">
            <a:extLst>
              <a:ext uri="{FF2B5EF4-FFF2-40B4-BE49-F238E27FC236}">
                <a16:creationId xmlns:a16="http://schemas.microsoft.com/office/drawing/2014/main" id="{F19824D5-5E33-6449-9656-CBFF2D499DDA}"/>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en-GB" dirty="0" err="1"/>
              <a:t>Warum</a:t>
            </a:r>
            <a:r>
              <a:rPr lang="en-GB" dirty="0"/>
              <a:t> </a:t>
            </a:r>
            <a:r>
              <a:rPr lang="en-GB" dirty="0" err="1"/>
              <a:t>ist</a:t>
            </a:r>
            <a:r>
              <a:rPr lang="en-GB" dirty="0"/>
              <a:t> die </a:t>
            </a:r>
            <a:r>
              <a:rPr lang="en-GB" dirty="0" err="1"/>
              <a:t>Durchführung</a:t>
            </a:r>
            <a:r>
              <a:rPr lang="en-GB" dirty="0"/>
              <a:t> der  </a:t>
            </a:r>
            <a:br>
              <a:rPr lang="en-GB" dirty="0"/>
            </a:br>
            <a:r>
              <a:rPr lang="en-GB" dirty="0"/>
              <a:t>GVP </a:t>
            </a:r>
            <a:r>
              <a:rPr lang="en-GB" dirty="0" err="1"/>
              <a:t>wichtig</a:t>
            </a:r>
            <a:r>
              <a:rPr lang="en-GB" dirty="0"/>
              <a:t>?</a:t>
            </a:r>
            <a:endParaRPr dirty="0"/>
          </a:p>
        </p:txBody>
      </p:sp>
      <p:sp>
        <p:nvSpPr>
          <p:cNvPr id="3" name="Rechteck 2">
            <a:extLst>
              <a:ext uri="{FF2B5EF4-FFF2-40B4-BE49-F238E27FC236}">
                <a16:creationId xmlns:a16="http://schemas.microsoft.com/office/drawing/2014/main" id="{904482BB-44EB-A242-964F-30754186095C}"/>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CH" sz="4500"/>
              <a:t>GVP in unserem Pflegeheim</a:t>
            </a:r>
          </a:p>
        </p:txBody>
      </p:sp>
      <p:sp>
        <p:nvSpPr>
          <p:cNvPr id="3" name="Content Placeholder 2"/>
          <p:cNvSpPr>
            <a:spLocks noGrp="1"/>
          </p:cNvSpPr>
          <p:nvPr>
            <p:ph idx="1"/>
          </p:nvPr>
        </p:nvSpPr>
        <p:spPr bwMode="auto"/>
        <p:txBody>
          <a:bodyPr/>
          <a:lstStyle/>
          <a:p>
            <a:pPr>
              <a:defRPr/>
            </a:pPr>
            <a:r>
              <a:rPr lang="de-DE" sz="2600" dirty="0">
                <a:latin typeface="Calibri"/>
                <a:ea typeface="Calibri"/>
                <a:cs typeface="Calibri"/>
              </a:rPr>
              <a:t>Findet euch in Kleingruppen zusammen und besprecht die folgenden Fragen:</a:t>
            </a:r>
            <a:endParaRPr dirty="0"/>
          </a:p>
          <a:p>
            <a:pPr>
              <a:defRPr/>
            </a:pPr>
            <a:endParaRPr lang="de-DE" sz="2600" dirty="0">
              <a:latin typeface="Calibri"/>
              <a:ea typeface="Calibri"/>
              <a:cs typeface="Calibri"/>
            </a:endParaRPr>
          </a:p>
          <a:p>
            <a:pPr marL="514350" indent="-514350">
              <a:buFont typeface="+mj-lt"/>
              <a:buAutoNum type="arabicPeriod"/>
              <a:defRPr/>
            </a:pPr>
            <a:r>
              <a:rPr lang="de-DE" sz="2600" dirty="0">
                <a:latin typeface="Calibri"/>
                <a:ea typeface="Calibri"/>
                <a:cs typeface="Calibri"/>
              </a:rPr>
              <a:t>Habt ihr schon einmal Bewohnende betreut, die eine GVP hatten und diese zum Einsatz kam?</a:t>
            </a:r>
            <a:endParaRPr dirty="0"/>
          </a:p>
          <a:p>
            <a:pPr marL="514350" indent="-514350">
              <a:buFont typeface="+mj-lt"/>
              <a:buAutoNum type="arabicPeriod"/>
              <a:defRPr/>
            </a:pPr>
            <a:endParaRPr lang="de-DE" sz="2600" dirty="0">
              <a:latin typeface="Calibri"/>
              <a:ea typeface="Calibri"/>
              <a:cs typeface="Calibri"/>
            </a:endParaRPr>
          </a:p>
          <a:p>
            <a:pPr marL="514350" indent="-514350">
              <a:buFont typeface="+mj-lt"/>
              <a:buAutoNum type="arabicPeriod"/>
              <a:defRPr/>
            </a:pPr>
            <a:r>
              <a:rPr lang="de-DE" sz="2600" dirty="0">
                <a:latin typeface="Calibri"/>
                <a:ea typeface="Calibri"/>
                <a:cs typeface="Calibri"/>
              </a:rPr>
              <a:t>Wie habt ihr es erlebt?</a:t>
            </a:r>
            <a:endParaRPr dirty="0"/>
          </a:p>
          <a:p>
            <a:pPr marL="514350" indent="-514350">
              <a:buFont typeface="+mj-lt"/>
              <a:buAutoNum type="arabicPeriod"/>
              <a:defRPr/>
            </a:pPr>
            <a:endParaRPr lang="de-DE" sz="2600" dirty="0">
              <a:latin typeface="Calibri"/>
              <a:ea typeface="Calibri"/>
              <a:cs typeface="Calibri"/>
            </a:endParaRPr>
          </a:p>
          <a:p>
            <a:pPr marL="514350" indent="-514350">
              <a:buFont typeface="+mj-lt"/>
              <a:buAutoNum type="arabicPeriod"/>
              <a:defRPr/>
            </a:pPr>
            <a:r>
              <a:rPr lang="de-CH" sz="2600" dirty="0">
                <a:latin typeface="Calibri"/>
                <a:ea typeface="Calibri"/>
                <a:cs typeface="Calibri"/>
              </a:rPr>
              <a:t>Welche Auswirkungen hatte es auf die Bewohnenden sowie deren Angehörige (vertretungsberechtigte Personen für med. Massnahmen)?</a:t>
            </a:r>
            <a:endParaRPr lang="de-DE" sz="2600" dirty="0">
              <a:latin typeface="Calibri"/>
              <a:ea typeface="Calibri"/>
              <a:cs typeface="Calibri"/>
            </a:endParaRPr>
          </a:p>
          <a:p>
            <a:pPr>
              <a:defRPr/>
            </a:pPr>
            <a:endParaRPr dirty="0">
              <a:latin typeface="Calibri"/>
              <a:ea typeface="Calibri"/>
              <a:cs typeface="Calibri"/>
            </a:endParaRPr>
          </a:p>
        </p:txBody>
      </p:sp>
      <p:sp>
        <p:nvSpPr>
          <p:cNvPr id="6" name="Textfeld 6"/>
          <p:cNvSpPr txBox="1"/>
          <p:nvPr/>
        </p:nvSpPr>
        <p:spPr bwMode="auto">
          <a:xfrm>
            <a:off x="1315614" y="2810071"/>
            <a:ext cx="10892409" cy="805551"/>
          </a:xfrm>
          <a:prstGeom prst="rect">
            <a:avLst/>
          </a:prstGeom>
          <a:noFill/>
          <a:ln>
            <a:noFill/>
          </a:ln>
        </p:spPr>
        <p:txBody>
          <a:bodyPr wrap="square" lIns="648000" tIns="216000" rIns="360000" bIns="216000" rtlCol="0" anchor="t">
            <a:spAutoFit/>
          </a:bodyPr>
          <a:lstStyle/>
          <a:p>
            <a:pPr>
              <a:defRPr/>
            </a:pPr>
            <a:endParaRPr lang="de-DE" sz="2400">
              <a:latin typeface="Calibri"/>
              <a:ea typeface="Calibri"/>
              <a:cs typeface="Calibri"/>
            </a:endParaRPr>
          </a:p>
        </p:txBody>
      </p:sp>
      <p:grpSp>
        <p:nvGrpSpPr>
          <p:cNvPr id="8" name="Gruppieren 7"/>
          <p:cNvGrpSpPr/>
          <p:nvPr/>
        </p:nvGrpSpPr>
        <p:grpSpPr bwMode="auto">
          <a:xfrm>
            <a:off x="10395967" y="237649"/>
            <a:ext cx="1440000" cy="1440000"/>
            <a:chOff x="10395967" y="237649"/>
            <a:chExt cx="1440000" cy="1440000"/>
          </a:xfrm>
          <a:solidFill>
            <a:schemeClr val="accent2"/>
          </a:solidFill>
        </p:grpSpPr>
        <p:sp>
          <p:nvSpPr>
            <p:cNvPr id="9" name="Oval 8"/>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10" name="Graphic 5" descr="Chat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42619" y="384301"/>
              <a:ext cx="1146695" cy="1146695"/>
            </a:xfrm>
            <a:prstGeom prst="rect">
              <a:avLst/>
            </a:prstGeom>
          </p:spPr>
        </p:pic>
      </p:grpSp>
      <p:sp>
        <p:nvSpPr>
          <p:cNvPr id="11" name="Rechteck 10">
            <a:extLst>
              <a:ext uri="{FF2B5EF4-FFF2-40B4-BE49-F238E27FC236}">
                <a16:creationId xmlns:a16="http://schemas.microsoft.com/office/drawing/2014/main" id="{B9D8B470-5212-E747-AD91-2FC60BDB4BD9}"/>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bwMode="auto">
        <a:xfrm>
          <a:off x="0" y="0"/>
          <a:ext cx="0" cy="0"/>
          <a:chOff x="0" y="0"/>
          <a:chExt cx="0" cy="0"/>
        </a:xfrm>
      </p:grpSpPr>
      <p:sp>
        <p:nvSpPr>
          <p:cNvPr id="9" name="Rechteck 8"/>
          <p:cNvSpPr/>
          <p:nvPr/>
        </p:nvSpPr>
        <p:spPr bwMode="auto">
          <a:xfrm>
            <a:off x="4514827" y="3241673"/>
            <a:ext cx="2880000" cy="937143"/>
          </a:xfrm>
          <a:prstGeom prst="rect">
            <a:avLst/>
          </a:prstGeom>
          <a:solidFill>
            <a:schemeClr val="accent1"/>
          </a:solidFill>
          <a:ln w="6350">
            <a:solidFill>
              <a:schemeClr val="accent1"/>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algn="ctr">
              <a:defRPr/>
            </a:pPr>
            <a:r>
              <a:rPr lang="en-US" sz="2100" b="1">
                <a:latin typeface="Calibri"/>
                <a:ea typeface="Calibri"/>
                <a:cs typeface="Calibri"/>
              </a:rPr>
              <a:t>Auswirkungen  </a:t>
            </a:r>
            <a:endParaRPr/>
          </a:p>
          <a:p>
            <a:pPr algn="ctr">
              <a:defRPr/>
            </a:pPr>
            <a:r>
              <a:rPr lang="en-US" sz="2100" b="1">
                <a:latin typeface="Calibri"/>
                <a:ea typeface="Calibri"/>
                <a:cs typeface="Calibri"/>
              </a:rPr>
              <a:t>einer GVP</a:t>
            </a:r>
            <a:endParaRPr/>
          </a:p>
        </p:txBody>
      </p:sp>
      <p:sp>
        <p:nvSpPr>
          <p:cNvPr id="19" name="Titel 3"/>
          <p:cNvSpPr txBox="1"/>
          <p:nvPr/>
        </p:nvSpPr>
        <p:spPr bwMode="auto">
          <a:xfrm>
            <a:off x="412019" y="371702"/>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en-GB" sz="4500" dirty="0" err="1"/>
              <a:t>Warum</a:t>
            </a:r>
            <a:r>
              <a:rPr lang="en-GB" sz="4500" dirty="0"/>
              <a:t> </a:t>
            </a:r>
            <a:r>
              <a:rPr lang="en-GB" sz="4500" dirty="0" err="1"/>
              <a:t>wird</a:t>
            </a:r>
            <a:r>
              <a:rPr lang="en-GB" sz="4500" dirty="0"/>
              <a:t> GVP </a:t>
            </a:r>
            <a:r>
              <a:rPr lang="en-GB" sz="4500" dirty="0" err="1"/>
              <a:t>als</a:t>
            </a:r>
            <a:r>
              <a:rPr lang="en-GB" sz="4500" dirty="0"/>
              <a:t> MQI </a:t>
            </a:r>
            <a:r>
              <a:rPr lang="en-GB" sz="4500" dirty="0" err="1"/>
              <a:t>gemessen</a:t>
            </a:r>
            <a:r>
              <a:rPr lang="en-GB" sz="4500" dirty="0"/>
              <a:t>?</a:t>
            </a:r>
            <a:endParaRPr lang="de-DE" sz="4500" dirty="0"/>
          </a:p>
        </p:txBody>
      </p:sp>
      <p:sp>
        <p:nvSpPr>
          <p:cNvPr id="10"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14</a:t>
            </a:fld>
            <a:endParaRPr lang="de-CH" sz="800">
              <a:ea typeface="Roboto"/>
            </a:endParaRPr>
          </a:p>
        </p:txBody>
      </p:sp>
      <p:sp>
        <p:nvSpPr>
          <p:cNvPr id="25" name="Rechteck 24"/>
          <p:cNvSpPr/>
          <p:nvPr/>
        </p:nvSpPr>
        <p:spPr bwMode="auto">
          <a:xfrm>
            <a:off x="1625867" y="5666565"/>
            <a:ext cx="3357796"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dirty="0">
                <a:ln/>
                <a:solidFill>
                  <a:schemeClr val="tx1"/>
                </a:solidFill>
                <a:latin typeface="Calibri"/>
                <a:ea typeface="Calibri"/>
                <a:cs typeface="Calibri"/>
              </a:rPr>
              <a:t>Klare Ansprechperson im Notfall </a:t>
            </a:r>
            <a:endParaRPr lang="de-DE" dirty="0">
              <a:solidFill>
                <a:schemeClr val="tx1"/>
              </a:solidFill>
              <a:latin typeface="Calibri"/>
              <a:ea typeface="Calibri"/>
              <a:cs typeface="Calibri"/>
            </a:endParaRPr>
          </a:p>
        </p:txBody>
      </p:sp>
      <p:sp>
        <p:nvSpPr>
          <p:cNvPr id="29" name="Rechteck 28"/>
          <p:cNvSpPr/>
          <p:nvPr/>
        </p:nvSpPr>
        <p:spPr bwMode="auto">
          <a:xfrm>
            <a:off x="5387292" y="5666565"/>
            <a:ext cx="4892675"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a:ln/>
                <a:solidFill>
                  <a:schemeClr val="tx1"/>
                </a:solidFill>
                <a:latin typeface="Calibri"/>
                <a:ea typeface="Calibri"/>
                <a:cs typeface="Calibri"/>
              </a:rPr>
              <a:t>Sicheres Handeln im Sinne der  Bewohnenden ↑</a:t>
            </a:r>
            <a:endParaRPr lang="de-DE">
              <a:solidFill>
                <a:schemeClr val="tx1"/>
              </a:solidFill>
              <a:latin typeface="Calibri"/>
              <a:ea typeface="Calibri"/>
              <a:cs typeface="Calibri"/>
            </a:endParaRPr>
          </a:p>
        </p:txBody>
      </p:sp>
      <p:sp>
        <p:nvSpPr>
          <p:cNvPr id="30" name="Rechteck 29"/>
          <p:cNvSpPr/>
          <p:nvPr/>
        </p:nvSpPr>
        <p:spPr bwMode="auto">
          <a:xfrm>
            <a:off x="8441279" y="3649428"/>
            <a:ext cx="3484187"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a:ln/>
                <a:solidFill>
                  <a:schemeClr val="tx1"/>
                </a:solidFill>
                <a:latin typeface="Calibri"/>
                <a:ea typeface="Calibri"/>
                <a:cs typeface="Calibri"/>
              </a:rPr>
              <a:t>Orientierung für Fachpersonen in Krisen- und Notfallsituationen ↑ </a:t>
            </a:r>
            <a:endParaRPr lang="de-DE">
              <a:solidFill>
                <a:schemeClr val="tx1"/>
              </a:solidFill>
              <a:latin typeface="Calibri"/>
              <a:ea typeface="Calibri"/>
              <a:cs typeface="Calibri"/>
            </a:endParaRPr>
          </a:p>
        </p:txBody>
      </p:sp>
      <p:sp>
        <p:nvSpPr>
          <p:cNvPr id="31" name="Rechteck 30"/>
          <p:cNvSpPr/>
          <p:nvPr/>
        </p:nvSpPr>
        <p:spPr bwMode="auto">
          <a:xfrm>
            <a:off x="223688" y="3544667"/>
            <a:ext cx="3657207"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a:ln/>
                <a:solidFill>
                  <a:schemeClr val="tx1"/>
                </a:solidFill>
                <a:latin typeface="Calibri"/>
                <a:ea typeface="Calibri"/>
                <a:cs typeface="Calibri"/>
              </a:rPr>
              <a:t>Vermeidbare Spitaleinweisungen ↓</a:t>
            </a:r>
            <a:endParaRPr lang="de-DE">
              <a:solidFill>
                <a:schemeClr val="tx1"/>
              </a:solidFill>
              <a:latin typeface="Calibri"/>
              <a:ea typeface="Calibri"/>
              <a:cs typeface="Calibri"/>
            </a:endParaRPr>
          </a:p>
        </p:txBody>
      </p:sp>
      <p:sp>
        <p:nvSpPr>
          <p:cNvPr id="32" name="Rechteck 31"/>
          <p:cNvSpPr/>
          <p:nvPr/>
        </p:nvSpPr>
        <p:spPr bwMode="auto">
          <a:xfrm>
            <a:off x="915880" y="1213898"/>
            <a:ext cx="4777769" cy="1121809"/>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CH" dirty="0">
                <a:solidFill>
                  <a:schemeClr val="tx1"/>
                </a:solidFill>
                <a:latin typeface="Calibri"/>
                <a:ea typeface="Calibri"/>
                <a:cs typeface="Calibri"/>
              </a:rPr>
              <a:t>Entlastung vertretungsberechtigter Personen für medizinische Massnahmen in Entscheidungsfindung</a:t>
            </a:r>
            <a:endParaRPr dirty="0"/>
          </a:p>
        </p:txBody>
      </p:sp>
      <p:sp>
        <p:nvSpPr>
          <p:cNvPr id="33" name="Rechteck 32"/>
          <p:cNvSpPr/>
          <p:nvPr/>
        </p:nvSpPr>
        <p:spPr bwMode="auto">
          <a:xfrm>
            <a:off x="5904429" y="1184005"/>
            <a:ext cx="4198943"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a:ln/>
                <a:solidFill>
                  <a:schemeClr val="tx1"/>
                </a:solidFill>
                <a:latin typeface="Calibri"/>
                <a:ea typeface="Calibri"/>
                <a:cs typeface="Calibri"/>
              </a:rPr>
              <a:t>Lebensqualität &amp; Zufriedenheit der Bewohnenden und Angehörigen ↑</a:t>
            </a:r>
            <a:endParaRPr lang="de-DE">
              <a:solidFill>
                <a:schemeClr val="tx1"/>
              </a:solidFill>
              <a:latin typeface="Calibri"/>
              <a:ea typeface="Calibri"/>
              <a:cs typeface="Calibri"/>
            </a:endParaRPr>
          </a:p>
        </p:txBody>
      </p:sp>
      <p:sp>
        <p:nvSpPr>
          <p:cNvPr id="34" name="Rechteck 33"/>
          <p:cNvSpPr/>
          <p:nvPr/>
        </p:nvSpPr>
        <p:spPr bwMode="auto">
          <a:xfrm>
            <a:off x="266533" y="4541942"/>
            <a:ext cx="3347696"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a:ln/>
                <a:solidFill>
                  <a:schemeClr val="tx1"/>
                </a:solidFill>
                <a:latin typeface="Calibri"/>
                <a:ea typeface="Calibri"/>
                <a:cs typeface="Calibri"/>
              </a:rPr>
              <a:t>Unnötige lebensverlängernde Medikamente ↓</a:t>
            </a:r>
            <a:endParaRPr lang="de-DE">
              <a:solidFill>
                <a:schemeClr val="tx1"/>
              </a:solidFill>
              <a:latin typeface="Calibri"/>
              <a:ea typeface="Calibri"/>
              <a:cs typeface="Calibri"/>
            </a:endParaRPr>
          </a:p>
        </p:txBody>
      </p:sp>
      <p:sp>
        <p:nvSpPr>
          <p:cNvPr id="35" name="Rechteck 34"/>
          <p:cNvSpPr/>
          <p:nvPr/>
        </p:nvSpPr>
        <p:spPr bwMode="auto">
          <a:xfrm>
            <a:off x="205894" y="2593659"/>
            <a:ext cx="2887997"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a:ln/>
                <a:solidFill>
                  <a:schemeClr val="tx1"/>
                </a:solidFill>
                <a:latin typeface="Calibri"/>
                <a:ea typeface="Calibri"/>
                <a:cs typeface="Calibri"/>
              </a:rPr>
              <a:t>Unnötige Reanimationen ↓</a:t>
            </a:r>
            <a:endParaRPr lang="de-DE">
              <a:solidFill>
                <a:schemeClr val="tx1"/>
              </a:solidFill>
              <a:latin typeface="Calibri"/>
              <a:ea typeface="Calibri"/>
              <a:cs typeface="Calibri"/>
            </a:endParaRPr>
          </a:p>
        </p:txBody>
      </p:sp>
      <p:sp>
        <p:nvSpPr>
          <p:cNvPr id="36" name="Rechteck 35"/>
          <p:cNvSpPr/>
          <p:nvPr/>
        </p:nvSpPr>
        <p:spPr bwMode="auto">
          <a:xfrm>
            <a:off x="6342216" y="4619270"/>
            <a:ext cx="3841156"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a:ln/>
                <a:solidFill>
                  <a:schemeClr val="tx1"/>
                </a:solidFill>
                <a:latin typeface="Calibri"/>
                <a:ea typeface="Calibri"/>
                <a:cs typeface="Calibri"/>
              </a:rPr>
              <a:t>Kommunikation und Koordination zwischen den Fachpersonen ↑ </a:t>
            </a:r>
            <a:endParaRPr lang="de-DE">
              <a:solidFill>
                <a:schemeClr val="tx1"/>
              </a:solidFill>
              <a:latin typeface="Calibri"/>
              <a:ea typeface="Calibri"/>
              <a:cs typeface="Calibri"/>
            </a:endParaRPr>
          </a:p>
        </p:txBody>
      </p:sp>
      <p:sp>
        <p:nvSpPr>
          <p:cNvPr id="37" name="Rechteck 36"/>
          <p:cNvSpPr/>
          <p:nvPr/>
        </p:nvSpPr>
        <p:spPr bwMode="auto">
          <a:xfrm>
            <a:off x="8003901" y="2192573"/>
            <a:ext cx="4184786"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de-DE">
                <a:ln/>
                <a:solidFill>
                  <a:schemeClr val="tx1"/>
                </a:solidFill>
                <a:latin typeface="Calibri"/>
                <a:ea typeface="Calibri"/>
                <a:cs typeface="Calibri"/>
              </a:rPr>
              <a:t>Selbstbestimmte Entscheidungen der Bewohnenden ↑ </a:t>
            </a:r>
            <a:endParaRPr>
              <a:solidFill>
                <a:schemeClr val="tx1"/>
              </a:solidFill>
              <a:latin typeface="Calibri"/>
              <a:ea typeface="Calibri"/>
              <a:cs typeface="Calibri"/>
            </a:endParaRPr>
          </a:p>
        </p:txBody>
      </p:sp>
      <p:cxnSp>
        <p:nvCxnSpPr>
          <p:cNvPr id="39" name="Gerade Verbindung 38"/>
          <p:cNvCxnSpPr/>
          <p:nvPr/>
        </p:nvCxnSpPr>
        <p:spPr bwMode="auto">
          <a:xfrm>
            <a:off x="3118749" y="2877565"/>
            <a:ext cx="1474588" cy="39402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Gerade Verbindung 40"/>
          <p:cNvCxnSpPr/>
          <p:nvPr/>
        </p:nvCxnSpPr>
        <p:spPr bwMode="auto">
          <a:xfrm>
            <a:off x="4983663" y="2301105"/>
            <a:ext cx="425802" cy="9704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Gerade Verbindung 44"/>
          <p:cNvCxnSpPr/>
          <p:nvPr/>
        </p:nvCxnSpPr>
        <p:spPr bwMode="auto">
          <a:xfrm flipH="1">
            <a:off x="6544661" y="2080662"/>
            <a:ext cx="1115055" cy="12914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p:nvPr/>
        </p:nvCxnSpPr>
        <p:spPr bwMode="auto">
          <a:xfrm flipH="1">
            <a:off x="7290673" y="3046124"/>
            <a:ext cx="738086" cy="25485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Gerade Verbindung 49"/>
          <p:cNvCxnSpPr>
            <a:stCxn id="30" idx="1"/>
            <a:endCxn id="9" idx="3"/>
          </p:cNvCxnSpPr>
          <p:nvPr/>
        </p:nvCxnSpPr>
        <p:spPr bwMode="auto">
          <a:xfrm flipH="1" flipV="1">
            <a:off x="7394827" y="3710245"/>
            <a:ext cx="1046452" cy="36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Gerade Verbindung 51"/>
          <p:cNvCxnSpPr/>
          <p:nvPr/>
        </p:nvCxnSpPr>
        <p:spPr bwMode="auto">
          <a:xfrm>
            <a:off x="3905753" y="3828573"/>
            <a:ext cx="60907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Gerade Verbindung 53"/>
          <p:cNvCxnSpPr>
            <a:stCxn id="34" idx="3"/>
          </p:cNvCxnSpPr>
          <p:nvPr/>
        </p:nvCxnSpPr>
        <p:spPr bwMode="auto">
          <a:xfrm flipV="1">
            <a:off x="3614229" y="4178816"/>
            <a:ext cx="979108" cy="78553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p:nvCxnSpPr>
        <p:spPr bwMode="auto">
          <a:xfrm flipV="1">
            <a:off x="4095224" y="4193012"/>
            <a:ext cx="1314241" cy="147355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p:nvCxnSpPr>
        <p:spPr bwMode="auto">
          <a:xfrm flipV="1">
            <a:off x="5722903" y="4112478"/>
            <a:ext cx="57693" cy="15540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p:nvCxnSpPr>
        <p:spPr bwMode="auto">
          <a:xfrm flipV="1">
            <a:off x="7062693" y="4122633"/>
            <a:ext cx="0" cy="49663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Textfeld 37"/>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26" name="Rechteck 25">
            <a:extLst>
              <a:ext uri="{FF2B5EF4-FFF2-40B4-BE49-F238E27FC236}">
                <a16:creationId xmlns:a16="http://schemas.microsoft.com/office/drawing/2014/main" id="{66A9AE96-144E-964F-9C84-05F6BDC63CFF}"/>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CH" sz="4500"/>
              <a:t>Was ist unser Ziel?</a:t>
            </a:r>
          </a:p>
        </p:txBody>
      </p:sp>
      <p:sp>
        <p:nvSpPr>
          <p:cNvPr id="3" name="Inhaltsplatzhalter 2"/>
          <p:cNvSpPr txBox="1"/>
          <p:nvPr/>
        </p:nvSpPr>
        <p:spPr bwMode="auto">
          <a:xfrm>
            <a:off x="838200" y="1825625"/>
            <a:ext cx="10515600" cy="4351338"/>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50000"/>
              </a:lnSpc>
              <a:defRPr/>
            </a:pPr>
            <a:endParaRPr lang="de-DE" dirty="0"/>
          </a:p>
          <a:p>
            <a:pPr algn="ctr">
              <a:lnSpc>
                <a:spcPct val="150000"/>
              </a:lnSpc>
              <a:defRPr/>
            </a:pPr>
            <a:r>
              <a:rPr lang="de-CH" sz="4000" dirty="0">
                <a:latin typeface="Calibri"/>
                <a:ea typeface="Calibri"/>
                <a:cs typeface="Calibri"/>
              </a:rPr>
              <a:t>Wir wollen den Bewohnenden Selbstbestimmung ermöglichen und sie personenzentriert nach ihren Werten und Wünschen behandeln</a:t>
            </a:r>
            <a:r>
              <a:rPr lang="de-DE" sz="4000" dirty="0">
                <a:latin typeface="Calibri"/>
                <a:ea typeface="Calibri"/>
                <a:cs typeface="Calibri"/>
              </a:rPr>
              <a:t>.</a:t>
            </a:r>
            <a:endParaRPr lang="de-DE" sz="1800" dirty="0">
              <a:latin typeface="Calibri"/>
              <a:ea typeface="Calibri"/>
              <a:cs typeface="Calibri"/>
            </a:endParaRPr>
          </a:p>
        </p:txBody>
      </p:sp>
      <p:grpSp>
        <p:nvGrpSpPr>
          <p:cNvPr id="4" name="Gruppieren 3"/>
          <p:cNvGrpSpPr/>
          <p:nvPr/>
        </p:nvGrpSpPr>
        <p:grpSpPr bwMode="auto">
          <a:xfrm>
            <a:off x="10395967" y="237649"/>
            <a:ext cx="1440000" cy="1440000"/>
            <a:chOff x="10395967" y="237649"/>
            <a:chExt cx="1440000" cy="1440000"/>
          </a:xfrm>
          <a:solidFill>
            <a:schemeClr val="accent2"/>
          </a:solidFill>
        </p:grpSpPr>
        <p:sp>
          <p:nvSpPr>
            <p:cNvPr id="6" name="Oval 5"/>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8" name="Grafik 2" descr="Volltreffer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59188" y="432497"/>
              <a:ext cx="1113558" cy="1113558"/>
            </a:xfrm>
            <a:prstGeom prst="rect">
              <a:avLst/>
            </a:prstGeom>
          </p:spPr>
        </p:pic>
      </p:grpSp>
      <p:sp>
        <p:nvSpPr>
          <p:cNvPr id="7" name="Rechteck 6">
            <a:extLst>
              <a:ext uri="{FF2B5EF4-FFF2-40B4-BE49-F238E27FC236}">
                <a16:creationId xmlns:a16="http://schemas.microsoft.com/office/drawing/2014/main" id="{BD1B50D5-E86D-1141-A2FA-FBBF7B8F7C22}"/>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a:xfrm>
            <a:off x="353589" y="1051200"/>
            <a:ext cx="11372850" cy="4351222"/>
          </a:xfrm>
        </p:spPr>
        <p:txBody>
          <a:bodyPr/>
          <a:lstStyle/>
          <a:p>
            <a:pPr>
              <a:defRPr/>
            </a:pPr>
            <a:r>
              <a:rPr lang="en-US" dirty="0"/>
              <a:t>Wie </a:t>
            </a:r>
            <a:r>
              <a:rPr lang="en-US" dirty="0" err="1"/>
              <a:t>verläuft</a:t>
            </a:r>
            <a:r>
              <a:rPr lang="en-US" dirty="0"/>
              <a:t> der GVP-</a:t>
            </a:r>
            <a:r>
              <a:rPr lang="en-US" dirty="0" err="1"/>
              <a:t>Prozess</a:t>
            </a:r>
            <a:r>
              <a:rPr lang="en-US" dirty="0"/>
              <a:t>? </a:t>
            </a:r>
            <a:endParaRPr sz="6000" dirty="0"/>
          </a:p>
        </p:txBody>
      </p:sp>
      <p:sp>
        <p:nvSpPr>
          <p:cNvPr id="3" name="Rechteck 2">
            <a:extLst>
              <a:ext uri="{FF2B5EF4-FFF2-40B4-BE49-F238E27FC236}">
                <a16:creationId xmlns:a16="http://schemas.microsoft.com/office/drawing/2014/main" id="{C33CB875-BF92-3C47-AA95-B6A051EF4609}"/>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Inhaltsplatzhalter 2"/>
          <p:cNvSpPr txBox="1"/>
          <p:nvPr/>
        </p:nvSpPr>
        <p:spPr bwMode="auto">
          <a:xfrm>
            <a:off x="1906719" y="3979101"/>
            <a:ext cx="8464830" cy="732848"/>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400" spc="0">
                <a:solidFill>
                  <a:srgbClr val="000000"/>
                </a:solidFill>
                <a:latin typeface="Calibri Light"/>
                <a:ea typeface="Calibri Light"/>
                <a:cs typeface="Calibri Light"/>
              </a:rPr>
              <a:t>Pflegefachpersonen</a:t>
            </a:r>
            <a:endParaRPr/>
          </a:p>
        </p:txBody>
      </p:sp>
      <p:grpSp>
        <p:nvGrpSpPr>
          <p:cNvPr id="3" name="Gruppieren 2"/>
          <p:cNvGrpSpPr/>
          <p:nvPr/>
        </p:nvGrpSpPr>
        <p:grpSpPr bwMode="auto">
          <a:xfrm>
            <a:off x="1313355" y="2437728"/>
            <a:ext cx="9058194" cy="1116000"/>
            <a:chOff x="398957" y="1884542"/>
            <a:chExt cx="7419195" cy="914071"/>
          </a:xfrm>
        </p:grpSpPr>
        <p:sp>
          <p:nvSpPr>
            <p:cNvPr id="22" name="Inhaltsplatzhalter 2"/>
            <p:cNvSpPr txBox="1"/>
            <p:nvPr/>
          </p:nvSpPr>
          <p:spPr bwMode="auto">
            <a:xfrm>
              <a:off x="828339" y="2033624"/>
              <a:ext cx="6989813" cy="600246"/>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400" spc="0" dirty="0">
                  <a:solidFill>
                    <a:srgbClr val="000000"/>
                  </a:solidFill>
                  <a:latin typeface="Calibri Light"/>
                  <a:ea typeface="Calibri Light"/>
                  <a:cs typeface="Calibri Light"/>
                </a:rPr>
                <a:t>Ärzte und Ärztinnen</a:t>
              </a:r>
              <a:endParaRPr dirty="0"/>
            </a:p>
          </p:txBody>
        </p:sp>
        <p:sp>
          <p:nvSpPr>
            <p:cNvPr id="34" name="Ellipse 9"/>
            <p:cNvSpPr>
              <a:spLocks noChangeAspect="1"/>
            </p:cNvSpPr>
            <p:nvPr/>
          </p:nvSpPr>
          <p:spPr bwMode="auto">
            <a:xfrm>
              <a:off x="398957" y="1884542"/>
              <a:ext cx="914070" cy="914071"/>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2400" u="none" strike="noStrike" cap="none" spc="-10">
                <a:ln>
                  <a:noFill/>
                </a:ln>
                <a:solidFill>
                  <a:srgbClr val="000000"/>
                </a:solidFill>
                <a:latin typeface="Calibri Light"/>
                <a:ea typeface="Calibri Light"/>
                <a:cs typeface="Calibri Light"/>
              </a:endParaRPr>
            </a:p>
          </p:txBody>
        </p:sp>
      </p:grpSp>
      <p:sp>
        <p:nvSpPr>
          <p:cNvPr id="14" name="Titel 3"/>
          <p:cNvSpPr txBox="1"/>
          <p:nvPr/>
        </p:nvSpPr>
        <p:spPr bwMode="auto">
          <a:xfrm>
            <a:off x="412019" y="371702"/>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de-DE" sz="4500"/>
              <a:t>Wer ist involviert?</a:t>
            </a:r>
            <a:endParaRPr/>
          </a:p>
        </p:txBody>
      </p:sp>
      <p:sp>
        <p:nvSpPr>
          <p:cNvPr id="2" name="Titel 3"/>
          <p:cNvSpPr txBox="1"/>
          <p:nvPr/>
        </p:nvSpPr>
        <p:spPr bwMode="auto">
          <a:xfrm>
            <a:off x="1308100" y="1762856"/>
            <a:ext cx="11370406" cy="506289"/>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de-DE" dirty="0">
                <a:latin typeface="Calibri Light"/>
                <a:ea typeface="Calibri Light"/>
                <a:cs typeface="Calibri Light"/>
              </a:rPr>
              <a:t>Mindestens folgende Personen sind beteiligt: </a:t>
            </a:r>
            <a:endParaRPr dirty="0"/>
          </a:p>
        </p:txBody>
      </p:sp>
      <p:sp>
        <p:nvSpPr>
          <p:cNvPr id="36" name="Ellipse 9"/>
          <p:cNvSpPr>
            <a:spLocks noChangeAspect="1"/>
          </p:cNvSpPr>
          <p:nvPr/>
        </p:nvSpPr>
        <p:spPr bwMode="auto">
          <a:xfrm>
            <a:off x="1323973" y="3787525"/>
            <a:ext cx="1116000" cy="1116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mn-ea"/>
              <a:cs typeface="+mn-cs"/>
            </a:endParaRPr>
          </a:p>
        </p:txBody>
      </p:sp>
      <p:grpSp>
        <p:nvGrpSpPr>
          <p:cNvPr id="5" name="Gruppieren 4"/>
          <p:cNvGrpSpPr/>
          <p:nvPr/>
        </p:nvGrpSpPr>
        <p:grpSpPr bwMode="auto">
          <a:xfrm>
            <a:off x="1313355" y="5186325"/>
            <a:ext cx="9140185" cy="1169546"/>
            <a:chOff x="398957" y="5186325"/>
            <a:chExt cx="9140185" cy="1169546"/>
          </a:xfrm>
        </p:grpSpPr>
        <p:sp>
          <p:nvSpPr>
            <p:cNvPr id="12" name="Inhaltsplatzhalter 2"/>
            <p:cNvSpPr txBox="1"/>
            <p:nvPr/>
          </p:nvSpPr>
          <p:spPr bwMode="auto">
            <a:xfrm>
              <a:off x="910330" y="5253692"/>
              <a:ext cx="8628812" cy="1102179"/>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400" spc="0" dirty="0">
                  <a:solidFill>
                    <a:srgbClr val="000000"/>
                  </a:solidFill>
                  <a:latin typeface="Calibri Light"/>
                  <a:ea typeface="Calibri Light"/>
                  <a:cs typeface="Calibri Light"/>
                </a:rPr>
                <a:t> Bewohnende und/oder vertretungsberechtigte Personen für    medizinische Massnahmen</a:t>
              </a:r>
              <a:endParaRPr dirty="0"/>
            </a:p>
          </p:txBody>
        </p:sp>
        <p:sp>
          <p:nvSpPr>
            <p:cNvPr id="37" name="Ellipse 9"/>
            <p:cNvSpPr>
              <a:spLocks noChangeAspect="1"/>
            </p:cNvSpPr>
            <p:nvPr/>
          </p:nvSpPr>
          <p:spPr bwMode="auto">
            <a:xfrm>
              <a:off x="398957" y="5186325"/>
              <a:ext cx="1116000" cy="1116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mn-ea"/>
                <a:cs typeface="+mn-cs"/>
              </a:endParaRPr>
            </a:p>
          </p:txBody>
        </p:sp>
      </p:grpSp>
      <p:pic>
        <p:nvPicPr>
          <p:cNvPr id="8" name="Grafik 7">
            <a:extLst>
              <a:ext uri="{FF2B5EF4-FFF2-40B4-BE49-F238E27FC236}">
                <a16:creationId xmlns:a16="http://schemas.microsoft.com/office/drawing/2014/main" id="{BB888CAC-99B9-C2A2-C6DB-D95E175E1D07}"/>
              </a:ext>
            </a:extLst>
          </p:cNvPr>
          <p:cNvPicPr>
            <a:picLocks noChangeAspect="1"/>
          </p:cNvPicPr>
          <p:nvPr/>
        </p:nvPicPr>
        <p:blipFill>
          <a:blip r:embed="rId3"/>
          <a:stretch>
            <a:fillRect/>
          </a:stretch>
        </p:blipFill>
        <p:spPr>
          <a:xfrm>
            <a:off x="1341123" y="2449643"/>
            <a:ext cx="1080000" cy="1080000"/>
          </a:xfrm>
          <a:prstGeom prst="rect">
            <a:avLst/>
          </a:prstGeom>
        </p:spPr>
      </p:pic>
      <p:pic>
        <p:nvPicPr>
          <p:cNvPr id="10" name="Grafik 9">
            <a:extLst>
              <a:ext uri="{FF2B5EF4-FFF2-40B4-BE49-F238E27FC236}">
                <a16:creationId xmlns:a16="http://schemas.microsoft.com/office/drawing/2014/main" id="{A0F3AEE5-7F9E-8C88-41C5-EE8E2044260A}"/>
              </a:ext>
            </a:extLst>
          </p:cNvPr>
          <p:cNvPicPr>
            <a:picLocks noChangeAspect="1"/>
          </p:cNvPicPr>
          <p:nvPr/>
        </p:nvPicPr>
        <p:blipFill>
          <a:blip r:embed="rId4"/>
          <a:stretch>
            <a:fillRect/>
          </a:stretch>
        </p:blipFill>
        <p:spPr>
          <a:xfrm>
            <a:off x="1347980" y="3785683"/>
            <a:ext cx="1080000" cy="1080000"/>
          </a:xfrm>
          <a:prstGeom prst="rect">
            <a:avLst/>
          </a:prstGeom>
        </p:spPr>
      </p:pic>
      <p:pic>
        <p:nvPicPr>
          <p:cNvPr id="16" name="Grafik 15">
            <a:extLst>
              <a:ext uri="{FF2B5EF4-FFF2-40B4-BE49-F238E27FC236}">
                <a16:creationId xmlns:a16="http://schemas.microsoft.com/office/drawing/2014/main" id="{9685FCC8-5AF1-6EF7-AB92-3874D93C79AE}"/>
              </a:ext>
            </a:extLst>
          </p:cNvPr>
          <p:cNvPicPr>
            <a:picLocks noChangeAspect="1"/>
          </p:cNvPicPr>
          <p:nvPr/>
        </p:nvPicPr>
        <p:blipFill>
          <a:blip r:embed="rId5"/>
          <a:stretch>
            <a:fillRect/>
          </a:stretch>
        </p:blipFill>
        <p:spPr>
          <a:xfrm>
            <a:off x="1403656" y="5194391"/>
            <a:ext cx="1000842" cy="1000842"/>
          </a:xfrm>
          <a:prstGeom prst="rect">
            <a:avLst/>
          </a:prstGeom>
        </p:spPr>
      </p:pic>
      <p:sp>
        <p:nvSpPr>
          <p:cNvPr id="4" name="Textfeld 3">
            <a:extLst>
              <a:ext uri="{FF2B5EF4-FFF2-40B4-BE49-F238E27FC236}">
                <a16:creationId xmlns:a16="http://schemas.microsoft.com/office/drawing/2014/main" id="{5F2428F2-DB16-C9DD-DB49-D552D0FFB74F}"/>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17" name="Rechteck 16">
            <a:extLst>
              <a:ext uri="{FF2B5EF4-FFF2-40B4-BE49-F238E27FC236}">
                <a16:creationId xmlns:a16="http://schemas.microsoft.com/office/drawing/2014/main" id="{435D0B35-A2BB-A34C-A68B-9EA2B9F4C71E}"/>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898D84A-75BA-625D-54D4-A1D54B6AF7D9}"/>
            </a:ext>
          </a:extLst>
        </p:cNvPr>
        <p:cNvGrpSpPr/>
        <p:nvPr/>
      </p:nvGrpSpPr>
      <p:grpSpPr bwMode="auto">
        <a:xfrm>
          <a:off x="0" y="0"/>
          <a:ext cx="0" cy="0"/>
          <a:chOff x="0" y="0"/>
          <a:chExt cx="0" cy="0"/>
        </a:xfrm>
      </p:grpSpPr>
      <p:sp>
        <p:nvSpPr>
          <p:cNvPr id="2" name="Title 1">
            <a:extLst>
              <a:ext uri="{FF2B5EF4-FFF2-40B4-BE49-F238E27FC236}">
                <a16:creationId xmlns:a16="http://schemas.microsoft.com/office/drawing/2014/main" id="{2D00288D-932C-A738-692B-D44D7A0BFFC0}"/>
              </a:ext>
            </a:extLst>
          </p:cNvPr>
          <p:cNvSpPr>
            <a:spLocks noGrp="1"/>
          </p:cNvSpPr>
          <p:nvPr>
            <p:ph type="title"/>
          </p:nvPr>
        </p:nvSpPr>
        <p:spPr bwMode="auto">
          <a:xfrm>
            <a:off x="410797" y="377670"/>
            <a:ext cx="11370406" cy="1615525"/>
          </a:xfrm>
        </p:spPr>
        <p:txBody>
          <a:bodyPr/>
          <a:lstStyle/>
          <a:p>
            <a:pPr>
              <a:defRPr/>
            </a:pPr>
            <a:r>
              <a:rPr lang="en-GB" sz="4500" dirty="0"/>
              <a:t>Wann </a:t>
            </a:r>
            <a:r>
              <a:rPr lang="en-GB" sz="4500" dirty="0" err="1"/>
              <a:t>wird</a:t>
            </a:r>
            <a:r>
              <a:rPr lang="en-GB" sz="4500" dirty="0"/>
              <a:t> </a:t>
            </a:r>
            <a:r>
              <a:rPr lang="en-GB" sz="4500" dirty="0" err="1"/>
              <a:t>eine</a:t>
            </a:r>
            <a:r>
              <a:rPr lang="en-GB" sz="4500" dirty="0"/>
              <a:t> GVP </a:t>
            </a:r>
            <a:r>
              <a:rPr lang="en-GB" sz="4500" dirty="0" err="1"/>
              <a:t>durchgeführt</a:t>
            </a:r>
            <a:r>
              <a:rPr lang="en-GB" sz="4500" dirty="0"/>
              <a:t>?</a:t>
            </a:r>
            <a:endParaRPr sz="4500" dirty="0"/>
          </a:p>
        </p:txBody>
      </p:sp>
      <p:sp>
        <p:nvSpPr>
          <p:cNvPr id="3" name="Content Placeholder 2">
            <a:extLst>
              <a:ext uri="{FF2B5EF4-FFF2-40B4-BE49-F238E27FC236}">
                <a16:creationId xmlns:a16="http://schemas.microsoft.com/office/drawing/2014/main" id="{652A744B-AE49-D553-1222-88F0ED1C2AEC}"/>
              </a:ext>
            </a:extLst>
          </p:cNvPr>
          <p:cNvSpPr>
            <a:spLocks noGrp="1"/>
          </p:cNvSpPr>
          <p:nvPr>
            <p:ph idx="1"/>
          </p:nvPr>
        </p:nvSpPr>
        <p:spPr bwMode="auto">
          <a:xfrm>
            <a:off x="687789" y="1479070"/>
            <a:ext cx="10816418" cy="3385736"/>
          </a:xfrm>
        </p:spPr>
        <p:txBody>
          <a:bodyPr/>
          <a:lstStyle/>
          <a:p>
            <a:r>
              <a:rPr lang="de-CH" sz="2000" dirty="0">
                <a:latin typeface="Calibri"/>
                <a:cs typeface="Calibri"/>
              </a:rPr>
              <a:t>Ein Angebot zur Durchführung und/oder Re-Evaluierung der GVP sollte innerhalb der ersten 6 Wochen nach Heimeintritt, mindestens einmal jährlich sowie in den folgenden sogenannten Triggermomenten erfolgen: </a:t>
            </a:r>
          </a:p>
          <a:p>
            <a:r>
              <a:rPr lang="de-CH" sz="2400" dirty="0"/>
              <a:t> </a:t>
            </a:r>
            <a:endParaRPr lang="de-CH" sz="2000" dirty="0">
              <a:latin typeface="Calibri"/>
              <a:cs typeface="Calibri"/>
            </a:endParaRPr>
          </a:p>
          <a:p>
            <a:pPr lvl="1"/>
            <a:r>
              <a:rPr lang="de-CH" sz="2000" dirty="0">
                <a:latin typeface="Calibri"/>
                <a:cs typeface="Calibri"/>
              </a:rPr>
              <a:t>auf Wunsch von Bewohnenden oder der vertretungsberechtigten Personen für medizinische Massnahmen </a:t>
            </a:r>
          </a:p>
          <a:p>
            <a:pPr lvl="1"/>
            <a:r>
              <a:rPr lang="de-CH" sz="2000" dirty="0">
                <a:latin typeface="Calibri"/>
                <a:cs typeface="Calibri"/>
              </a:rPr>
              <a:t>bei Rückkehr ins Heim, z. B. nach einem Spitalaufenthalt</a:t>
            </a:r>
          </a:p>
          <a:p>
            <a:pPr lvl="1"/>
            <a:r>
              <a:rPr lang="de-CH" sz="2000" dirty="0">
                <a:latin typeface="Calibri"/>
                <a:cs typeface="Calibri"/>
              </a:rPr>
              <a:t>bei Veränderung des Gesundheitszustands oder der Lebensqualität der Bewohnenden</a:t>
            </a:r>
          </a:p>
          <a:p>
            <a:pPr lvl="1"/>
            <a:r>
              <a:rPr lang="de-CH" sz="2000" dirty="0">
                <a:latin typeface="Calibri"/>
                <a:cs typeface="Calibri"/>
              </a:rPr>
              <a:t>bei neuen Diagnosen oder Erkrankungen mit Einschränkung der Lebenserwartung</a:t>
            </a:r>
          </a:p>
        </p:txBody>
      </p:sp>
      <p:sp>
        <p:nvSpPr>
          <p:cNvPr id="4" name="Textfeld 2">
            <a:extLst>
              <a:ext uri="{FF2B5EF4-FFF2-40B4-BE49-F238E27FC236}">
                <a16:creationId xmlns:a16="http://schemas.microsoft.com/office/drawing/2014/main" id="{6926E31A-3F3D-7550-9B77-F74B63617F2B}"/>
              </a:ext>
            </a:extLst>
          </p:cNvPr>
          <p:cNvSpPr txBox="1"/>
          <p:nvPr/>
        </p:nvSpPr>
        <p:spPr bwMode="auto">
          <a:xfrm>
            <a:off x="169257" y="5055764"/>
            <a:ext cx="11853481" cy="707886"/>
          </a:xfrm>
          <a:prstGeom prst="round1Rect">
            <a:avLst>
              <a:gd name="adj" fmla="val 16667"/>
            </a:avLst>
          </a:prstGeom>
          <a:solidFill>
            <a:schemeClr val="bg2">
              <a:lumMod val="20000"/>
              <a:lumOff val="80000"/>
            </a:schemeClr>
          </a:solidFill>
          <a:ln>
            <a:solidFill>
              <a:srgbClr val="E0E0E0"/>
            </a:solidFill>
          </a:ln>
        </p:spPr>
        <p:txBody>
          <a:bodyPr wrap="square" rtlCol="0">
            <a:spAutoFit/>
          </a:bodyPr>
          <a:lstStyle/>
          <a:p>
            <a:pPr>
              <a:defRPr/>
            </a:pPr>
            <a:r>
              <a:rPr lang="de-CH" sz="2000" b="1" dirty="0">
                <a:latin typeface="Calibri" panose="020F0502020204030204" pitchFamily="34" charset="0"/>
                <a:ea typeface="Calibri" panose="020F0502020204030204" pitchFamily="34" charset="0"/>
                <a:cs typeface="Calibri" panose="020F0502020204030204" pitchFamily="34" charset="0"/>
              </a:rPr>
              <a:t>Wichtig: </a:t>
            </a:r>
            <a:r>
              <a:rPr lang="de-CH" sz="2000" dirty="0">
                <a:latin typeface="Calibri" panose="020F0502020204030204" pitchFamily="34" charset="0"/>
                <a:ea typeface="Calibri" panose="020F0502020204030204" pitchFamily="34" charset="0"/>
                <a:cs typeface="Calibri" panose="020F0502020204030204" pitchFamily="34" charset="0"/>
              </a:rPr>
              <a:t>Den Bewohnenden (oder den vertretungsberechtigten Personen für medizinische Massnahmen) steht es frei, sich für oder gegen ein GVP-Gespräch zu entscheiden. </a:t>
            </a:r>
            <a:endParaRPr sz="20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feld 4">
            <a:extLst>
              <a:ext uri="{FF2B5EF4-FFF2-40B4-BE49-F238E27FC236}">
                <a16:creationId xmlns:a16="http://schemas.microsoft.com/office/drawing/2014/main" id="{C0764CFA-54D3-979F-3738-6DBD760BCA92}"/>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6" name="Rechteck 5">
            <a:extLst>
              <a:ext uri="{FF2B5EF4-FFF2-40B4-BE49-F238E27FC236}">
                <a16:creationId xmlns:a16="http://schemas.microsoft.com/office/drawing/2014/main" id="{348B73AF-A797-FB43-B887-B1239A6408EA}"/>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extLst>
      <p:ext uri="{BB962C8B-B14F-4D97-AF65-F5344CB8AC3E}">
        <p14:creationId xmlns:p14="http://schemas.microsoft.com/office/powerpoint/2010/main" val="1543056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GB" sz="4500" dirty="0" err="1"/>
              <a:t>Mindestkriterien</a:t>
            </a:r>
            <a:r>
              <a:rPr lang="en-GB" sz="4500" dirty="0"/>
              <a:t> für den MQI</a:t>
            </a:r>
            <a:endParaRPr sz="4500" dirty="0"/>
          </a:p>
        </p:txBody>
      </p:sp>
      <p:sp>
        <p:nvSpPr>
          <p:cNvPr id="3" name="Content Placeholder 2"/>
          <p:cNvSpPr>
            <a:spLocks noGrp="1"/>
          </p:cNvSpPr>
          <p:nvPr>
            <p:ph idx="1"/>
          </p:nvPr>
        </p:nvSpPr>
        <p:spPr bwMode="auto">
          <a:xfrm>
            <a:off x="887104" y="1471474"/>
            <a:ext cx="10836890" cy="4907753"/>
          </a:xfrm>
        </p:spPr>
        <p:txBody>
          <a:bodyPr/>
          <a:lstStyle/>
          <a:p>
            <a:pPr marL="342900" lvl="0" indent="-342900">
              <a:lnSpc>
                <a:spcPct val="110000"/>
              </a:lnSpc>
              <a:buFont typeface="+mj-lt"/>
              <a:buAutoNum type="alphaLcParenR"/>
              <a:defRPr/>
            </a:pPr>
            <a:r>
              <a:rPr lang="de-DE" sz="2000" dirty="0">
                <a:latin typeface="Calibri"/>
                <a:ea typeface="Calibri"/>
                <a:cs typeface="Calibri"/>
              </a:rPr>
              <a:t>Die GVP gilt als durchgeführt, wenn mindestens eine schriftliche Dokumentation zur gewünschten Behandlungsintensität der nachfolgenden </a:t>
            </a:r>
            <a:r>
              <a:rPr lang="de-DE" sz="2000" b="1" dirty="0">
                <a:latin typeface="Calibri"/>
                <a:ea typeface="Calibri"/>
                <a:cs typeface="Calibri"/>
              </a:rPr>
              <a:t>3 Punkte </a:t>
            </a:r>
            <a:r>
              <a:rPr lang="de-DE" sz="2000" dirty="0">
                <a:latin typeface="Calibri"/>
                <a:ea typeface="Calibri"/>
                <a:cs typeface="Calibri"/>
              </a:rPr>
              <a:t>vorliegt: </a:t>
            </a:r>
            <a:endParaRPr dirty="0"/>
          </a:p>
          <a:p>
            <a:pPr marL="800100" lvl="1" indent="-342900">
              <a:lnSpc>
                <a:spcPct val="110000"/>
              </a:lnSpc>
              <a:buFont typeface="Symbol"/>
              <a:buChar char="-"/>
              <a:defRPr/>
            </a:pPr>
            <a:r>
              <a:rPr lang="de-DE" sz="2000" dirty="0">
                <a:latin typeface="Calibri"/>
                <a:ea typeface="Calibri"/>
                <a:cs typeface="Calibri"/>
              </a:rPr>
              <a:t>Reanimation </a:t>
            </a:r>
            <a:endParaRPr dirty="0"/>
          </a:p>
          <a:p>
            <a:pPr marL="800100" lvl="1" indent="-342900">
              <a:lnSpc>
                <a:spcPct val="110000"/>
              </a:lnSpc>
              <a:buFont typeface="Symbol"/>
              <a:buChar char="-"/>
              <a:defRPr/>
            </a:pPr>
            <a:r>
              <a:rPr lang="de-DE" sz="2000" dirty="0">
                <a:latin typeface="Calibri"/>
                <a:ea typeface="Calibri"/>
                <a:cs typeface="Calibri"/>
              </a:rPr>
              <a:t>Spitaleinweisung</a:t>
            </a:r>
            <a:endParaRPr dirty="0"/>
          </a:p>
          <a:p>
            <a:pPr marL="800100" lvl="1" indent="-342900">
              <a:lnSpc>
                <a:spcPct val="110000"/>
              </a:lnSpc>
              <a:spcAft>
                <a:spcPts val="1200"/>
              </a:spcAft>
              <a:buFont typeface="Symbol"/>
              <a:buChar char="-"/>
              <a:defRPr/>
            </a:pPr>
            <a:r>
              <a:rPr lang="de-DE" sz="2000" dirty="0">
                <a:latin typeface="Calibri"/>
                <a:ea typeface="Calibri"/>
                <a:cs typeface="Calibri"/>
              </a:rPr>
              <a:t>lebensverlängernde Medikamente</a:t>
            </a:r>
            <a:endParaRPr dirty="0"/>
          </a:p>
          <a:p>
            <a:pPr marL="342900" lvl="0" indent="-342900">
              <a:lnSpc>
                <a:spcPct val="110000"/>
              </a:lnSpc>
              <a:spcAft>
                <a:spcPts val="1200"/>
              </a:spcAft>
              <a:buFont typeface="+mj-lt"/>
              <a:buAutoNum type="alphaLcParenR"/>
              <a:defRPr/>
            </a:pPr>
            <a:r>
              <a:rPr lang="de-CH" sz="2000" dirty="0">
                <a:latin typeface="Calibri"/>
                <a:ea typeface="Calibri"/>
                <a:cs typeface="Calibri"/>
              </a:rPr>
              <a:t>Die GVP-Gespräche (oder das Angebot) fanden innerhalb der letzten 12 Monate statt und sind dokumentiert.</a:t>
            </a:r>
            <a:r>
              <a:rPr lang="de-DE" sz="2000" dirty="0">
                <a:latin typeface="Calibri"/>
                <a:ea typeface="Calibri"/>
                <a:cs typeface="Calibri"/>
              </a:rPr>
              <a:t> </a:t>
            </a:r>
            <a:r>
              <a:rPr lang="de-CH" sz="2000" dirty="0">
                <a:latin typeface="Calibri"/>
                <a:ea typeface="Calibri"/>
                <a:cs typeface="Calibri"/>
              </a:rPr>
              <a:t>Die Dokumentation wurde dabei entweder neu erstellt oder aktualisiert.</a:t>
            </a:r>
            <a:endParaRPr lang="de-DE" sz="2000" dirty="0">
              <a:latin typeface="Calibri"/>
              <a:ea typeface="Calibri"/>
              <a:cs typeface="Calibri"/>
            </a:endParaRPr>
          </a:p>
          <a:p>
            <a:pPr marL="342900" lvl="0" indent="-342900">
              <a:lnSpc>
                <a:spcPct val="110000"/>
              </a:lnSpc>
              <a:buFont typeface="+mj-lt"/>
              <a:buAutoNum type="alphaLcParenR"/>
              <a:defRPr/>
            </a:pPr>
            <a:r>
              <a:rPr lang="de-DE" sz="2000" dirty="0">
                <a:solidFill>
                  <a:srgbClr val="000000"/>
                </a:solidFill>
                <a:latin typeface="Calibri"/>
                <a:ea typeface="Calibri"/>
                <a:cs typeface="Calibri"/>
              </a:rPr>
              <a:t>Der MQI stellt keine genaue Anforderung an die schriftliche Dokumentation:</a:t>
            </a:r>
            <a:endParaRPr lang="de-DE" sz="2000" dirty="0">
              <a:latin typeface="Calibri"/>
              <a:ea typeface="Calibri"/>
              <a:cs typeface="Calibri"/>
            </a:endParaRPr>
          </a:p>
          <a:p>
            <a:pPr marL="800100" lvl="1" indent="-342900">
              <a:lnSpc>
                <a:spcPct val="110000"/>
              </a:lnSpc>
              <a:spcAft>
                <a:spcPts val="1200"/>
              </a:spcAft>
              <a:buFont typeface="Symbol"/>
              <a:buChar char="-"/>
              <a:defRPr/>
            </a:pPr>
            <a:r>
              <a:rPr lang="de-DE" sz="2000" dirty="0">
                <a:solidFill>
                  <a:srgbClr val="000000"/>
                </a:solidFill>
                <a:latin typeface="Calibri"/>
                <a:ea typeface="Calibri"/>
                <a:cs typeface="Calibri"/>
              </a:rPr>
              <a:t>Im Idealfall liegt ein standardisiertes Formular zur </a:t>
            </a:r>
            <a:r>
              <a:rPr lang="de-CH" sz="2000" b="0" i="0" u="none" strike="noStrike" cap="none" spc="-10" dirty="0">
                <a:ln>
                  <a:noFill/>
                </a:ln>
                <a:solidFill>
                  <a:srgbClr val="000000"/>
                </a:solidFill>
                <a:latin typeface="Calibri"/>
                <a:ea typeface="Calibri"/>
                <a:cs typeface="Calibri"/>
              </a:rPr>
              <a:t>Behandlungsintensität </a:t>
            </a:r>
            <a:r>
              <a:rPr lang="de-DE" sz="2000" dirty="0">
                <a:solidFill>
                  <a:srgbClr val="000000"/>
                </a:solidFill>
                <a:latin typeface="Calibri"/>
                <a:ea typeface="Calibri"/>
                <a:cs typeface="Calibri"/>
              </a:rPr>
              <a:t>vor, die 3 Punkte können aber auch separat dokumentiert sein.</a:t>
            </a:r>
            <a:endParaRPr sz="2000" dirty="0"/>
          </a:p>
          <a:p>
            <a:pPr marL="342900" indent="-342900">
              <a:lnSpc>
                <a:spcPct val="110000"/>
              </a:lnSpc>
              <a:buFont typeface="+mj-lt"/>
              <a:buAutoNum type="alphaLcParenR"/>
              <a:defRPr/>
            </a:pPr>
            <a:r>
              <a:rPr lang="de-DE" sz="2000" dirty="0">
                <a:latin typeface="Calibri"/>
                <a:ea typeface="Calibri"/>
                <a:cs typeface="Calibri"/>
              </a:rPr>
              <a:t>Das Mindestkriterium gilt auch dann als erfüllt, wenn ein GVP-Gespräch angeboten aber teilweise oder ganz abgelehnt wurde und diese Entscheidung mit Datum in der Bewohnerdokumentation festgehalten wurde.</a:t>
            </a:r>
            <a:endParaRPr dirty="0"/>
          </a:p>
          <a:p>
            <a:pPr>
              <a:defRPr/>
            </a:pPr>
            <a:endParaRPr dirty="0">
              <a:latin typeface="Calibri"/>
              <a:ea typeface="Calibri"/>
              <a:cs typeface="Calibri"/>
            </a:endParaRPr>
          </a:p>
        </p:txBody>
      </p:sp>
      <p:sp>
        <p:nvSpPr>
          <p:cNvPr id="8" name="Textfeld 9"/>
          <p:cNvSpPr txBox="1"/>
          <p:nvPr/>
        </p:nvSpPr>
        <p:spPr bwMode="auto">
          <a:xfrm>
            <a:off x="7798380" y="6296063"/>
            <a:ext cx="4019499" cy="246221"/>
          </a:xfrm>
          <a:prstGeom prst="rect">
            <a:avLst/>
          </a:prstGeom>
          <a:noFill/>
        </p:spPr>
        <p:txBody>
          <a:bodyPr wrap="square">
            <a:spAutoFit/>
          </a:bodyPr>
          <a:lstStyle/>
          <a:p>
            <a:pPr algn="r">
              <a:defRPr/>
            </a:pPr>
            <a:r>
              <a:rPr lang="de-CH" sz="1000"/>
              <a:t>(ARTISET,  CURAVIVA, senesuisse, 2025)</a:t>
            </a:r>
            <a:endParaRPr/>
          </a:p>
        </p:txBody>
      </p:sp>
      <p:sp>
        <p:nvSpPr>
          <p:cNvPr id="7" name="Oval 6">
            <a:extLst>
              <a:ext uri="{FF2B5EF4-FFF2-40B4-BE49-F238E27FC236}">
                <a16:creationId xmlns:a16="http://schemas.microsoft.com/office/drawing/2014/main" id="{B1520D82-AF63-E3DD-D07F-45694639E1B8}"/>
              </a:ext>
            </a:extLst>
          </p:cNvPr>
          <p:cNvSpPr>
            <a:spLocks noChangeAspect="1"/>
          </p:cNvSpPr>
          <p:nvPr/>
        </p:nvSpPr>
        <p:spPr>
          <a:xfrm>
            <a:off x="10630549" y="87503"/>
            <a:ext cx="1440000" cy="1424900"/>
          </a:xfrm>
          <a:prstGeom prst="ellipse">
            <a:avLst/>
          </a:prstGeom>
          <a:solidFill>
            <a:schemeClr val="bg2"/>
          </a:solidFill>
          <a:ln w="6350">
            <a:solidFill>
              <a:schemeClr val="bg2"/>
            </a:solidFill>
          </a:ln>
        </p:spPr>
        <p:style>
          <a:lnRef idx="0">
            <a:scrgbClr r="0" g="0" b="0"/>
          </a:lnRef>
          <a:fillRef idx="0">
            <a:scrgbClr r="0" g="0" b="0"/>
          </a:fillRef>
          <a:effectRef idx="0">
            <a:scrgbClr r="0" g="0" b="0"/>
          </a:effectRef>
          <a:fontRef idx="minor">
            <a:schemeClr val="lt1"/>
          </a:fontRef>
        </p:style>
        <p:txBody>
          <a:bodyPr lIns="72000" tIns="72000" rIns="72000" bIns="72000" rtlCol="0" anchor="t"/>
          <a:lstStyle/>
          <a:p>
            <a:pPr algn="ctr"/>
            <a:endParaRPr lang="de-DE" dirty="0">
              <a:solidFill>
                <a:schemeClr val="bg1"/>
              </a:solidFill>
              <a:latin typeface="Calibri" panose="020F0502020204030204" pitchFamily="34" charset="0"/>
              <a:ea typeface="Roboto" panose="02000000000000000000" pitchFamily="2" charset="0"/>
            </a:endParaRPr>
          </a:p>
        </p:txBody>
      </p:sp>
      <p:pic>
        <p:nvPicPr>
          <p:cNvPr id="9" name="Picture 7" descr="A white and black road with a magnifying glass&#10;&#10;AI-generated content may be incorrect.">
            <a:extLst>
              <a:ext uri="{FF2B5EF4-FFF2-40B4-BE49-F238E27FC236}">
                <a16:creationId xmlns:a16="http://schemas.microsoft.com/office/drawing/2014/main" id="{A4754C17-BE95-5FBC-EF94-186DCAF1119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72669" y="228806"/>
            <a:ext cx="1155759" cy="1155759"/>
          </a:xfrm>
          <a:prstGeom prst="rect">
            <a:avLst/>
          </a:prstGeom>
        </p:spPr>
      </p:pic>
      <p:sp>
        <p:nvSpPr>
          <p:cNvPr id="10" name="Rechteck 9">
            <a:extLst>
              <a:ext uri="{FF2B5EF4-FFF2-40B4-BE49-F238E27FC236}">
                <a16:creationId xmlns:a16="http://schemas.microsoft.com/office/drawing/2014/main" id="{58E7CDBA-E5A1-E54A-AEAC-29B4B9482D31}"/>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en-GB" sz="4500" dirty="0" err="1"/>
              <a:t>Prozess-Schritte</a:t>
            </a:r>
            <a:r>
              <a:rPr lang="en-GB" sz="4500" dirty="0"/>
              <a:t> </a:t>
            </a:r>
            <a:r>
              <a:rPr lang="en-GB" sz="4500" dirty="0" err="1"/>
              <a:t>einer</a:t>
            </a:r>
            <a:r>
              <a:rPr lang="en-GB" sz="4500" dirty="0"/>
              <a:t> GVP</a:t>
            </a:r>
            <a:endParaRPr lang="de-CH" sz="4500" dirty="0"/>
          </a:p>
        </p:txBody>
      </p:sp>
      <p:sp>
        <p:nvSpPr>
          <p:cNvPr id="5" name="Textfeld 4"/>
          <p:cNvSpPr txBox="1"/>
          <p:nvPr/>
        </p:nvSpPr>
        <p:spPr bwMode="auto">
          <a:xfrm>
            <a:off x="8486989" y="6447166"/>
            <a:ext cx="2556900" cy="246221"/>
          </a:xfrm>
          <a:prstGeom prst="rect">
            <a:avLst/>
          </a:prstGeom>
          <a:noFill/>
        </p:spPr>
        <p:txBody>
          <a:bodyPr wrap="square">
            <a:spAutoFit/>
          </a:bodyPr>
          <a:lstStyle/>
          <a:p>
            <a:pPr algn="r">
              <a:defRPr/>
            </a:pPr>
            <a:r>
              <a:rPr lang="de-CH" sz="1000"/>
              <a:t>(BAG &amp; SAMW, 2025)</a:t>
            </a:r>
            <a:endParaRPr/>
          </a:p>
        </p:txBody>
      </p:sp>
      <p:pic>
        <p:nvPicPr>
          <p:cNvPr id="7" name="Grafik 6">
            <a:extLst>
              <a:ext uri="{FF2B5EF4-FFF2-40B4-BE49-F238E27FC236}">
                <a16:creationId xmlns:a16="http://schemas.microsoft.com/office/drawing/2014/main" id="{36980ABE-34E5-EE26-E1DC-B390A5589C49}"/>
              </a:ext>
            </a:extLst>
          </p:cNvPr>
          <p:cNvPicPr>
            <a:picLocks noChangeAspect="1"/>
          </p:cNvPicPr>
          <p:nvPr/>
        </p:nvPicPr>
        <p:blipFill>
          <a:blip r:embed="rId3"/>
          <a:stretch>
            <a:fillRect/>
          </a:stretch>
        </p:blipFill>
        <p:spPr>
          <a:xfrm>
            <a:off x="328040" y="1013657"/>
            <a:ext cx="10715849" cy="5271506"/>
          </a:xfrm>
          <a:prstGeom prst="rect">
            <a:avLst/>
          </a:prstGeom>
        </p:spPr>
      </p:pic>
      <p:sp>
        <p:nvSpPr>
          <p:cNvPr id="6" name="Rechteck 5">
            <a:extLst>
              <a:ext uri="{FF2B5EF4-FFF2-40B4-BE49-F238E27FC236}">
                <a16:creationId xmlns:a16="http://schemas.microsoft.com/office/drawing/2014/main" id="{B7249B14-A0AE-564D-A712-DE178C0E07CB}"/>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95519F6-849E-5C2B-1A04-65F177C328A5}"/>
            </a:ext>
          </a:extLst>
        </p:cNvPr>
        <p:cNvGrpSpPr/>
        <p:nvPr/>
      </p:nvGrpSpPr>
      <p:grpSpPr bwMode="auto">
        <a:xfrm>
          <a:off x="0" y="0"/>
          <a:ext cx="0" cy="0"/>
          <a:chOff x="0" y="0"/>
          <a:chExt cx="0" cy="0"/>
        </a:xfrm>
      </p:grpSpPr>
      <p:sp>
        <p:nvSpPr>
          <p:cNvPr id="2" name="Title 1">
            <a:extLst>
              <a:ext uri="{FF2B5EF4-FFF2-40B4-BE49-F238E27FC236}">
                <a16:creationId xmlns:a16="http://schemas.microsoft.com/office/drawing/2014/main" id="{94644B8A-3DE0-B4F4-382D-476EBDBFF293}"/>
              </a:ext>
            </a:extLst>
          </p:cNvPr>
          <p:cNvSpPr>
            <a:spLocks noGrp="1"/>
          </p:cNvSpPr>
          <p:nvPr>
            <p:ph type="title"/>
          </p:nvPr>
        </p:nvSpPr>
        <p:spPr bwMode="auto"/>
        <p:txBody>
          <a:bodyPr/>
          <a:lstStyle/>
          <a:p>
            <a:pPr>
              <a:defRPr/>
            </a:pPr>
            <a:r>
              <a:rPr lang="en-GB" sz="4800" dirty="0"/>
              <a:t>Wie </a:t>
            </a:r>
            <a:r>
              <a:rPr lang="en-GB" sz="4800" dirty="0" err="1"/>
              <a:t>ist</a:t>
            </a:r>
            <a:r>
              <a:rPr lang="en-GB" sz="4800" dirty="0"/>
              <a:t> der </a:t>
            </a:r>
            <a:r>
              <a:rPr lang="en-GB" sz="4800" dirty="0" err="1"/>
              <a:t>Ablauf</a:t>
            </a:r>
            <a:r>
              <a:rPr lang="en-GB" sz="4800" dirty="0"/>
              <a:t> des GVP-</a:t>
            </a:r>
            <a:r>
              <a:rPr lang="en-GB" sz="4800" dirty="0" err="1"/>
              <a:t>Prozesses</a:t>
            </a:r>
            <a:r>
              <a:rPr lang="en-GB" sz="4800" dirty="0"/>
              <a:t>?</a:t>
            </a:r>
            <a:endParaRPr sz="4800" dirty="0"/>
          </a:p>
        </p:txBody>
      </p:sp>
      <p:graphicFrame>
        <p:nvGraphicFramePr>
          <p:cNvPr id="4" name="Tabelle 3">
            <a:extLst>
              <a:ext uri="{FF2B5EF4-FFF2-40B4-BE49-F238E27FC236}">
                <a16:creationId xmlns:a16="http://schemas.microsoft.com/office/drawing/2014/main" id="{79794957-B825-F534-C449-E2BC38F9A813}"/>
              </a:ext>
            </a:extLst>
          </p:cNvPr>
          <p:cNvGraphicFramePr>
            <a:graphicFrameLocks noGrp="1"/>
          </p:cNvGraphicFramePr>
          <p:nvPr>
            <p:extLst>
              <p:ext uri="{D42A27DB-BD31-4B8C-83A1-F6EECF244321}">
                <p14:modId xmlns:p14="http://schemas.microsoft.com/office/powerpoint/2010/main" val="1353503646"/>
              </p:ext>
            </p:extLst>
          </p:nvPr>
        </p:nvGraphicFramePr>
        <p:xfrm>
          <a:off x="1247075" y="1037472"/>
          <a:ext cx="10770633" cy="5540163"/>
        </p:xfrm>
        <a:graphic>
          <a:graphicData uri="http://schemas.openxmlformats.org/drawingml/2006/table">
            <a:tbl>
              <a:tblPr firstRow="1" firstCol="1" bandRow="1">
                <a:tableStyleId>{E8B1032C-EA38-4F05-BA0D-38AFFFC7BED3}</a:tableStyleId>
              </a:tblPr>
              <a:tblGrid>
                <a:gridCol w="658242">
                  <a:extLst>
                    <a:ext uri="{9D8B030D-6E8A-4147-A177-3AD203B41FA5}">
                      <a16:colId xmlns:a16="http://schemas.microsoft.com/office/drawing/2014/main" val="2334835601"/>
                    </a:ext>
                  </a:extLst>
                </a:gridCol>
                <a:gridCol w="2445586">
                  <a:extLst>
                    <a:ext uri="{9D8B030D-6E8A-4147-A177-3AD203B41FA5}">
                      <a16:colId xmlns:a16="http://schemas.microsoft.com/office/drawing/2014/main" val="20000"/>
                    </a:ext>
                  </a:extLst>
                </a:gridCol>
                <a:gridCol w="7666805">
                  <a:extLst>
                    <a:ext uri="{9D8B030D-6E8A-4147-A177-3AD203B41FA5}">
                      <a16:colId xmlns:a16="http://schemas.microsoft.com/office/drawing/2014/main" val="20001"/>
                    </a:ext>
                  </a:extLst>
                </a:gridCol>
              </a:tblGrid>
              <a:tr h="973677">
                <a:tc>
                  <a:txBody>
                    <a:bodyPr/>
                    <a:lstStyle/>
                    <a:p>
                      <a:pPr marL="180975" indent="0">
                        <a:lnSpc>
                          <a:spcPct val="114999"/>
                        </a:lnSpc>
                        <a:defRPr/>
                      </a:pPr>
                      <a:r>
                        <a:rPr lang="de-CH" dirty="0">
                          <a:solidFill>
                            <a:srgbClr val="606D1F"/>
                          </a:solidFill>
                        </a:rPr>
                        <a:t>1</a:t>
                      </a:r>
                      <a:endParaRPr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lvl="0" indent="0" algn="ctr" defTabSz="914400">
                        <a:lnSpc>
                          <a:spcPct val="114999"/>
                        </a:lnSpc>
                        <a:spcBef>
                          <a:spcPts val="0"/>
                        </a:spcBef>
                        <a:buFont typeface="+mj-lt"/>
                        <a:buNone/>
                        <a:defRPr/>
                      </a:pPr>
                      <a:r>
                        <a:rPr lang="de-CH" sz="1400" b="0" spc="-10" dirty="0">
                          <a:solidFill>
                            <a:schemeClr val="tx1"/>
                          </a:solidFill>
                          <a:latin typeface="Calibri"/>
                          <a:ea typeface="Calibri"/>
                          <a:cs typeface="Calibri"/>
                        </a:rPr>
                        <a:t>Urteilsfähigkeit &amp; bereits vorhandene Dokumente zur Gesundheitlichen Vorausplanung prüfen</a:t>
                      </a:r>
                      <a:endParaRPr sz="1400" b="0" spc="-10" dirty="0">
                        <a:solidFill>
                          <a:schemeClr val="tx1"/>
                        </a:solidFill>
                        <a:latin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nSpc>
                          <a:spcPct val="114999"/>
                        </a:lnSpc>
                        <a:defRPr/>
                      </a:pPr>
                      <a:r>
                        <a:rPr lang="de-CH" sz="1300" b="0" dirty="0">
                          <a:latin typeface="Calibri"/>
                          <a:ea typeface="Calibri"/>
                          <a:cs typeface="Calibri"/>
                        </a:rPr>
                        <a:t>Beim Eintrittsgespräch wird die Urteilsfähigkeit der Bewohnenden geklärt, das Vorhandensein einer vertretungsberechtigten Person für medizinische Massnahmen erfragt bzw. festgelegt, sowie überprüft, ob bereits GVP-Dokumente (z. B. Patientenverfügung, Vorsorgeauftrag usw.) vorliegen.</a:t>
                      </a:r>
                      <a:endParaRPr dirty="0"/>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73677">
                <a:tc>
                  <a:txBody>
                    <a:bodyPr/>
                    <a:lstStyle/>
                    <a:p>
                      <a:pPr marL="180975" indent="0">
                        <a:lnSpc>
                          <a:spcPct val="114999"/>
                        </a:lnSpc>
                        <a:defRPr/>
                      </a:pPr>
                      <a:r>
                        <a:rPr lang="de-CH" b="0" dirty="0">
                          <a:solidFill>
                            <a:srgbClr val="606D1F"/>
                          </a:solidFill>
                        </a:rPr>
                        <a:t>2</a:t>
                      </a:r>
                      <a:endParaRPr b="0"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ctr" defTabSz="914400">
                        <a:lnSpc>
                          <a:spcPct val="114999"/>
                        </a:lnSpc>
                        <a:spcBef>
                          <a:spcPts val="0"/>
                        </a:spcBef>
                        <a:buFont typeface="+mj-lt"/>
                        <a:buNone/>
                        <a:defRPr/>
                      </a:pPr>
                      <a:r>
                        <a:rPr lang="de-CH" sz="1400" b="0" spc="-10" dirty="0">
                          <a:solidFill>
                            <a:schemeClr val="tx1"/>
                          </a:solidFill>
                          <a:latin typeface="Calibri"/>
                          <a:ea typeface="Calibri"/>
                          <a:cs typeface="Calibri"/>
                        </a:rPr>
                        <a:t>Gespräch zur Gesundheitlichen Vorausplanung anbieten &amp; ggf. durchführen</a:t>
                      </a:r>
                      <a:endParaRPr sz="1400" b="0" spc="-10" dirty="0">
                        <a:solidFill>
                          <a:schemeClr val="tx1"/>
                        </a:solidFill>
                        <a:latin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nSpc>
                          <a:spcPct val="114999"/>
                        </a:lnSpc>
                        <a:defRPr/>
                      </a:pPr>
                      <a:r>
                        <a:rPr lang="de-CH" sz="1300" b="0" dirty="0">
                          <a:latin typeface="Calibri"/>
                          <a:ea typeface="Calibri"/>
                          <a:cs typeface="Calibri"/>
                        </a:rPr>
                        <a:t>Allen Bewohnenden wird innerhalb der ersten 6 Wochen nach Heimeintritt eine GVP angeboten. Anhand strukturierter Gesprächsleitfäden werden die Bewohnenden bzw. die vertretungsberechtigte Person für medizinische Massnahmen unterstützt, ihre individuellen Werte und Vorstellungen zur Behandlung in einem Gespräch darzulegen. </a:t>
                      </a:r>
                      <a:endParaRPr dirty="0"/>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905645">
                <a:tc>
                  <a:txBody>
                    <a:bodyPr/>
                    <a:lstStyle/>
                    <a:p>
                      <a:pPr marL="180975" indent="0">
                        <a:lnSpc>
                          <a:spcPct val="114999"/>
                        </a:lnSpc>
                        <a:defRPr/>
                      </a:pPr>
                      <a:r>
                        <a:rPr lang="de-CH" dirty="0">
                          <a:solidFill>
                            <a:srgbClr val="606D1F"/>
                          </a:solidFill>
                        </a:rPr>
                        <a:t>3</a:t>
                      </a:r>
                      <a:endParaRPr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lvl="0" indent="0" algn="ctr" defTabSz="914400">
                        <a:lnSpc>
                          <a:spcPct val="114999"/>
                        </a:lnSpc>
                        <a:spcBef>
                          <a:spcPts val="0"/>
                        </a:spcBef>
                        <a:buFont typeface="+mj-lt"/>
                        <a:buNone/>
                        <a:defRPr/>
                      </a:pPr>
                      <a:r>
                        <a:rPr lang="de-CH" sz="1400" b="0" spc="-10" dirty="0">
                          <a:solidFill>
                            <a:schemeClr val="tx1"/>
                          </a:solidFill>
                          <a:latin typeface="Calibri"/>
                          <a:ea typeface="Calibri"/>
                          <a:cs typeface="Calibri"/>
                        </a:rPr>
                        <a:t>Entscheidung treffen und Behandlungsintensität dokumentieren</a:t>
                      </a:r>
                      <a:endParaRPr sz="1400" b="0" spc="-10" dirty="0">
                        <a:solidFill>
                          <a:schemeClr val="tx1"/>
                        </a:solidFill>
                        <a:latin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nSpc>
                          <a:spcPct val="114999"/>
                        </a:lnSpc>
                        <a:defRPr/>
                      </a:pPr>
                      <a:r>
                        <a:rPr lang="de-CH" sz="1300" b="0" dirty="0">
                          <a:latin typeface="Calibri"/>
                          <a:ea typeface="Calibri"/>
                          <a:cs typeface="Calibri"/>
                        </a:rPr>
                        <a:t>Die Wünsche und Erwartungen zu Behandlungsziel und -intensität werden von einer Pflegefach- und/oder ärztlichen Fachperson schriftlich festgehalten, mit den Bewohnenden, resp. der vertretungsberechtigten Person für medizinische Massnahmen überprüft, datiert und von der ärztlichen Fachperson zur Validierung unterschrieben.</a:t>
                      </a:r>
                      <a:endParaRPr dirty="0"/>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86778">
                <a:tc>
                  <a:txBody>
                    <a:bodyPr/>
                    <a:lstStyle/>
                    <a:p>
                      <a:pPr marL="180975" indent="0">
                        <a:lnSpc>
                          <a:spcPct val="114999"/>
                        </a:lnSpc>
                        <a:defRPr/>
                      </a:pPr>
                      <a:r>
                        <a:rPr lang="de-CH" dirty="0">
                          <a:solidFill>
                            <a:srgbClr val="606D1F"/>
                          </a:solidFill>
                        </a:rPr>
                        <a:t>4</a:t>
                      </a:r>
                      <a:endParaRPr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lvl="0" indent="0" algn="ctr" defTabSz="914400">
                        <a:lnSpc>
                          <a:spcPct val="114999"/>
                        </a:lnSpc>
                        <a:spcBef>
                          <a:spcPts val="0"/>
                        </a:spcBef>
                        <a:buFont typeface="+mj-lt"/>
                        <a:buNone/>
                        <a:defRPr/>
                      </a:pPr>
                      <a:r>
                        <a:rPr lang="de-CH" sz="1400" b="0" spc="-10" dirty="0">
                          <a:solidFill>
                            <a:schemeClr val="tx1"/>
                          </a:solidFill>
                          <a:latin typeface="Calibri"/>
                          <a:ea typeface="Calibri"/>
                          <a:cs typeface="Calibri"/>
                        </a:rPr>
                        <a:t>Behandlungsintensität an Pflegeteam &amp; Beteiligte weitergeben</a:t>
                      </a:r>
                      <a:endParaRPr sz="1400" b="0" spc="-10" dirty="0">
                        <a:solidFill>
                          <a:schemeClr val="tx1"/>
                        </a:solidFill>
                        <a:latin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nSpc>
                          <a:spcPct val="114999"/>
                        </a:lnSpc>
                        <a:defRPr/>
                      </a:pPr>
                      <a:r>
                        <a:rPr lang="de-CH" sz="1300" b="0">
                          <a:latin typeface="Calibri"/>
                          <a:ea typeface="Calibri"/>
                          <a:cs typeface="Calibri"/>
                        </a:rPr>
                        <a:t>Als Ergebnis des Entscheidungsprozesses wird das Pflege- und Betreuungsteam über die festgelegte Behandlungsintensität informiert.</a:t>
                      </a:r>
                      <a:endParaRPr/>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04175">
                <a:tc>
                  <a:txBody>
                    <a:bodyPr/>
                    <a:lstStyle/>
                    <a:p>
                      <a:pPr marL="180975" indent="0">
                        <a:lnSpc>
                          <a:spcPct val="114999"/>
                        </a:lnSpc>
                        <a:spcAft>
                          <a:spcPts val="800"/>
                        </a:spcAft>
                        <a:defRPr/>
                      </a:pPr>
                      <a:r>
                        <a:rPr lang="de-CH" dirty="0">
                          <a:solidFill>
                            <a:srgbClr val="606D1F"/>
                          </a:solidFill>
                        </a:rPr>
                        <a:t>5</a:t>
                      </a:r>
                      <a:endParaRPr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lvl="0" indent="0" algn="ctr" defTabSz="914400">
                        <a:lnSpc>
                          <a:spcPct val="114999"/>
                        </a:lnSpc>
                        <a:spcBef>
                          <a:spcPts val="0"/>
                        </a:spcBef>
                        <a:spcAft>
                          <a:spcPts val="800"/>
                        </a:spcAft>
                        <a:buFont typeface="+mj-lt"/>
                        <a:buNone/>
                        <a:defRPr/>
                      </a:pPr>
                      <a:r>
                        <a:rPr lang="de-CH" sz="1400" b="0" spc="-10" dirty="0">
                          <a:solidFill>
                            <a:schemeClr val="tx1"/>
                          </a:solidFill>
                          <a:latin typeface="Calibri"/>
                          <a:ea typeface="Calibri"/>
                          <a:cs typeface="Calibri"/>
                        </a:rPr>
                        <a:t>Entscheidung in Notfallsituationen umsetzen</a:t>
                      </a:r>
                      <a:endParaRPr sz="1400" b="0" spc="-10" dirty="0">
                        <a:solidFill>
                          <a:schemeClr val="tx1"/>
                        </a:solidFill>
                        <a:latin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l" defTabSz="914400">
                        <a:lnSpc>
                          <a:spcPct val="114999"/>
                        </a:lnSpc>
                        <a:spcBef>
                          <a:spcPts val="0"/>
                        </a:spcBef>
                        <a:spcAft>
                          <a:spcPts val="800"/>
                        </a:spcAft>
                        <a:buFont typeface="+mj-lt"/>
                        <a:buNone/>
                        <a:defRPr/>
                      </a:pPr>
                      <a:r>
                        <a:rPr lang="de-CH" sz="1300" b="0" spc="-10" dirty="0">
                          <a:solidFill>
                            <a:schemeClr val="tx1"/>
                          </a:solidFill>
                          <a:latin typeface="Calibri"/>
                          <a:ea typeface="Calibri"/>
                          <a:cs typeface="Calibri"/>
                        </a:rPr>
                        <a:t>Die Anwendung der Festlegungen erfolgt bei einer Verschlechterung des Gesundheitszustands, in einer akuten Notfallsituation oder im Rahmen einer Spitaleinweisung. Wenn eine (Notfall-)Situation eintritt und der aktuelle bzw. mutmassliche Behandlungswille in der Situation nicht besprochen werden kann, stützt sich das Ärzte- und Pflegeteam auf die festgelegte Behandlungsintensität. </a:t>
                      </a:r>
                      <a:endParaRPr dirty="0"/>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896211">
                <a:tc>
                  <a:txBody>
                    <a:bodyPr/>
                    <a:lstStyle/>
                    <a:p>
                      <a:pPr marL="180975" indent="0">
                        <a:lnSpc>
                          <a:spcPct val="114999"/>
                        </a:lnSpc>
                        <a:spcAft>
                          <a:spcPts val="800"/>
                        </a:spcAft>
                        <a:defRPr/>
                      </a:pPr>
                      <a:r>
                        <a:rPr lang="de-CH" dirty="0">
                          <a:solidFill>
                            <a:srgbClr val="606D1F"/>
                          </a:solidFill>
                          <a:latin typeface="Calibri"/>
                          <a:ea typeface="Calibri"/>
                          <a:cs typeface="Calibri"/>
                        </a:rPr>
                        <a:t>6</a:t>
                      </a:r>
                      <a:endParaRPr dirty="0">
                        <a:solidFill>
                          <a:srgbClr val="606D1F"/>
                        </a:solidFill>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80975" indent="0" algn="ctr">
                        <a:lnSpc>
                          <a:spcPct val="114999"/>
                        </a:lnSpc>
                        <a:spcAft>
                          <a:spcPts val="800"/>
                        </a:spcAft>
                        <a:defRPr/>
                      </a:pPr>
                      <a:r>
                        <a:rPr lang="de-CH" sz="1400" b="0" spc="-10" dirty="0">
                          <a:solidFill>
                            <a:schemeClr val="tx1"/>
                          </a:solidFill>
                          <a:latin typeface="Calibri"/>
                          <a:ea typeface="Calibri"/>
                          <a:cs typeface="Calibri"/>
                        </a:rPr>
                        <a:t>Die GVP regelmässig überprüfen und evaluieren</a:t>
                      </a:r>
                      <a:r>
                        <a:rPr lang="de-CH" sz="1400" dirty="0">
                          <a:latin typeface="Calibri"/>
                          <a:ea typeface="Calibri"/>
                          <a:cs typeface="Calibri"/>
                        </a:rPr>
                        <a:t>	</a:t>
                      </a:r>
                      <a:endParaRPr dirty="0">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l" defTabSz="914400">
                        <a:lnSpc>
                          <a:spcPct val="114999"/>
                        </a:lnSpc>
                        <a:spcBef>
                          <a:spcPts val="0"/>
                        </a:spcBef>
                        <a:buFont typeface="+mj-lt"/>
                        <a:buNone/>
                        <a:defRPr/>
                      </a:pPr>
                      <a:r>
                        <a:rPr lang="de-CH" sz="1300" b="0" spc="-10" dirty="0">
                          <a:solidFill>
                            <a:schemeClr val="tx1"/>
                          </a:solidFill>
                          <a:latin typeface="Calibri"/>
                          <a:ea typeface="Calibri"/>
                          <a:cs typeface="Calibri"/>
                        </a:rPr>
                        <a:t>Das Angebot zur Durchführung bzw. Aktualisierung einer GVP erfolgt bei Eintritt, mindestens einmal jährlich sowie auf Wunsch von Bewohnenden oder vertretungsberechtigten Personen für medizinische Massnahmen und in folgenden Triggermomenten: bei Rückkehr ins Heim sowie bei gesundheitlichen Veränderungen.</a:t>
                      </a:r>
                      <a:endParaRPr sz="1300" b="0" spc="-10" dirty="0">
                        <a:solidFill>
                          <a:schemeClr val="tx1"/>
                        </a:solidFill>
                        <a:latin typeface="Calibri"/>
                        <a:ea typeface="Calibri"/>
                        <a:cs typeface="Calibri"/>
                      </a:endParaRPr>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6" name="Textfeld 5">
            <a:extLst>
              <a:ext uri="{FF2B5EF4-FFF2-40B4-BE49-F238E27FC236}">
                <a16:creationId xmlns:a16="http://schemas.microsoft.com/office/drawing/2014/main" id="{6EDFD9B5-525B-2AB4-5000-E209AD4CC1B7}"/>
              </a:ext>
            </a:extLst>
          </p:cNvPr>
          <p:cNvSpPr txBox="1"/>
          <p:nvPr/>
        </p:nvSpPr>
        <p:spPr bwMode="auto">
          <a:xfrm>
            <a:off x="10294997" y="6331414"/>
            <a:ext cx="1663826" cy="246221"/>
          </a:xfrm>
          <a:prstGeom prst="rect">
            <a:avLst/>
          </a:prstGeom>
          <a:noFill/>
        </p:spPr>
        <p:txBody>
          <a:bodyPr wrap="square">
            <a:spAutoFit/>
          </a:bodyPr>
          <a:lstStyle/>
          <a:p>
            <a:pPr algn="r">
              <a:defRPr/>
            </a:pPr>
            <a:r>
              <a:rPr lang="de-CH" sz="1000" dirty="0"/>
              <a:t>(BAG &amp; SAMW, 2025)</a:t>
            </a:r>
            <a:endParaRPr dirty="0"/>
          </a:p>
        </p:txBody>
      </p:sp>
      <p:sp>
        <p:nvSpPr>
          <p:cNvPr id="18" name="Oval 17">
            <a:extLst>
              <a:ext uri="{FF2B5EF4-FFF2-40B4-BE49-F238E27FC236}">
                <a16:creationId xmlns:a16="http://schemas.microsoft.com/office/drawing/2014/main" id="{0960C574-330F-1506-5095-8F8C1B183926}"/>
              </a:ext>
            </a:extLst>
          </p:cNvPr>
          <p:cNvSpPr/>
          <p:nvPr/>
        </p:nvSpPr>
        <p:spPr bwMode="auto">
          <a:xfrm>
            <a:off x="174292" y="3975706"/>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a:p>
        </p:txBody>
      </p:sp>
      <p:sp>
        <p:nvSpPr>
          <p:cNvPr id="19" name="Oval 18">
            <a:extLst>
              <a:ext uri="{FF2B5EF4-FFF2-40B4-BE49-F238E27FC236}">
                <a16:creationId xmlns:a16="http://schemas.microsoft.com/office/drawing/2014/main" id="{9DC09693-39CB-9C05-FB54-D1A6E091ED79}"/>
              </a:ext>
            </a:extLst>
          </p:cNvPr>
          <p:cNvSpPr/>
          <p:nvPr/>
        </p:nvSpPr>
        <p:spPr bwMode="auto">
          <a:xfrm>
            <a:off x="185552" y="4852891"/>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a:p>
        </p:txBody>
      </p:sp>
      <p:sp>
        <p:nvSpPr>
          <p:cNvPr id="20" name="Oval 19">
            <a:extLst>
              <a:ext uri="{FF2B5EF4-FFF2-40B4-BE49-F238E27FC236}">
                <a16:creationId xmlns:a16="http://schemas.microsoft.com/office/drawing/2014/main" id="{C56D969A-EAF8-A5F1-FCD0-1965166A5B91}"/>
              </a:ext>
            </a:extLst>
          </p:cNvPr>
          <p:cNvSpPr/>
          <p:nvPr/>
        </p:nvSpPr>
        <p:spPr bwMode="auto">
          <a:xfrm>
            <a:off x="233177" y="5767314"/>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dirty="0"/>
          </a:p>
        </p:txBody>
      </p:sp>
      <p:pic>
        <p:nvPicPr>
          <p:cNvPr id="22" name="Graphic 21" descr="Connections with solid fill">
            <a:extLst>
              <a:ext uri="{FF2B5EF4-FFF2-40B4-BE49-F238E27FC236}">
                <a16:creationId xmlns:a16="http://schemas.microsoft.com/office/drawing/2014/main" id="{DEAD1577-F2B1-04AC-5F51-624528FD14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6955" y="4019020"/>
            <a:ext cx="688340" cy="688340"/>
          </a:xfrm>
          <a:prstGeom prst="rect">
            <a:avLst/>
          </a:prstGeom>
        </p:spPr>
      </p:pic>
      <p:pic>
        <p:nvPicPr>
          <p:cNvPr id="23" name="Graphic 24" descr="Heart with pulse with solid fill">
            <a:extLst>
              <a:ext uri="{FF2B5EF4-FFF2-40B4-BE49-F238E27FC236}">
                <a16:creationId xmlns:a16="http://schemas.microsoft.com/office/drawing/2014/main" id="{8B8E1B62-3834-0F0D-D251-A6A116BD46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6144" y="4893256"/>
            <a:ext cx="771525" cy="770890"/>
          </a:xfrm>
          <a:prstGeom prst="rect">
            <a:avLst/>
          </a:prstGeom>
        </p:spPr>
      </p:pic>
      <p:pic>
        <p:nvPicPr>
          <p:cNvPr id="25" name="Graphic 26" descr="Arrow circle with solid fill">
            <a:extLst>
              <a:ext uri="{FF2B5EF4-FFF2-40B4-BE49-F238E27FC236}">
                <a16:creationId xmlns:a16="http://schemas.microsoft.com/office/drawing/2014/main" id="{4CE43A6C-0725-858D-09D2-43D7A9715BFE}"/>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1420" t="8993" r="7992" b="10493"/>
          <a:stretch/>
        </p:blipFill>
        <p:spPr>
          <a:xfrm>
            <a:off x="298468" y="5803600"/>
            <a:ext cx="736600" cy="735965"/>
          </a:xfrm>
          <a:prstGeom prst="rect">
            <a:avLst/>
          </a:prstGeom>
        </p:spPr>
      </p:pic>
      <p:sp>
        <p:nvSpPr>
          <p:cNvPr id="28" name="Oval 27">
            <a:extLst>
              <a:ext uri="{FF2B5EF4-FFF2-40B4-BE49-F238E27FC236}">
                <a16:creationId xmlns:a16="http://schemas.microsoft.com/office/drawing/2014/main" id="{11637A92-AD07-BB66-BB57-F8AC6ED6DD10}"/>
              </a:ext>
            </a:extLst>
          </p:cNvPr>
          <p:cNvSpPr/>
          <p:nvPr/>
        </p:nvSpPr>
        <p:spPr bwMode="auto">
          <a:xfrm>
            <a:off x="144015" y="1093327"/>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a:p>
        </p:txBody>
      </p:sp>
      <p:sp>
        <p:nvSpPr>
          <p:cNvPr id="29" name="Oval 28">
            <a:extLst>
              <a:ext uri="{FF2B5EF4-FFF2-40B4-BE49-F238E27FC236}">
                <a16:creationId xmlns:a16="http://schemas.microsoft.com/office/drawing/2014/main" id="{92331ABB-A6FF-FF4B-4D5C-327C7D270544}"/>
              </a:ext>
            </a:extLst>
          </p:cNvPr>
          <p:cNvSpPr/>
          <p:nvPr/>
        </p:nvSpPr>
        <p:spPr bwMode="auto">
          <a:xfrm>
            <a:off x="172742" y="2050674"/>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a:p>
        </p:txBody>
      </p:sp>
      <p:sp>
        <p:nvSpPr>
          <p:cNvPr id="30" name="Oval 29">
            <a:extLst>
              <a:ext uri="{FF2B5EF4-FFF2-40B4-BE49-F238E27FC236}">
                <a16:creationId xmlns:a16="http://schemas.microsoft.com/office/drawing/2014/main" id="{BFC15495-AA51-29C1-557A-A2CF391751CD}"/>
              </a:ext>
            </a:extLst>
          </p:cNvPr>
          <p:cNvSpPr/>
          <p:nvPr/>
        </p:nvSpPr>
        <p:spPr bwMode="auto">
          <a:xfrm>
            <a:off x="134958" y="3023200"/>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dirty="0"/>
          </a:p>
        </p:txBody>
      </p:sp>
      <p:pic>
        <p:nvPicPr>
          <p:cNvPr id="31" name="Graphic 10" descr="Head with gears with solid fill">
            <a:extLst>
              <a:ext uri="{FF2B5EF4-FFF2-40B4-BE49-F238E27FC236}">
                <a16:creationId xmlns:a16="http://schemas.microsoft.com/office/drawing/2014/main" id="{D3C34F78-69B9-956A-29E4-E384107133C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7418" y="1128070"/>
            <a:ext cx="688975" cy="688975"/>
          </a:xfrm>
          <a:prstGeom prst="rect">
            <a:avLst/>
          </a:prstGeom>
        </p:spPr>
      </p:pic>
      <p:pic>
        <p:nvPicPr>
          <p:cNvPr id="33" name="Graphic 19" descr="Boardroom with solid fill">
            <a:extLst>
              <a:ext uri="{FF2B5EF4-FFF2-40B4-BE49-F238E27FC236}">
                <a16:creationId xmlns:a16="http://schemas.microsoft.com/office/drawing/2014/main" id="{DD60D661-311C-7E8E-611E-F5BB82ED3D1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33177" y="2084803"/>
            <a:ext cx="751840" cy="751205"/>
          </a:xfrm>
          <a:prstGeom prst="rect">
            <a:avLst/>
          </a:prstGeom>
        </p:spPr>
      </p:pic>
      <p:pic>
        <p:nvPicPr>
          <p:cNvPr id="34" name="Graphic 15" descr="Document with solid fill">
            <a:extLst>
              <a:ext uri="{FF2B5EF4-FFF2-40B4-BE49-F238E27FC236}">
                <a16:creationId xmlns:a16="http://schemas.microsoft.com/office/drawing/2014/main" id="{322D1DD0-F48B-3BCB-F057-D2445934A8D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88104" y="3089691"/>
            <a:ext cx="641985" cy="641985"/>
          </a:xfrm>
          <a:prstGeom prst="rect">
            <a:avLst/>
          </a:prstGeom>
        </p:spPr>
      </p:pic>
      <p:sp>
        <p:nvSpPr>
          <p:cNvPr id="17" name="Rechteck 16">
            <a:extLst>
              <a:ext uri="{FF2B5EF4-FFF2-40B4-BE49-F238E27FC236}">
                <a16:creationId xmlns:a16="http://schemas.microsoft.com/office/drawing/2014/main" id="{3944CBB1-BA62-0B40-8A89-0EB413DD52D4}"/>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extLst>
      <p:ext uri="{BB962C8B-B14F-4D97-AF65-F5344CB8AC3E}">
        <p14:creationId xmlns:p14="http://schemas.microsoft.com/office/powerpoint/2010/main" val="1041656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384026" y="343708"/>
            <a:ext cx="11370406" cy="1540509"/>
          </a:xfrm>
        </p:spPr>
        <p:txBody>
          <a:bodyPr/>
          <a:lstStyle/>
          <a:p>
            <a:pPr>
              <a:defRPr/>
            </a:pPr>
            <a:r>
              <a:rPr lang="en-GB" sz="4500" dirty="0"/>
              <a:t>GVP in </a:t>
            </a:r>
            <a:r>
              <a:rPr lang="en-GB" sz="4500" dirty="0" err="1"/>
              <a:t>unserem</a:t>
            </a:r>
            <a:r>
              <a:rPr lang="en-GB" sz="4500" dirty="0"/>
              <a:t> </a:t>
            </a:r>
            <a:r>
              <a:rPr lang="en-GB" sz="4500" dirty="0" err="1"/>
              <a:t>Pflegeheim</a:t>
            </a:r>
            <a:endParaRPr sz="4500" dirty="0"/>
          </a:p>
        </p:txBody>
      </p:sp>
      <p:sp>
        <p:nvSpPr>
          <p:cNvPr id="3" name="Inhaltsplatzhalter 2"/>
          <p:cNvSpPr txBox="1"/>
          <p:nvPr/>
        </p:nvSpPr>
        <p:spPr bwMode="auto">
          <a:xfrm>
            <a:off x="1308100" y="1825625"/>
            <a:ext cx="10045700" cy="4351338"/>
          </a:xfrm>
          <a:prstGeom prst="rect">
            <a:avLst/>
          </a:prstGeom>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de-DE" sz="2000" dirty="0">
                <a:latin typeface="Calibri"/>
                <a:ea typeface="Calibri"/>
                <a:cs typeface="Calibri"/>
              </a:rPr>
              <a:t>	</a:t>
            </a:r>
            <a:endParaRPr lang="de-DE" dirty="0">
              <a:latin typeface="Calibri"/>
              <a:ea typeface="Calibri"/>
              <a:cs typeface="Calibri"/>
            </a:endParaRPr>
          </a:p>
          <a:p>
            <a:pPr>
              <a:defRPr/>
            </a:pPr>
            <a:r>
              <a:rPr lang="de-CH" sz="2400" b="1" dirty="0">
                <a:latin typeface="Calibri"/>
                <a:ea typeface="Calibri"/>
                <a:cs typeface="Calibri"/>
              </a:rPr>
              <a:t>Findet euch in Kleingruppen zusammen </a:t>
            </a:r>
            <a:r>
              <a:rPr lang="de-DE" sz="2400" b="1" dirty="0">
                <a:latin typeface="Calibri"/>
                <a:ea typeface="Calibri"/>
                <a:cs typeface="Calibri"/>
              </a:rPr>
              <a:t>und besprecht die folgenden Fragen:</a:t>
            </a:r>
            <a:endParaRPr lang="de-DE" b="1" dirty="0">
              <a:latin typeface="Calibri"/>
              <a:ea typeface="Calibri"/>
              <a:cs typeface="Calibri"/>
            </a:endParaRPr>
          </a:p>
          <a:p>
            <a:pPr>
              <a:defRPr/>
            </a:pPr>
            <a:endParaRPr lang="de-DE" sz="2000" dirty="0">
              <a:latin typeface="Calibri"/>
              <a:ea typeface="Calibri"/>
              <a:cs typeface="Calibri"/>
            </a:endParaRPr>
          </a:p>
          <a:p>
            <a:pPr marL="457200" indent="-457200">
              <a:buFont typeface="+mj-lt"/>
              <a:buAutoNum type="arabicPeriod"/>
              <a:defRPr/>
            </a:pPr>
            <a:r>
              <a:rPr lang="de-DE" sz="2400" dirty="0">
                <a:latin typeface="Calibri"/>
                <a:ea typeface="Calibri"/>
                <a:cs typeface="Calibri"/>
              </a:rPr>
              <a:t>Sind die Informationen zu den Behandlungszielen und -intensität dokumentiert? Wie und wo sind diese Informationen zugänglich? </a:t>
            </a:r>
            <a:endParaRPr lang="de-DE" dirty="0">
              <a:latin typeface="Calibri"/>
              <a:ea typeface="Calibri"/>
              <a:cs typeface="Calibri"/>
            </a:endParaRPr>
          </a:p>
          <a:p>
            <a:pPr marL="457200" indent="-457200">
              <a:buFont typeface="+mj-lt"/>
              <a:buAutoNum type="arabicPeriod"/>
              <a:defRPr/>
            </a:pPr>
            <a:endParaRPr lang="de-DE" sz="2400" dirty="0">
              <a:latin typeface="Calibri"/>
              <a:ea typeface="Calibri"/>
              <a:cs typeface="Calibri"/>
            </a:endParaRPr>
          </a:p>
          <a:p>
            <a:pPr marL="457200" indent="-457200">
              <a:buFont typeface="+mj-lt"/>
              <a:buAutoNum type="arabicPeriod"/>
              <a:defRPr/>
            </a:pPr>
            <a:r>
              <a:rPr lang="de-DE" sz="2400" dirty="0">
                <a:latin typeface="Calibri"/>
                <a:ea typeface="Calibri"/>
                <a:cs typeface="Calibri"/>
              </a:rPr>
              <a:t>Gelingt es uns, den Willen der Bewohnenden in einer Notfallsituation zu berücksichtigen?</a:t>
            </a:r>
            <a:endParaRPr lang="de-DE" dirty="0">
              <a:latin typeface="Calibri"/>
              <a:ea typeface="Calibri"/>
              <a:cs typeface="Calibri"/>
            </a:endParaRPr>
          </a:p>
          <a:p>
            <a:pPr marL="457200" indent="-457200">
              <a:buFont typeface="+mj-lt"/>
              <a:buAutoNum type="arabicPeriod"/>
              <a:defRPr/>
            </a:pPr>
            <a:endParaRPr lang="de-DE" sz="2400" dirty="0">
              <a:latin typeface="Calibri"/>
              <a:ea typeface="Calibri"/>
              <a:cs typeface="Calibri"/>
            </a:endParaRPr>
          </a:p>
          <a:p>
            <a:pPr marL="457200" indent="-457200">
              <a:buFont typeface="+mj-lt"/>
              <a:buAutoNum type="arabicPeriod"/>
              <a:defRPr/>
            </a:pPr>
            <a:r>
              <a:rPr lang="de-DE" sz="2400" dirty="0">
                <a:latin typeface="Calibri"/>
                <a:ea typeface="Calibri"/>
                <a:cs typeface="Calibri"/>
              </a:rPr>
              <a:t>Welche Informationen/Unterlagen werden bei einer Verlegung ins Spital mitgegeben?</a:t>
            </a:r>
            <a:endParaRPr lang="de-DE" dirty="0">
              <a:latin typeface="Calibri"/>
              <a:ea typeface="Calibri"/>
              <a:cs typeface="Calibri"/>
            </a:endParaRPr>
          </a:p>
          <a:p>
            <a:pPr>
              <a:defRPr/>
            </a:pPr>
            <a:endParaRPr lang="de-DE" dirty="0">
              <a:solidFill>
                <a:srgbClr val="C00000"/>
              </a:solidFill>
              <a:latin typeface="Calibri"/>
              <a:ea typeface="Calibri"/>
              <a:cs typeface="Calibri"/>
            </a:endParaRPr>
          </a:p>
        </p:txBody>
      </p:sp>
      <p:grpSp>
        <p:nvGrpSpPr>
          <p:cNvPr id="5" name="Gruppieren 4"/>
          <p:cNvGrpSpPr/>
          <p:nvPr/>
        </p:nvGrpSpPr>
        <p:grpSpPr bwMode="auto">
          <a:xfrm>
            <a:off x="10395967" y="237649"/>
            <a:ext cx="1440000" cy="1440000"/>
            <a:chOff x="10395967" y="237649"/>
            <a:chExt cx="1440000" cy="1440000"/>
          </a:xfrm>
          <a:solidFill>
            <a:schemeClr val="accent2"/>
          </a:solidFill>
        </p:grpSpPr>
        <p:sp>
          <p:nvSpPr>
            <p:cNvPr id="6" name="Oval 5"/>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8"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7" name="Rechteck 6">
            <a:extLst>
              <a:ext uri="{FF2B5EF4-FFF2-40B4-BE49-F238E27FC236}">
                <a16:creationId xmlns:a16="http://schemas.microsoft.com/office/drawing/2014/main" id="{8035EEBD-CC36-7541-8F97-31D04A8228C8}"/>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a:xfrm>
            <a:off x="353589" y="1007999"/>
            <a:ext cx="11372850" cy="4394423"/>
          </a:xfrm>
        </p:spPr>
        <p:txBody>
          <a:bodyPr/>
          <a:lstStyle/>
          <a:p>
            <a:pPr>
              <a:defRPr/>
            </a:pPr>
            <a:r>
              <a:rPr lang="de-CH" dirty="0"/>
              <a:t>Wie wird der Medizinische Qualitätsindikator «Gesundheitliche Vorausplanung» erfasst?</a:t>
            </a:r>
            <a:endParaRPr dirty="0"/>
          </a:p>
        </p:txBody>
      </p:sp>
      <p:sp>
        <p:nvSpPr>
          <p:cNvPr id="3" name="Rechteck 2">
            <a:extLst>
              <a:ext uri="{FF2B5EF4-FFF2-40B4-BE49-F238E27FC236}">
                <a16:creationId xmlns:a16="http://schemas.microsoft.com/office/drawing/2014/main" id="{3BF65CA8-7E14-B442-B40C-52D7ED3D7574}"/>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 name="Oval 12"/>
          <p:cNvSpPr>
            <a:spLocks noChangeAspect="1"/>
          </p:cNvSpPr>
          <p:nvPr/>
        </p:nvSpPr>
        <p:spPr bwMode="auto">
          <a:xfrm>
            <a:off x="10694322" y="17266"/>
            <a:ext cx="1440000" cy="14249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sp>
        <p:nvSpPr>
          <p:cNvPr id="2" name="Title 1"/>
          <p:cNvSpPr>
            <a:spLocks noGrp="1"/>
          </p:cNvSpPr>
          <p:nvPr>
            <p:ph type="title"/>
          </p:nvPr>
        </p:nvSpPr>
        <p:spPr bwMode="auto"/>
        <p:txBody>
          <a:bodyPr/>
          <a:lstStyle/>
          <a:p>
            <a:pPr>
              <a:defRPr/>
            </a:pPr>
            <a:r>
              <a:rPr lang="en-GB" sz="4400" dirty="0"/>
              <a:t>Wie </a:t>
            </a:r>
            <a:r>
              <a:rPr lang="en-GB" sz="4400" dirty="0" err="1"/>
              <a:t>wird</a:t>
            </a:r>
            <a:r>
              <a:rPr lang="en-GB" sz="4400" dirty="0"/>
              <a:t> GVP </a:t>
            </a:r>
            <a:r>
              <a:rPr lang="en-GB" sz="4400" dirty="0" err="1"/>
              <a:t>als</a:t>
            </a:r>
            <a:r>
              <a:rPr lang="en-GB" sz="4400" dirty="0"/>
              <a:t> MQI </a:t>
            </a:r>
            <a:r>
              <a:rPr lang="en-GB" sz="4400" dirty="0" err="1"/>
              <a:t>erfasst</a:t>
            </a:r>
            <a:r>
              <a:rPr lang="en-GB" sz="4400" dirty="0"/>
              <a:t>?</a:t>
            </a:r>
            <a:endParaRPr sz="4400" dirty="0"/>
          </a:p>
        </p:txBody>
      </p:sp>
      <p:sp>
        <p:nvSpPr>
          <p:cNvPr id="3" name="Textfeld 14"/>
          <p:cNvSpPr txBox="1"/>
          <p:nvPr/>
        </p:nvSpPr>
        <p:spPr bwMode="auto">
          <a:xfrm>
            <a:off x="807939" y="1515977"/>
            <a:ext cx="6578222" cy="1910523"/>
          </a:xfrm>
          <a:prstGeom prst="rect">
            <a:avLst/>
          </a:prstGeom>
          <a:noFill/>
        </p:spPr>
        <p:txBody>
          <a:bodyPr wrap="square">
            <a:spAutoFit/>
          </a:bodyPr>
          <a:lstStyle/>
          <a:p>
            <a:pPr>
              <a:lnSpc>
                <a:spcPct val="114999"/>
              </a:lnSpc>
              <a:spcAft>
                <a:spcPts val="800"/>
              </a:spcAft>
              <a:defRPr/>
            </a:pPr>
            <a:r>
              <a:rPr lang="de-CH" sz="2000" dirty="0">
                <a:latin typeface="Calibri"/>
                <a:ea typeface="Calibri"/>
                <a:cs typeface="Calibri"/>
              </a:rPr>
              <a:t>1. «Es liegt eine schriftliche Dokumentation zur gewünschten Behandlungsintensität vor bezüglich Reanimation, Spitaleinweisung und lebensverlängernde Medikamente (z. B. kurative Antibiotikagabe)»</a:t>
            </a:r>
            <a:endParaRPr dirty="0"/>
          </a:p>
          <a:p>
            <a:pPr>
              <a:lnSpc>
                <a:spcPct val="114999"/>
              </a:lnSpc>
              <a:spcAft>
                <a:spcPts val="800"/>
              </a:spcAft>
              <a:defRPr/>
            </a:pPr>
            <a:r>
              <a:rPr lang="de-CH" dirty="0">
                <a:latin typeface="Calibri"/>
                <a:ea typeface="Calibri"/>
                <a:cs typeface="Calibri"/>
              </a:rPr>
              <a:t>Antwortoptionen:</a:t>
            </a:r>
            <a:endParaRPr dirty="0"/>
          </a:p>
        </p:txBody>
      </p:sp>
      <p:graphicFrame>
        <p:nvGraphicFramePr>
          <p:cNvPr id="4" name="Diagramme 2"/>
          <p:cNvGraphicFramePr>
            <a:graphicFrameLocks/>
          </p:cNvGraphicFramePr>
          <p:nvPr>
            <p:extLst>
              <p:ext uri="{D42A27DB-BD31-4B8C-83A1-F6EECF244321}">
                <p14:modId xmlns:p14="http://schemas.microsoft.com/office/powerpoint/2010/main" val="1223483207"/>
              </p:ext>
            </p:extLst>
          </p:nvPr>
        </p:nvGraphicFramePr>
        <p:xfrm>
          <a:off x="838200" y="3178531"/>
          <a:ext cx="6517700" cy="34094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feld 4"/>
          <p:cNvSpPr txBox="1"/>
          <p:nvPr/>
        </p:nvSpPr>
        <p:spPr bwMode="auto">
          <a:xfrm>
            <a:off x="7667474" y="1444434"/>
            <a:ext cx="4150405" cy="2123658"/>
          </a:xfrm>
          <a:prstGeom prst="rect">
            <a:avLst/>
          </a:prstGeom>
          <a:noFill/>
        </p:spPr>
        <p:txBody>
          <a:bodyPr wrap="square" rtlCol="0">
            <a:spAutoFit/>
          </a:bodyPr>
          <a:lstStyle/>
          <a:p>
            <a:pPr>
              <a:defRPr/>
            </a:pPr>
            <a:r>
              <a:rPr lang="de-CH" sz="2000" b="1" dirty="0">
                <a:latin typeface="Calibri"/>
                <a:ea typeface="Calibri"/>
                <a:cs typeface="Calibri"/>
              </a:rPr>
              <a:t>Falls eine Dokumentation vorliegt:</a:t>
            </a:r>
            <a:endParaRPr dirty="0"/>
          </a:p>
          <a:p>
            <a:pPr>
              <a:defRPr/>
            </a:pPr>
            <a:endParaRPr lang="de-CH" sz="2000" dirty="0">
              <a:latin typeface="Calibri"/>
              <a:ea typeface="Calibri"/>
              <a:cs typeface="Calibri"/>
            </a:endParaRPr>
          </a:p>
          <a:p>
            <a:pPr>
              <a:defRPr/>
            </a:pPr>
            <a:r>
              <a:rPr lang="de-CH" sz="2000" dirty="0">
                <a:latin typeface="Calibri"/>
                <a:ea typeface="Calibri"/>
                <a:cs typeface="Calibri"/>
              </a:rPr>
              <a:t>2. «Die vorliegende Dokumentation wurde in den letzten 12 Monaten erstellt oder aktualisiert.»</a:t>
            </a:r>
          </a:p>
          <a:p>
            <a:pPr>
              <a:defRPr/>
            </a:pPr>
            <a:endParaRPr lang="de-CH" sz="1400" dirty="0">
              <a:latin typeface="Calibri"/>
              <a:ea typeface="Calibri"/>
              <a:cs typeface="Calibri"/>
            </a:endParaRPr>
          </a:p>
          <a:p>
            <a:pPr>
              <a:defRPr/>
            </a:pPr>
            <a:r>
              <a:rPr lang="de-CH" dirty="0">
                <a:latin typeface="Calibri"/>
                <a:ea typeface="Calibri"/>
                <a:cs typeface="Calibri"/>
              </a:rPr>
              <a:t>Antwortoptionen:</a:t>
            </a:r>
            <a:endParaRPr dirty="0"/>
          </a:p>
        </p:txBody>
      </p:sp>
      <p:sp>
        <p:nvSpPr>
          <p:cNvPr id="7" name="Textfeld 6"/>
          <p:cNvSpPr txBox="1"/>
          <p:nvPr/>
        </p:nvSpPr>
        <p:spPr bwMode="auto">
          <a:xfrm>
            <a:off x="777678" y="1100409"/>
            <a:ext cx="6578221" cy="369332"/>
          </a:xfrm>
          <a:prstGeom prst="rect">
            <a:avLst/>
          </a:prstGeom>
          <a:noFill/>
        </p:spPr>
        <p:txBody>
          <a:bodyPr wrap="square" rtlCol="0">
            <a:spAutoFit/>
          </a:bodyPr>
          <a:lstStyle/>
          <a:p>
            <a:pPr>
              <a:defRPr/>
            </a:pPr>
            <a:r>
              <a:rPr lang="de-CH" sz="1800" b="1">
                <a:latin typeface="Calibri"/>
                <a:ea typeface="Calibri"/>
                <a:cs typeface="Calibri"/>
              </a:rPr>
              <a:t>Es gibt zwei Items, mit denen die GVP als MQI erfasst wird:</a:t>
            </a:r>
            <a:endParaRPr/>
          </a:p>
        </p:txBody>
      </p:sp>
      <p:pic>
        <p:nvPicPr>
          <p:cNvPr id="8" name="Picture 7" descr="A white and black road with a magnifying glass&#10;&#10;AI-generated content may be incorrect."/>
          <p:cNvPicPr>
            <a:picLocks noChangeAspect="1"/>
          </p:cNvPicPr>
          <p:nvPr/>
        </p:nvPicPr>
        <p:blipFill>
          <a:blip r:embed="rId8" cstate="print">
            <a:extLst>
              <a:ext uri="{28A0092B-C50C-407E-A947-70E740481C1C}">
                <a14:useLocalDpi xmlns:a14="http://schemas.microsoft.com/office/drawing/2010/main"/>
              </a:ext>
            </a:extLst>
          </a:blip>
          <a:stretch/>
        </p:blipFill>
        <p:spPr bwMode="auto">
          <a:xfrm>
            <a:off x="10836442" y="138316"/>
            <a:ext cx="1155759" cy="1155759"/>
          </a:xfrm>
          <a:prstGeom prst="rect">
            <a:avLst/>
          </a:prstGeom>
        </p:spPr>
      </p:pic>
      <p:sp>
        <p:nvSpPr>
          <p:cNvPr id="10" name="Textfeld 9"/>
          <p:cNvSpPr txBox="1"/>
          <p:nvPr/>
        </p:nvSpPr>
        <p:spPr bwMode="auto">
          <a:xfrm>
            <a:off x="7798380" y="6296063"/>
            <a:ext cx="4019499" cy="246221"/>
          </a:xfrm>
          <a:prstGeom prst="rect">
            <a:avLst/>
          </a:prstGeom>
          <a:noFill/>
        </p:spPr>
        <p:txBody>
          <a:bodyPr wrap="square">
            <a:spAutoFit/>
          </a:bodyPr>
          <a:lstStyle/>
          <a:p>
            <a:pPr algn="r">
              <a:defRPr/>
            </a:pPr>
            <a:r>
              <a:rPr lang="de-CH" sz="1000"/>
              <a:t>(ARTISET,  CURAVIVA, senesuisse, 2025)</a:t>
            </a:r>
            <a:endParaRPr/>
          </a:p>
        </p:txBody>
      </p:sp>
      <p:sp>
        <p:nvSpPr>
          <p:cNvPr id="11" name="Rechteck 10">
            <a:extLst>
              <a:ext uri="{FF2B5EF4-FFF2-40B4-BE49-F238E27FC236}">
                <a16:creationId xmlns:a16="http://schemas.microsoft.com/office/drawing/2014/main" id="{88898DB5-A721-0E4E-9D37-DD423127B7E6}"/>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grpSp>
        <p:nvGrpSpPr>
          <p:cNvPr id="9" name="Gruppieren 8">
            <a:extLst>
              <a:ext uri="{FF2B5EF4-FFF2-40B4-BE49-F238E27FC236}">
                <a16:creationId xmlns:a16="http://schemas.microsoft.com/office/drawing/2014/main" id="{7B963BE5-4F28-1B3A-36ED-5F275DE54A3B}"/>
              </a:ext>
            </a:extLst>
          </p:cNvPr>
          <p:cNvGrpSpPr/>
          <p:nvPr/>
        </p:nvGrpSpPr>
        <p:grpSpPr>
          <a:xfrm>
            <a:off x="7687143" y="3584724"/>
            <a:ext cx="3956135" cy="526816"/>
            <a:chOff x="1932" y="0"/>
            <a:chExt cx="3956135" cy="526816"/>
          </a:xfrm>
        </p:grpSpPr>
        <p:sp>
          <p:nvSpPr>
            <p:cNvPr id="12" name="Abgerundetes Rechteck 11">
              <a:extLst>
                <a:ext uri="{FF2B5EF4-FFF2-40B4-BE49-F238E27FC236}">
                  <a16:creationId xmlns:a16="http://schemas.microsoft.com/office/drawing/2014/main" id="{26BAE4C8-B835-6816-C846-32FE45145E7D}"/>
                </a:ext>
              </a:extLst>
            </p:cNvPr>
            <p:cNvSpPr/>
            <p:nvPr/>
          </p:nvSpPr>
          <p:spPr bwMode="auto">
            <a:xfrm>
              <a:off x="1932" y="0"/>
              <a:ext cx="3956135" cy="526816"/>
            </a:xfrm>
            <a:prstGeom prst="roundRect">
              <a:avLst/>
            </a:prstGeom>
            <a:solidFill>
              <a:schemeClr val="accent2"/>
            </a:solidFill>
          </p:spPr>
          <p:style>
            <a:lnRef idx="2">
              <a:schemeClr val="lt1">
                <a:hueOff val="0"/>
                <a:satOff val="0"/>
                <a:lumOff val="0"/>
                <a:alphaOff val="0"/>
              </a:schemeClr>
            </a:lnRef>
            <a:fillRef idx="1">
              <a:srgbClr val="000000"/>
            </a:fillRef>
            <a:effectRef idx="0">
              <a:schemeClr val="accent2">
                <a:hueOff val="0"/>
                <a:satOff val="0"/>
                <a:lumOff val="0"/>
                <a:alphaOff val="0"/>
              </a:schemeClr>
            </a:effectRef>
            <a:fontRef idx="minor">
              <a:schemeClr val="lt1"/>
            </a:fontRef>
          </p:style>
          <p:txBody>
            <a:bodyPr/>
            <a:lstStyle/>
            <a:p>
              <a:endParaRPr lang="de-CH"/>
            </a:p>
          </p:txBody>
        </p:sp>
        <p:sp>
          <p:nvSpPr>
            <p:cNvPr id="14" name="Abgerundetes Rechteck 4">
              <a:extLst>
                <a:ext uri="{FF2B5EF4-FFF2-40B4-BE49-F238E27FC236}">
                  <a16:creationId xmlns:a16="http://schemas.microsoft.com/office/drawing/2014/main" id="{7AEE124B-82AF-8B55-E4BA-35490F7B55DC}"/>
                </a:ext>
              </a:extLst>
            </p:cNvPr>
            <p:cNvSpPr txBox="1"/>
            <p:nvPr/>
          </p:nvSpPr>
          <p:spPr>
            <a:xfrm>
              <a:off x="27649" y="25717"/>
              <a:ext cx="3904701" cy="4753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defRPr/>
              </a:pPr>
              <a:r>
                <a:rPr lang="fr-CH" sz="1600" kern="1200" noProof="0" dirty="0">
                  <a:solidFill>
                    <a:schemeClr val="tx1"/>
                  </a:solidFill>
                  <a:latin typeface="+mn-lt"/>
                  <a:ea typeface="Calibri"/>
                  <a:cs typeface="Calibri"/>
                </a:rPr>
                <a:t>Nein</a:t>
              </a:r>
              <a:endParaRPr lang="fr-CH" sz="1400" kern="1200" noProof="0" dirty="0">
                <a:solidFill>
                  <a:schemeClr val="tx1"/>
                </a:solidFill>
                <a:latin typeface="+mn-lt"/>
              </a:endParaRPr>
            </a:p>
          </p:txBody>
        </p:sp>
      </p:grpSp>
      <p:grpSp>
        <p:nvGrpSpPr>
          <p:cNvPr id="15" name="Gruppieren 14">
            <a:extLst>
              <a:ext uri="{FF2B5EF4-FFF2-40B4-BE49-F238E27FC236}">
                <a16:creationId xmlns:a16="http://schemas.microsoft.com/office/drawing/2014/main" id="{A826933E-171C-30FE-B2B8-DA1139FD6F99}"/>
              </a:ext>
            </a:extLst>
          </p:cNvPr>
          <p:cNvGrpSpPr/>
          <p:nvPr/>
        </p:nvGrpSpPr>
        <p:grpSpPr>
          <a:xfrm>
            <a:off x="7687143" y="4111540"/>
            <a:ext cx="3956135" cy="526816"/>
            <a:chOff x="1932" y="0"/>
            <a:chExt cx="3956135" cy="526816"/>
          </a:xfrm>
        </p:grpSpPr>
        <p:sp>
          <p:nvSpPr>
            <p:cNvPr id="16" name="Abgerundetes Rechteck 15">
              <a:extLst>
                <a:ext uri="{FF2B5EF4-FFF2-40B4-BE49-F238E27FC236}">
                  <a16:creationId xmlns:a16="http://schemas.microsoft.com/office/drawing/2014/main" id="{5656DDD1-AEB2-F2E5-3F03-6E4458A667F6}"/>
                </a:ext>
              </a:extLst>
            </p:cNvPr>
            <p:cNvSpPr/>
            <p:nvPr/>
          </p:nvSpPr>
          <p:spPr bwMode="auto">
            <a:xfrm>
              <a:off x="1932" y="0"/>
              <a:ext cx="3956135" cy="526816"/>
            </a:xfrm>
            <a:prstGeom prst="roundRect">
              <a:avLst/>
            </a:prstGeom>
            <a:solidFill>
              <a:schemeClr val="accent2"/>
            </a:solidFill>
          </p:spPr>
          <p:style>
            <a:lnRef idx="2">
              <a:schemeClr val="lt1">
                <a:hueOff val="0"/>
                <a:satOff val="0"/>
                <a:lumOff val="0"/>
                <a:alphaOff val="0"/>
              </a:schemeClr>
            </a:lnRef>
            <a:fillRef idx="1">
              <a:srgbClr val="000000"/>
            </a:fillRef>
            <a:effectRef idx="0">
              <a:schemeClr val="accent2">
                <a:hueOff val="0"/>
                <a:satOff val="0"/>
                <a:lumOff val="0"/>
                <a:alphaOff val="0"/>
              </a:schemeClr>
            </a:effectRef>
            <a:fontRef idx="minor">
              <a:schemeClr val="lt1"/>
            </a:fontRef>
          </p:style>
          <p:txBody>
            <a:bodyPr/>
            <a:lstStyle/>
            <a:p>
              <a:endParaRPr lang="de-CH"/>
            </a:p>
          </p:txBody>
        </p:sp>
        <p:sp>
          <p:nvSpPr>
            <p:cNvPr id="17" name="Abgerundetes Rechteck 4">
              <a:extLst>
                <a:ext uri="{FF2B5EF4-FFF2-40B4-BE49-F238E27FC236}">
                  <a16:creationId xmlns:a16="http://schemas.microsoft.com/office/drawing/2014/main" id="{63196FE7-5595-75D5-2BAD-5DD3319B49F2}"/>
                </a:ext>
              </a:extLst>
            </p:cNvPr>
            <p:cNvSpPr txBox="1"/>
            <p:nvPr/>
          </p:nvSpPr>
          <p:spPr>
            <a:xfrm>
              <a:off x="27649" y="25717"/>
              <a:ext cx="3904701" cy="4753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defRPr/>
              </a:pPr>
              <a:r>
                <a:rPr lang="fr-CH" sz="1600" kern="1200" noProof="0" dirty="0">
                  <a:solidFill>
                    <a:schemeClr val="tx1"/>
                  </a:solidFill>
                  <a:latin typeface="+mn-lt"/>
                  <a:ea typeface="Calibri"/>
                  <a:cs typeface="Calibri"/>
                </a:rPr>
                <a:t>Ja</a:t>
              </a:r>
              <a:endParaRPr lang="fr-CH" sz="1400" kern="1200" noProof="0" dirty="0">
                <a:solidFill>
                  <a:schemeClr val="tx1"/>
                </a:solidFill>
                <a:latin typeface="+mn-lt"/>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Oval 7"/>
          <p:cNvSpPr>
            <a:spLocks noChangeAspect="1"/>
          </p:cNvSpPr>
          <p:nvPr/>
        </p:nvSpPr>
        <p:spPr bwMode="auto">
          <a:xfrm>
            <a:off x="10630549" y="87503"/>
            <a:ext cx="1440000" cy="14249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sp>
        <p:nvSpPr>
          <p:cNvPr id="2" name="Title 1"/>
          <p:cNvSpPr>
            <a:spLocks noGrp="1"/>
          </p:cNvSpPr>
          <p:nvPr>
            <p:ph type="title"/>
          </p:nvPr>
        </p:nvSpPr>
        <p:spPr bwMode="auto"/>
        <p:txBody>
          <a:bodyPr/>
          <a:lstStyle/>
          <a:p>
            <a:pPr>
              <a:defRPr/>
            </a:pPr>
            <a:r>
              <a:rPr lang="en-GB" sz="4400" dirty="0"/>
              <a:t>Was gilt es </a:t>
            </a:r>
            <a:r>
              <a:rPr lang="en-GB" sz="4400" dirty="0" err="1"/>
              <a:t>zu</a:t>
            </a:r>
            <a:r>
              <a:rPr lang="en-GB" sz="4400" dirty="0"/>
              <a:t> </a:t>
            </a:r>
            <a:r>
              <a:rPr lang="en-GB" sz="4400" dirty="0" err="1"/>
              <a:t>beachten</a:t>
            </a:r>
            <a:r>
              <a:rPr lang="en-GB" sz="4400" dirty="0"/>
              <a:t> </a:t>
            </a:r>
            <a:r>
              <a:rPr lang="en-GB" sz="4400" dirty="0" err="1"/>
              <a:t>bei</a:t>
            </a:r>
            <a:r>
              <a:rPr lang="en-GB" sz="4400" dirty="0"/>
              <a:t> der </a:t>
            </a:r>
            <a:r>
              <a:rPr lang="en-GB" sz="4400" dirty="0" err="1"/>
              <a:t>Erfassung</a:t>
            </a:r>
            <a:r>
              <a:rPr lang="en-GB" sz="4400" dirty="0"/>
              <a:t>?</a:t>
            </a:r>
            <a:endParaRPr sz="4400" dirty="0"/>
          </a:p>
        </p:txBody>
      </p:sp>
      <p:sp>
        <p:nvSpPr>
          <p:cNvPr id="4" name="Content Placeholder 2"/>
          <p:cNvSpPr txBox="1"/>
          <p:nvPr/>
        </p:nvSpPr>
        <p:spPr bwMode="auto">
          <a:xfrm>
            <a:off x="757451" y="1690688"/>
            <a:ext cx="10568273" cy="4605376"/>
          </a:xfrm>
          <a:prstGeom prst="rect">
            <a:avLst/>
          </a:prstGeom>
        </p:spPr>
        <p:txBody>
          <a:bodyP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42900" indent="-342900">
              <a:lnSpc>
                <a:spcPct val="110000"/>
              </a:lnSpc>
              <a:spcBef>
                <a:spcPts val="1200"/>
              </a:spcBef>
              <a:buFont typeface="+mj-lt"/>
              <a:buAutoNum type="arabicPeriod"/>
              <a:defRPr/>
            </a:pPr>
            <a:r>
              <a:rPr lang="de-DE" sz="2200" b="1" dirty="0">
                <a:solidFill>
                  <a:srgbClr val="000000"/>
                </a:solidFill>
                <a:latin typeface="Calibri"/>
                <a:ea typeface="Calibri"/>
                <a:cs typeface="Calibri"/>
              </a:rPr>
              <a:t>Überprüfe in der Bewohnerdokumentation, ob die Durchführung oder Aktualisierung der GVP dokumentiert ist.</a:t>
            </a:r>
            <a:r>
              <a:rPr lang="de-DE" sz="2200" b="1" dirty="0">
                <a:latin typeface="Calibri"/>
                <a:ea typeface="Calibri"/>
                <a:cs typeface="Calibri"/>
              </a:rPr>
              <a:t> </a:t>
            </a:r>
            <a:endParaRPr sz="2200" dirty="0"/>
          </a:p>
          <a:p>
            <a:pPr marL="738900" lvl="2" indent="-342900">
              <a:lnSpc>
                <a:spcPct val="110000"/>
              </a:lnSpc>
              <a:spcBef>
                <a:spcPts val="1200"/>
              </a:spcBef>
              <a:buFont typeface="Symbol" pitchFamily="2" charset="2"/>
              <a:buChar char="-"/>
              <a:defRPr/>
            </a:pPr>
            <a:r>
              <a:rPr lang="de-DE" sz="2200" dirty="0">
                <a:latin typeface="Calibri"/>
                <a:ea typeface="Calibri"/>
                <a:cs typeface="Calibri"/>
              </a:rPr>
              <a:t>Berücksichtige für die Beurteilung die letzten 12 Monate. </a:t>
            </a:r>
          </a:p>
          <a:p>
            <a:pPr marL="342900" indent="-342900">
              <a:lnSpc>
                <a:spcPct val="110000"/>
              </a:lnSpc>
              <a:spcBef>
                <a:spcPts val="1200"/>
              </a:spcBef>
              <a:buFont typeface="+mj-lt"/>
              <a:buAutoNum type="arabicPeriod"/>
              <a:defRPr/>
            </a:pPr>
            <a:r>
              <a:rPr lang="de-DE" sz="2200" b="1" dirty="0">
                <a:solidFill>
                  <a:srgbClr val="000000"/>
                </a:solidFill>
                <a:latin typeface="Calibri"/>
                <a:ea typeface="Calibri"/>
                <a:cs typeface="Calibri"/>
              </a:rPr>
              <a:t>Überprüfe, ob </a:t>
            </a:r>
            <a:r>
              <a:rPr lang="de-DE" sz="2200" b="1" dirty="0" err="1">
                <a:solidFill>
                  <a:srgbClr val="000000"/>
                </a:solidFill>
                <a:latin typeface="Calibri"/>
                <a:ea typeface="Calibri"/>
                <a:cs typeface="Calibri"/>
              </a:rPr>
              <a:t>gemäss</a:t>
            </a:r>
            <a:r>
              <a:rPr lang="de-DE" sz="2200" b="1" dirty="0">
                <a:solidFill>
                  <a:srgbClr val="000000"/>
                </a:solidFill>
                <a:latin typeface="Calibri"/>
                <a:ea typeface="Calibri"/>
                <a:cs typeface="Calibri"/>
              </a:rPr>
              <a:t> Dokumentation die Mindestkriterien einer GVP erfüllt wurden.</a:t>
            </a:r>
            <a:endParaRPr sz="2200" dirty="0"/>
          </a:p>
          <a:p>
            <a:pPr marL="738900" lvl="2" indent="-342900">
              <a:lnSpc>
                <a:spcPct val="110000"/>
              </a:lnSpc>
              <a:spcBef>
                <a:spcPts val="1200"/>
              </a:spcBef>
              <a:buFont typeface="Symbol" pitchFamily="2" charset="2"/>
              <a:buChar char="-"/>
              <a:defRPr/>
            </a:pPr>
            <a:r>
              <a:rPr lang="de-DE" sz="2200" dirty="0">
                <a:latin typeface="Calibri"/>
                <a:ea typeface="Calibri"/>
                <a:cs typeface="Calibri"/>
              </a:rPr>
              <a:t>Die GVP gilt als durchgeführt, wenn mindestens eine schriftliche Dokumentation zur gewünschten Behandlungsintensität der folgenden 3 Punkte vorliegt: </a:t>
            </a:r>
            <a:endParaRPr sz="2200" dirty="0"/>
          </a:p>
          <a:p>
            <a:pPr marL="1257300" lvl="2" indent="-342900" algn="just">
              <a:lnSpc>
                <a:spcPct val="110000"/>
              </a:lnSpc>
              <a:buFont typeface="Calibri Light"/>
              <a:buChar char="̶"/>
              <a:defRPr/>
            </a:pPr>
            <a:r>
              <a:rPr lang="de-DE" sz="2200" dirty="0">
                <a:latin typeface="Calibri"/>
                <a:ea typeface="Calibri"/>
                <a:cs typeface="Calibri"/>
              </a:rPr>
              <a:t>Reanimation </a:t>
            </a:r>
            <a:endParaRPr sz="2200" dirty="0"/>
          </a:p>
          <a:p>
            <a:pPr marL="1257300" lvl="2" indent="-342900" algn="just">
              <a:lnSpc>
                <a:spcPct val="110000"/>
              </a:lnSpc>
              <a:buFont typeface="Calibri Light"/>
              <a:buChar char="̶"/>
              <a:defRPr/>
            </a:pPr>
            <a:r>
              <a:rPr lang="de-DE" sz="2200" dirty="0">
                <a:latin typeface="Calibri"/>
                <a:ea typeface="Calibri"/>
                <a:cs typeface="Calibri"/>
              </a:rPr>
              <a:t>Spitaleinweisung</a:t>
            </a:r>
            <a:endParaRPr sz="2200" dirty="0"/>
          </a:p>
          <a:p>
            <a:pPr marL="1257300" lvl="2" indent="-342900" algn="just">
              <a:lnSpc>
                <a:spcPct val="110000"/>
              </a:lnSpc>
              <a:spcAft>
                <a:spcPts val="1200"/>
              </a:spcAft>
              <a:buFont typeface="Calibri Light"/>
              <a:buChar char="̶"/>
              <a:defRPr/>
            </a:pPr>
            <a:r>
              <a:rPr lang="de-DE" sz="2200" dirty="0">
                <a:latin typeface="Calibri"/>
                <a:ea typeface="Calibri"/>
                <a:cs typeface="Calibri"/>
              </a:rPr>
              <a:t>Lebensverlängernde Medikamente</a:t>
            </a:r>
          </a:p>
          <a:p>
            <a:pPr marL="861300" indent="-342900" algn="just">
              <a:lnSpc>
                <a:spcPct val="110000"/>
              </a:lnSpc>
              <a:buFont typeface="Symbol" pitchFamily="2" charset="2"/>
              <a:buChar char="-"/>
              <a:defRPr/>
            </a:pPr>
            <a:r>
              <a:rPr lang="de-DE" sz="2200" dirty="0">
                <a:latin typeface="Calibri"/>
                <a:ea typeface="Calibri"/>
                <a:cs typeface="Calibri"/>
              </a:rPr>
              <a:t>Die GVP-Gespräche (oder das Gesprächsangebot) und die entsprechende Dokumentation fanden innerhalb der letzten 12 Monate statt. </a:t>
            </a:r>
            <a:endParaRPr lang="de-DE" sz="2200" b="1" dirty="0">
              <a:solidFill>
                <a:srgbClr val="000000"/>
              </a:solidFill>
              <a:latin typeface="Calibri"/>
              <a:ea typeface="Calibri"/>
              <a:cs typeface="Calibri"/>
            </a:endParaRPr>
          </a:p>
          <a:p>
            <a:pPr>
              <a:lnSpc>
                <a:spcPct val="110000"/>
              </a:lnSpc>
              <a:defRPr/>
            </a:pPr>
            <a:endParaRPr lang="de-DE" sz="2200" dirty="0">
              <a:solidFill>
                <a:srgbClr val="000000"/>
              </a:solidFill>
              <a:latin typeface="Calibri"/>
              <a:ea typeface="Calibri"/>
              <a:cs typeface="Calibri"/>
            </a:endParaRPr>
          </a:p>
          <a:p>
            <a:pPr>
              <a:lnSpc>
                <a:spcPct val="110000"/>
              </a:lnSpc>
              <a:defRPr/>
            </a:pPr>
            <a:endParaRPr lang="de-DE" sz="2200" dirty="0">
              <a:latin typeface="Calibri"/>
              <a:ea typeface="Calibri"/>
              <a:cs typeface="Calibri"/>
            </a:endParaRPr>
          </a:p>
        </p:txBody>
      </p:sp>
      <p:pic>
        <p:nvPicPr>
          <p:cNvPr id="3" name="Picture 2" descr="A white and black road with a magnifying glass&#10;&#10;AI-generated content may be incorrect."/>
          <p:cNvPicPr>
            <a:picLocks noChangeAspect="1"/>
          </p:cNvPicPr>
          <p:nvPr/>
        </p:nvPicPr>
        <p:blipFill>
          <a:blip r:embed="rId3" cstate="print">
            <a:extLst>
              <a:ext uri="{28A0092B-C50C-407E-A947-70E740481C1C}">
                <a14:useLocalDpi xmlns:a14="http://schemas.microsoft.com/office/drawing/2010/main"/>
              </a:ext>
            </a:extLst>
          </a:blip>
          <a:stretch/>
        </p:blipFill>
        <p:spPr bwMode="auto">
          <a:xfrm>
            <a:off x="10772669" y="228806"/>
            <a:ext cx="1155759" cy="1155759"/>
          </a:xfrm>
          <a:prstGeom prst="rect">
            <a:avLst/>
          </a:prstGeom>
        </p:spPr>
      </p:pic>
      <p:sp>
        <p:nvSpPr>
          <p:cNvPr id="5" name="Textfeld 9"/>
          <p:cNvSpPr txBox="1"/>
          <p:nvPr/>
        </p:nvSpPr>
        <p:spPr bwMode="auto">
          <a:xfrm>
            <a:off x="7798380" y="6296063"/>
            <a:ext cx="4019499" cy="246221"/>
          </a:xfrm>
          <a:prstGeom prst="rect">
            <a:avLst/>
          </a:prstGeom>
          <a:noFill/>
        </p:spPr>
        <p:txBody>
          <a:bodyPr wrap="square">
            <a:spAutoFit/>
          </a:bodyPr>
          <a:lstStyle/>
          <a:p>
            <a:pPr algn="r">
              <a:defRPr/>
            </a:pPr>
            <a:r>
              <a:rPr lang="de-CH" sz="1000">
                <a:latin typeface="Calibri"/>
                <a:ea typeface="Calibri"/>
                <a:cs typeface="Calibri"/>
              </a:rPr>
              <a:t>(ARTISET,  CURAVIVA, senesuisse, 2025)</a:t>
            </a:r>
            <a:endParaRPr/>
          </a:p>
        </p:txBody>
      </p:sp>
      <p:sp>
        <p:nvSpPr>
          <p:cNvPr id="7" name="Rechteck 6">
            <a:extLst>
              <a:ext uri="{FF2B5EF4-FFF2-40B4-BE49-F238E27FC236}">
                <a16:creationId xmlns:a16="http://schemas.microsoft.com/office/drawing/2014/main" id="{5BAA69C5-ADDE-8543-9D76-96DB1673E2BE}"/>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384026" y="343708"/>
            <a:ext cx="11370406" cy="1348613"/>
          </a:xfrm>
        </p:spPr>
        <p:txBody>
          <a:bodyPr/>
          <a:lstStyle/>
          <a:p>
            <a:pPr>
              <a:defRPr/>
            </a:pPr>
            <a:r>
              <a:rPr lang="en-US" sz="4400" dirty="0" err="1"/>
              <a:t>Welche</a:t>
            </a:r>
            <a:r>
              <a:rPr lang="en-US" sz="4400" dirty="0"/>
              <a:t> </a:t>
            </a:r>
            <a:r>
              <a:rPr lang="en-US" sz="4400" dirty="0" err="1"/>
              <a:t>Bewohnenden</a:t>
            </a:r>
            <a:r>
              <a:rPr lang="en-US" sz="4400" dirty="0"/>
              <a:t> </a:t>
            </a:r>
            <a:r>
              <a:rPr lang="en-US" sz="4400" dirty="0" err="1"/>
              <a:t>werden</a:t>
            </a:r>
            <a:r>
              <a:rPr lang="en-US" sz="4400" dirty="0"/>
              <a:t> </a:t>
            </a:r>
            <a:r>
              <a:rPr lang="en-US" sz="4400" dirty="0" err="1"/>
              <a:t>bei</a:t>
            </a:r>
            <a:r>
              <a:rPr lang="en-US" sz="4400" dirty="0"/>
              <a:t> der </a:t>
            </a:r>
            <a:r>
              <a:rPr lang="en-US" sz="4400" dirty="0" err="1"/>
              <a:t>Berechnung</a:t>
            </a:r>
            <a:r>
              <a:rPr lang="en-US" sz="4400" dirty="0"/>
              <a:t> des MQI </a:t>
            </a:r>
            <a:r>
              <a:rPr lang="en-US" sz="4400" dirty="0" err="1"/>
              <a:t>nicht</a:t>
            </a:r>
            <a:r>
              <a:rPr lang="en-US" sz="4400" dirty="0"/>
              <a:t> </a:t>
            </a:r>
            <a:r>
              <a:rPr lang="en-US" sz="4400" dirty="0" err="1"/>
              <a:t>berücksichtigt</a:t>
            </a:r>
            <a:r>
              <a:rPr lang="en-US" sz="4400" dirty="0"/>
              <a:t>?</a:t>
            </a:r>
            <a:endParaRPr sz="4400" dirty="0"/>
          </a:p>
        </p:txBody>
      </p:sp>
      <p:sp>
        <p:nvSpPr>
          <p:cNvPr id="3" name="Content Placeholder 2"/>
          <p:cNvSpPr txBox="1"/>
          <p:nvPr/>
        </p:nvSpPr>
        <p:spPr bwMode="auto">
          <a:xfrm>
            <a:off x="1308100" y="2409567"/>
            <a:ext cx="10045700" cy="3767395"/>
          </a:xfrm>
          <a:prstGeom prst="rect">
            <a:avLst/>
          </a:prstGeom>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0000"/>
              </a:lnSpc>
              <a:defRPr/>
            </a:pPr>
            <a:r>
              <a:rPr lang="de-DE" sz="2600" dirty="0">
                <a:solidFill>
                  <a:srgbClr val="000000"/>
                </a:solidFill>
                <a:latin typeface="Calibri"/>
                <a:ea typeface="Calibri"/>
                <a:cs typeface="Calibri"/>
              </a:rPr>
              <a:t>Die folgenden Bewohnenden werden aus der Berechnung des MQI ausgeschlossen:</a:t>
            </a:r>
            <a:endParaRPr dirty="0"/>
          </a:p>
          <a:p>
            <a:pPr>
              <a:lnSpc>
                <a:spcPct val="110000"/>
              </a:lnSpc>
              <a:defRPr/>
            </a:pPr>
            <a:endParaRPr lang="de-DE" sz="2600" dirty="0">
              <a:latin typeface="Calibri"/>
              <a:ea typeface="Calibri"/>
              <a:cs typeface="Calibri"/>
            </a:endParaRPr>
          </a:p>
          <a:p>
            <a:pPr marL="457200" indent="-457200">
              <a:lnSpc>
                <a:spcPct val="110000"/>
              </a:lnSpc>
              <a:buFont typeface="Symbol"/>
              <a:buChar char="-"/>
              <a:defRPr/>
            </a:pPr>
            <a:r>
              <a:rPr lang="de-DE" sz="2600" dirty="0">
                <a:solidFill>
                  <a:srgbClr val="000000"/>
                </a:solidFill>
                <a:latin typeface="Calibri"/>
                <a:ea typeface="Calibri"/>
                <a:cs typeface="Calibri"/>
              </a:rPr>
              <a:t>Bewohnende, die nur über ein Eintrittsassessment verfügen!</a:t>
            </a:r>
            <a:endParaRPr dirty="0"/>
          </a:p>
          <a:p>
            <a:pPr>
              <a:lnSpc>
                <a:spcPct val="110000"/>
              </a:lnSpc>
              <a:defRPr/>
            </a:pPr>
            <a:endParaRPr lang="de-DE" sz="2600" dirty="0">
              <a:solidFill>
                <a:srgbClr val="000000"/>
              </a:solidFill>
              <a:latin typeface="Calibri"/>
              <a:ea typeface="Calibri"/>
              <a:cs typeface="Calibri"/>
            </a:endParaRPr>
          </a:p>
          <a:p>
            <a:pPr>
              <a:lnSpc>
                <a:spcPct val="110000"/>
              </a:lnSpc>
              <a:defRPr/>
            </a:pPr>
            <a:endParaRPr lang="de-DE" sz="2600" dirty="0">
              <a:solidFill>
                <a:srgbClr val="000000"/>
              </a:solidFill>
              <a:latin typeface="Calibri"/>
              <a:ea typeface="Calibri"/>
              <a:cs typeface="Calibri"/>
            </a:endParaRPr>
          </a:p>
          <a:p>
            <a:pPr>
              <a:lnSpc>
                <a:spcPct val="110000"/>
              </a:lnSpc>
              <a:defRPr/>
            </a:pPr>
            <a:r>
              <a:rPr lang="de-DE" sz="2600" dirty="0">
                <a:solidFill>
                  <a:srgbClr val="000000"/>
                </a:solidFill>
                <a:latin typeface="Calibri"/>
                <a:ea typeface="Calibri"/>
                <a:cs typeface="Calibri"/>
              </a:rPr>
              <a:t>Begründung: Ein Eintrittsassessment muss in den ersten 14 Tagen abgeschlossen werden. Eine GVP bei Heimeintritt braucht mehr Zeit.</a:t>
            </a:r>
            <a:endParaRPr lang="de-DE" sz="2600" dirty="0">
              <a:latin typeface="Calibri"/>
              <a:ea typeface="Calibri"/>
              <a:cs typeface="Calibri"/>
            </a:endParaRPr>
          </a:p>
        </p:txBody>
      </p:sp>
      <p:grpSp>
        <p:nvGrpSpPr>
          <p:cNvPr id="5" name="Gruppieren 4"/>
          <p:cNvGrpSpPr/>
          <p:nvPr/>
        </p:nvGrpSpPr>
        <p:grpSpPr bwMode="auto">
          <a:xfrm>
            <a:off x="10630549" y="87503"/>
            <a:ext cx="1440000" cy="1424900"/>
            <a:chOff x="10630549" y="87503"/>
            <a:chExt cx="1440000" cy="1424900"/>
          </a:xfrm>
          <a:solidFill>
            <a:schemeClr val="bg2"/>
          </a:solidFill>
        </p:grpSpPr>
        <p:sp>
          <p:nvSpPr>
            <p:cNvPr id="8" name="Rectangle: Single Corner Rounded 7"/>
            <p:cNvSpPr>
              <a:spLocks noChangeAspect="1"/>
            </p:cNvSpPr>
            <p:nvPr/>
          </p:nvSpPr>
          <p:spPr bwMode="auto">
            <a:xfrm>
              <a:off x="10630549" y="87503"/>
              <a:ext cx="1440000" cy="1424900"/>
            </a:xfrm>
            <a:prstGeom prst="ellipse">
              <a:avLst/>
            </a:prstGeom>
            <a:grp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4" name="Picture 3" descr="A white and black road with a magnifying glass&#10;&#10;AI-generated content may be incorrect."/>
            <p:cNvPicPr>
              <a:picLocks noChangeAspect="1"/>
            </p:cNvPicPr>
            <p:nvPr/>
          </p:nvPicPr>
          <p:blipFill>
            <a:blip r:embed="rId3" cstate="print">
              <a:extLst>
                <a:ext uri="{28A0092B-C50C-407E-A947-70E740481C1C}">
                  <a14:useLocalDpi xmlns:a14="http://schemas.microsoft.com/office/drawing/2010/main"/>
                </a:ext>
              </a:extLst>
            </a:blip>
            <a:stretch/>
          </p:blipFill>
          <p:spPr bwMode="auto">
            <a:xfrm>
              <a:off x="10772669" y="228806"/>
              <a:ext cx="1155759" cy="1155759"/>
            </a:xfrm>
            <a:prstGeom prst="ellipse">
              <a:avLst/>
            </a:prstGeom>
            <a:grpFill/>
            <a:ln>
              <a:solidFill>
                <a:schemeClr val="bg2"/>
              </a:solidFill>
            </a:ln>
          </p:spPr>
        </p:pic>
      </p:grpSp>
      <p:sp>
        <p:nvSpPr>
          <p:cNvPr id="6" name="Textfeld 9"/>
          <p:cNvSpPr txBox="1"/>
          <p:nvPr/>
        </p:nvSpPr>
        <p:spPr bwMode="auto">
          <a:xfrm>
            <a:off x="7798380" y="6296063"/>
            <a:ext cx="4019499" cy="246221"/>
          </a:xfrm>
          <a:prstGeom prst="rect">
            <a:avLst/>
          </a:prstGeom>
          <a:noFill/>
        </p:spPr>
        <p:txBody>
          <a:bodyPr wrap="square">
            <a:spAutoFit/>
          </a:bodyPr>
          <a:lstStyle/>
          <a:p>
            <a:pPr algn="r">
              <a:defRPr/>
            </a:pPr>
            <a:r>
              <a:rPr lang="de-CH" sz="1000" dirty="0">
                <a:latin typeface="Calibri"/>
                <a:ea typeface="Calibri"/>
                <a:cs typeface="Calibri"/>
              </a:rPr>
              <a:t>(ARTISET,  CURAVIVA, </a:t>
            </a:r>
            <a:r>
              <a:rPr lang="de-CH" sz="1000" dirty="0" err="1">
                <a:latin typeface="Calibri"/>
                <a:ea typeface="Calibri"/>
                <a:cs typeface="Calibri"/>
              </a:rPr>
              <a:t>senesuisse</a:t>
            </a:r>
            <a:r>
              <a:rPr lang="de-CH" sz="1000" dirty="0">
                <a:latin typeface="Calibri"/>
                <a:ea typeface="Calibri"/>
                <a:cs typeface="Calibri"/>
              </a:rPr>
              <a:t>, 2025)</a:t>
            </a:r>
            <a:endParaRPr dirty="0"/>
          </a:p>
        </p:txBody>
      </p:sp>
      <p:sp>
        <p:nvSpPr>
          <p:cNvPr id="9" name="Rechteck 8">
            <a:extLst>
              <a:ext uri="{FF2B5EF4-FFF2-40B4-BE49-F238E27FC236}">
                <a16:creationId xmlns:a16="http://schemas.microsoft.com/office/drawing/2014/main" id="{B022E5F0-C7F8-9440-A445-B1DC93B09041}"/>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384026" y="343708"/>
            <a:ext cx="11370406" cy="1348613"/>
          </a:xfrm>
        </p:spPr>
        <p:txBody>
          <a:bodyPr/>
          <a:lstStyle/>
          <a:p>
            <a:pPr>
              <a:defRPr/>
            </a:pPr>
            <a:r>
              <a:rPr lang="de-CH" sz="4400" dirty="0"/>
              <a:t>Risikoadjustierung beim MQI GVP</a:t>
            </a:r>
            <a:endParaRPr sz="4400" dirty="0"/>
          </a:p>
        </p:txBody>
      </p:sp>
      <p:sp>
        <p:nvSpPr>
          <p:cNvPr id="3" name="Content Placeholder 2"/>
          <p:cNvSpPr txBox="1"/>
          <p:nvPr/>
        </p:nvSpPr>
        <p:spPr bwMode="auto">
          <a:xfrm>
            <a:off x="1159240" y="1952361"/>
            <a:ext cx="10045700" cy="3767395"/>
          </a:xfrm>
          <a:prstGeom prst="rect">
            <a:avLst/>
          </a:prstGeom>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0000"/>
              </a:lnSpc>
              <a:defRPr/>
            </a:pPr>
            <a:r>
              <a:rPr lang="de-CH" sz="2600" dirty="0">
                <a:latin typeface="Calibri"/>
                <a:ea typeface="Calibri"/>
                <a:cs typeface="Calibri"/>
              </a:rPr>
              <a:t>Der MQI wird aktuell nicht national rapportiert durch das Bundesamt für Gesundheit (BAG). Sollte er öffentlich rapportiert werden, wird er </a:t>
            </a:r>
            <a:r>
              <a:rPr lang="de-DE" sz="2600" dirty="0">
                <a:solidFill>
                  <a:srgbClr val="000000"/>
                </a:solidFill>
                <a:latin typeface="Calibri"/>
                <a:ea typeface="Calibri"/>
                <a:cs typeface="Calibri"/>
              </a:rPr>
              <a:t>nicht risikoadjustiert:</a:t>
            </a:r>
            <a:endParaRPr dirty="0"/>
          </a:p>
          <a:p>
            <a:pPr>
              <a:lnSpc>
                <a:spcPct val="110000"/>
              </a:lnSpc>
              <a:defRPr/>
            </a:pPr>
            <a:endParaRPr lang="de-DE" sz="2600" dirty="0">
              <a:solidFill>
                <a:srgbClr val="000000"/>
              </a:solidFill>
              <a:latin typeface="Calibri"/>
              <a:ea typeface="Calibri"/>
              <a:cs typeface="Calibri"/>
            </a:endParaRPr>
          </a:p>
          <a:p>
            <a:pPr marL="457200" indent="-457200">
              <a:lnSpc>
                <a:spcPct val="110000"/>
              </a:lnSpc>
              <a:buFont typeface="Symbol"/>
              <a:buChar char="-"/>
              <a:defRPr/>
            </a:pPr>
            <a:r>
              <a:rPr lang="de-DE" sz="2600" dirty="0">
                <a:solidFill>
                  <a:srgbClr val="000000"/>
                </a:solidFill>
                <a:latin typeface="Calibri"/>
                <a:ea typeface="Calibri"/>
                <a:cs typeface="Calibri"/>
              </a:rPr>
              <a:t>Es handelt sich um einen Prozess, der unabhängig von der körperlichen oder kognitiven Verfassung der Bewohnenden durchgeführt werden sollte. </a:t>
            </a:r>
            <a:endParaRPr dirty="0"/>
          </a:p>
          <a:p>
            <a:pPr marL="457200" indent="-457200">
              <a:lnSpc>
                <a:spcPct val="110000"/>
              </a:lnSpc>
              <a:buFont typeface="Symbol"/>
              <a:buChar char="-"/>
              <a:defRPr/>
            </a:pPr>
            <a:endParaRPr lang="de-DE" sz="2600" dirty="0">
              <a:solidFill>
                <a:srgbClr val="000000"/>
              </a:solidFill>
              <a:latin typeface="Calibri"/>
              <a:ea typeface="Calibri"/>
              <a:cs typeface="Calibri"/>
            </a:endParaRPr>
          </a:p>
        </p:txBody>
      </p:sp>
      <p:grpSp>
        <p:nvGrpSpPr>
          <p:cNvPr id="5" name="Gruppieren 4"/>
          <p:cNvGrpSpPr/>
          <p:nvPr/>
        </p:nvGrpSpPr>
        <p:grpSpPr bwMode="auto">
          <a:xfrm>
            <a:off x="10630549" y="87503"/>
            <a:ext cx="1440000" cy="1424900"/>
            <a:chOff x="10630549" y="87503"/>
            <a:chExt cx="1440000" cy="1424900"/>
          </a:xfrm>
          <a:solidFill>
            <a:schemeClr val="bg2"/>
          </a:solidFill>
        </p:grpSpPr>
        <p:sp>
          <p:nvSpPr>
            <p:cNvPr id="8" name="Rectangle: Single Corner Rounded 7"/>
            <p:cNvSpPr>
              <a:spLocks noChangeAspect="1"/>
            </p:cNvSpPr>
            <p:nvPr/>
          </p:nvSpPr>
          <p:spPr bwMode="auto">
            <a:xfrm>
              <a:off x="10630549" y="87503"/>
              <a:ext cx="1440000" cy="1424900"/>
            </a:xfrm>
            <a:prstGeom prst="ellipse">
              <a:avLst/>
            </a:prstGeom>
            <a:grp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4" name="Picture 3" descr="A white and black road with a magnifying glass&#10;&#10;AI-generated content may be incorrect."/>
            <p:cNvPicPr>
              <a:picLocks noChangeAspect="1"/>
            </p:cNvPicPr>
            <p:nvPr/>
          </p:nvPicPr>
          <p:blipFill>
            <a:blip r:embed="rId3" cstate="print">
              <a:extLst>
                <a:ext uri="{28A0092B-C50C-407E-A947-70E740481C1C}">
                  <a14:useLocalDpi xmlns:a14="http://schemas.microsoft.com/office/drawing/2010/main"/>
                </a:ext>
              </a:extLst>
            </a:blip>
            <a:stretch/>
          </p:blipFill>
          <p:spPr bwMode="auto">
            <a:xfrm>
              <a:off x="10772669" y="228806"/>
              <a:ext cx="1155759" cy="1155759"/>
            </a:xfrm>
            <a:prstGeom prst="ellipse">
              <a:avLst/>
            </a:prstGeom>
            <a:grpFill/>
            <a:ln>
              <a:solidFill>
                <a:schemeClr val="bg2"/>
              </a:solidFill>
            </a:ln>
          </p:spPr>
        </p:pic>
      </p:grpSp>
      <p:sp>
        <p:nvSpPr>
          <p:cNvPr id="6" name="Textfeld 9"/>
          <p:cNvSpPr txBox="1"/>
          <p:nvPr/>
        </p:nvSpPr>
        <p:spPr bwMode="auto">
          <a:xfrm>
            <a:off x="7798380" y="6296063"/>
            <a:ext cx="4019499" cy="246221"/>
          </a:xfrm>
          <a:prstGeom prst="rect">
            <a:avLst/>
          </a:prstGeom>
          <a:noFill/>
        </p:spPr>
        <p:txBody>
          <a:bodyPr wrap="square">
            <a:spAutoFit/>
          </a:bodyPr>
          <a:lstStyle/>
          <a:p>
            <a:pPr algn="r">
              <a:defRPr/>
            </a:pPr>
            <a:r>
              <a:rPr lang="de-CH" sz="1000">
                <a:latin typeface="Calibri"/>
                <a:ea typeface="Calibri"/>
                <a:cs typeface="Calibri"/>
              </a:rPr>
              <a:t>(ARTISET,  CURAVIVA, senesuisse, 2025)</a:t>
            </a:r>
            <a:endParaRPr/>
          </a:p>
        </p:txBody>
      </p:sp>
      <p:sp>
        <p:nvSpPr>
          <p:cNvPr id="9" name="Rechteck 8">
            <a:extLst>
              <a:ext uri="{FF2B5EF4-FFF2-40B4-BE49-F238E27FC236}">
                <a16:creationId xmlns:a16="http://schemas.microsoft.com/office/drawing/2014/main" id="{B5A8699B-16C2-6E43-ABF2-9B7FA716EAD5}"/>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a:extLst>
            <a:ext uri="{FF2B5EF4-FFF2-40B4-BE49-F238E27FC236}">
              <a16:creationId xmlns:a16="http://schemas.microsoft.com/office/drawing/2014/main" id="{A64550E8-E0AA-C34E-B2DC-56B77804611C}"/>
            </a:ext>
          </a:extLst>
        </p:cNvPr>
        <p:cNvGrpSpPr/>
        <p:nvPr/>
      </p:nvGrpSpPr>
      <p:grpSpPr bwMode="auto">
        <a:xfrm>
          <a:off x="0" y="0"/>
          <a:ext cx="0" cy="0"/>
          <a:chOff x="0" y="0"/>
          <a:chExt cx="0" cy="0"/>
        </a:xfrm>
      </p:grpSpPr>
      <p:sp>
        <p:nvSpPr>
          <p:cNvPr id="7" name="Untertitel 6">
            <a:extLst>
              <a:ext uri="{FF2B5EF4-FFF2-40B4-BE49-F238E27FC236}">
                <a16:creationId xmlns:a16="http://schemas.microsoft.com/office/drawing/2014/main" id="{DCCC56BC-0094-7965-CD65-9ADE2CD21433}"/>
              </a:ext>
            </a:extLst>
          </p:cNvPr>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de-CH" sz="8000" b="1">
                <a:solidFill>
                  <a:schemeClr val="bg1"/>
                </a:solidFill>
                <a:latin typeface="Calibri"/>
                <a:cs typeface="Calibri"/>
              </a:rPr>
              <a:t>Habt ihr Fragen?</a:t>
            </a:r>
            <a:endParaRPr/>
          </a:p>
        </p:txBody>
      </p:sp>
      <p:sp>
        <p:nvSpPr>
          <p:cNvPr id="10" name="Oval 9">
            <a:extLst>
              <a:ext uri="{FF2B5EF4-FFF2-40B4-BE49-F238E27FC236}">
                <a16:creationId xmlns:a16="http://schemas.microsoft.com/office/drawing/2014/main" id="{6ECFA275-C8DF-9392-80FA-BA712DE587E8}"/>
              </a:ext>
            </a:extLst>
          </p:cNvPr>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black"/>
              </a:solidFill>
              <a:effectLst/>
              <a:uLnTx/>
              <a:uFillTx/>
              <a:latin typeface="Calibri"/>
              <a:cs typeface="Arial"/>
            </a:endParaRPr>
          </a:p>
        </p:txBody>
      </p:sp>
      <p:pic>
        <p:nvPicPr>
          <p:cNvPr id="6" name="Grafik 5" descr="Gedankenblase mit einfarbiger Füllung">
            <a:extLst>
              <a:ext uri="{FF2B5EF4-FFF2-40B4-BE49-F238E27FC236}">
                <a16:creationId xmlns:a16="http://schemas.microsoft.com/office/drawing/2014/main" id="{97D7BE2F-4EB3-1BF3-298F-4F50076F3FAA}"/>
              </a:ext>
            </a:extLst>
          </p:cNvPr>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01920" y="2408759"/>
            <a:ext cx="1576721" cy="1576721"/>
          </a:xfrm>
          <a:prstGeom prst="rect">
            <a:avLst/>
          </a:prstGeom>
        </p:spPr>
      </p:pic>
      <p:sp>
        <p:nvSpPr>
          <p:cNvPr id="2" name="Fußzeilenplatzhalter 1">
            <a:extLst>
              <a:ext uri="{FF2B5EF4-FFF2-40B4-BE49-F238E27FC236}">
                <a16:creationId xmlns:a16="http://schemas.microsoft.com/office/drawing/2014/main" id="{B922D462-422D-C278-0DDD-F968239F18C3}"/>
              </a:ext>
            </a:extLst>
          </p:cNvPr>
          <p:cNvSpPr txBox="1"/>
          <p:nvPr/>
        </p:nvSpPr>
        <p:spPr bwMode="auto">
          <a:xfrm>
            <a:off x="409575" y="6410324"/>
            <a:ext cx="7743825"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de-CH" sz="800" b="0" i="0" u="none" strike="noStrike" kern="0" cap="none" spc="0" normalizeH="0" baseline="0" noProof="0" dirty="0">
              <a:ln>
                <a:noFill/>
              </a:ln>
              <a:solidFill>
                <a:prstClr val="white"/>
              </a:solidFill>
              <a:effectLst/>
              <a:uLnTx/>
              <a:uFillTx/>
              <a:latin typeface="Calibri"/>
              <a:ea typeface="Roboto"/>
              <a:cs typeface="Calibri"/>
            </a:endParaRPr>
          </a:p>
        </p:txBody>
      </p:sp>
      <p:sp>
        <p:nvSpPr>
          <p:cNvPr id="3" name="Fußzeilenplatzhalter 1">
            <a:extLst>
              <a:ext uri="{FF2B5EF4-FFF2-40B4-BE49-F238E27FC236}">
                <a16:creationId xmlns:a16="http://schemas.microsoft.com/office/drawing/2014/main" id="{022210D5-92CF-F27D-425F-12AF01B1B377}"/>
              </a:ext>
            </a:extLst>
          </p:cNvPr>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fld id="{95202A2B-C977-E242-981D-4353B69DDCE3}" type="slidenum">
              <a:rPr kumimoji="0" lang="de-DE" sz="800" b="0" i="0" u="none" strike="noStrike" kern="0" cap="none" spc="0" normalizeH="0" baseline="0" noProof="0">
                <a:ln>
                  <a:noFill/>
                </a:ln>
                <a:solidFill>
                  <a:prstClr val="white"/>
                </a:solidFill>
                <a:effectLst/>
                <a:uLnTx/>
                <a:uFillTx/>
                <a:latin typeface="Calibri"/>
                <a:ea typeface="Roboto"/>
                <a:cs typeface="Arial"/>
              </a:rPr>
              <a:pPr marL="0" marR="0" lvl="0" indent="0" algn="r" defTabSz="914400" eaLnBrk="1" fontAlgn="auto" latinLnBrk="0" hangingPunct="1">
                <a:lnSpc>
                  <a:spcPct val="100000"/>
                </a:lnSpc>
                <a:spcBef>
                  <a:spcPts val="0"/>
                </a:spcBef>
                <a:spcAft>
                  <a:spcPts val="0"/>
                </a:spcAft>
                <a:buClrTx/>
                <a:buSzTx/>
                <a:buFontTx/>
                <a:buNone/>
                <a:tabLst/>
                <a:defRPr/>
              </a:pPr>
              <a:t>28</a:t>
            </a:fld>
            <a:endParaRPr kumimoji="0" lang="de-CH" sz="800" b="0" i="0" u="none" strike="noStrike" kern="0" cap="none" spc="0" normalizeH="0" baseline="0" noProof="0">
              <a:ln>
                <a:noFill/>
              </a:ln>
              <a:solidFill>
                <a:prstClr val="white"/>
              </a:solidFill>
              <a:effectLst/>
              <a:uLnTx/>
              <a:uFillTx/>
              <a:latin typeface="Calibri"/>
              <a:ea typeface="Roboto"/>
              <a:cs typeface="Arial"/>
            </a:endParaRPr>
          </a:p>
        </p:txBody>
      </p:sp>
      <p:sp>
        <p:nvSpPr>
          <p:cNvPr id="8" name="Rechteck 7">
            <a:extLst>
              <a:ext uri="{FF2B5EF4-FFF2-40B4-BE49-F238E27FC236}">
                <a16:creationId xmlns:a16="http://schemas.microsoft.com/office/drawing/2014/main" id="{9A2E71D2-27C1-A84C-BD56-A53FE1448FC4}"/>
              </a:ext>
            </a:extLst>
          </p:cNvPr>
          <p:cNvSpPr/>
          <p:nvPr/>
        </p:nvSpPr>
        <p:spPr bwMode="auto">
          <a:xfrm>
            <a:off x="468000" y="6588000"/>
            <a:ext cx="6096000" cy="215444"/>
          </a:xfrm>
          <a:prstGeom prst="rect">
            <a:avLst/>
          </a:prstGeom>
        </p:spPr>
        <p:txBody>
          <a:bodyPr>
            <a:spAutoFit/>
          </a:bodyPr>
          <a:lstStyle/>
          <a:p>
            <a:r>
              <a:rPr lang="en-US" sz="800" dirty="0" err="1">
                <a:solidFill>
                  <a:schemeClr val="bg1"/>
                </a:solidFill>
                <a:latin typeface="Calibri" panose="020F0502020204030204" pitchFamily="34" charset="0"/>
                <a:ea typeface="Aptos"/>
              </a:rPr>
              <a:t>www.artiset.ch</a:t>
            </a:r>
            <a:r>
              <a:rPr lang="en-US" sz="800" dirty="0">
                <a:solidFill>
                  <a:schemeClr val="bg1"/>
                </a:solidFill>
                <a:latin typeface="Calibri" panose="020F0502020204030204" pitchFamily="34" charset="0"/>
                <a:ea typeface="Aptos"/>
              </a:rPr>
              <a:t>/</a:t>
            </a:r>
            <a:r>
              <a:rPr lang="en-US" sz="800" dirty="0" err="1">
                <a:solidFill>
                  <a:schemeClr val="bg1"/>
                </a:solidFill>
                <a:latin typeface="Calibri" panose="020F0502020204030204" pitchFamily="34" charset="0"/>
                <a:ea typeface="Aptos"/>
              </a:rPr>
              <a:t>pflegequalitaet</a:t>
            </a:r>
            <a:r>
              <a:rPr lang="en-US" sz="800" dirty="0">
                <a:solidFill>
                  <a:schemeClr val="bg1"/>
                </a:solidFill>
                <a:latin typeface="Calibri" panose="020F0502020204030204" pitchFamily="34" charset="0"/>
                <a:ea typeface="Aptos"/>
              </a:rPr>
              <a:t> – CC BY-NC-SA </a:t>
            </a:r>
            <a:r>
              <a:rPr lang="en-US" sz="800" dirty="0" err="1">
                <a:solidFill>
                  <a:schemeClr val="bg1"/>
                </a:solidFill>
                <a:latin typeface="Calibri" panose="020F0502020204030204" pitchFamily="34" charset="0"/>
                <a:ea typeface="Aptos"/>
              </a:rPr>
              <a:t>senesuisse</a:t>
            </a:r>
            <a:r>
              <a:rPr lang="en-US" sz="800" dirty="0">
                <a:solidFill>
                  <a:schemeClr val="bg1"/>
                </a:solidFill>
                <a:latin typeface="Calibri" panose="020F0502020204030204" pitchFamily="34" charset="0"/>
                <a:ea typeface="Aptos"/>
              </a:rPr>
              <a:t> und CURAVIVA</a:t>
            </a:r>
            <a:r>
              <a:rPr lang="de-CH" sz="800" dirty="0">
                <a:solidFill>
                  <a:schemeClr val="bg1"/>
                </a:solidFill>
              </a:rPr>
              <a:t> </a:t>
            </a:r>
            <a:endParaRPr lang="de-DE" sz="800" dirty="0">
              <a:solidFill>
                <a:schemeClr val="bg1"/>
              </a:solidFill>
            </a:endParaRPr>
          </a:p>
        </p:txBody>
      </p:sp>
    </p:spTree>
    <p:extLst>
      <p:ext uri="{BB962C8B-B14F-4D97-AF65-F5344CB8AC3E}">
        <p14:creationId xmlns:p14="http://schemas.microsoft.com/office/powerpoint/2010/main" val="2361130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en-GB" dirty="0" err="1"/>
              <a:t>Übungsbeispiele</a:t>
            </a:r>
            <a:endParaRPr dirty="0"/>
          </a:p>
        </p:txBody>
      </p:sp>
      <p:sp>
        <p:nvSpPr>
          <p:cNvPr id="3" name="Rechteck 2">
            <a:extLst>
              <a:ext uri="{FF2B5EF4-FFF2-40B4-BE49-F238E27FC236}">
                <a16:creationId xmlns:a16="http://schemas.microsoft.com/office/drawing/2014/main" id="{B538684F-356D-E04F-91C0-086EFA3BA65C}"/>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Title 1"/>
          <p:cNvSpPr>
            <a:spLocks noGrp="1"/>
          </p:cNvSpPr>
          <p:nvPr>
            <p:ph type="title"/>
          </p:nvPr>
        </p:nvSpPr>
        <p:spPr bwMode="auto">
          <a:xfrm>
            <a:off x="384026" y="343709"/>
            <a:ext cx="11370406" cy="828000"/>
          </a:xfrm>
        </p:spPr>
        <p:txBody>
          <a:bodyPr/>
          <a:lstStyle/>
          <a:p>
            <a:pPr>
              <a:defRPr/>
            </a:pPr>
            <a:r>
              <a:rPr lang="de-CH" sz="4400" dirty="0"/>
              <a:t>Übungsbeispiel 1</a:t>
            </a:r>
            <a:endParaRPr sz="4400" dirty="0"/>
          </a:p>
        </p:txBody>
      </p:sp>
      <p:sp>
        <p:nvSpPr>
          <p:cNvPr id="3" name="Content Placeholder 2"/>
          <p:cNvSpPr>
            <a:spLocks noGrp="1"/>
          </p:cNvSpPr>
          <p:nvPr>
            <p:ph idx="1"/>
          </p:nvPr>
        </p:nvSpPr>
        <p:spPr bwMode="auto">
          <a:xfrm>
            <a:off x="1064525" y="2630415"/>
            <a:ext cx="10392770" cy="3843284"/>
          </a:xfrm>
          <a:prstGeom prst="rect">
            <a:avLst/>
          </a:prstGeom>
          <a:solidFill>
            <a:schemeClr val="bg1"/>
          </a:solidFill>
          <a:ln>
            <a:solidFill>
              <a:schemeClr val="bg1"/>
            </a:solidFill>
          </a:ln>
        </p:spPr>
        <p:txBody>
          <a:bodyPr anchor="ctr"/>
          <a:lstStyle/>
          <a:p>
            <a:pPr marL="655200" lvl="1" indent="-457200">
              <a:lnSpc>
                <a:spcPct val="150000"/>
              </a:lnSpc>
              <a:spcBef>
                <a:spcPts val="600"/>
              </a:spcBef>
              <a:spcAft>
                <a:spcPts val="1800"/>
              </a:spcAft>
              <a:buFont typeface="+mj-lt"/>
              <a:buAutoNum type="arabicPeriod"/>
              <a:defRPr/>
            </a:pPr>
            <a:r>
              <a:rPr lang="de-DE" sz="2200" dirty="0">
                <a:latin typeface="Calibri"/>
                <a:ea typeface="Calibri"/>
                <a:cs typeface="Calibri"/>
              </a:rPr>
              <a:t>Dokumentation Vorhandensein einer Patientenverfügung </a:t>
            </a:r>
            <a:endParaRPr sz="2200" dirty="0"/>
          </a:p>
          <a:p>
            <a:pPr marL="655200" lvl="1" indent="-457200">
              <a:lnSpc>
                <a:spcPct val="100000"/>
              </a:lnSpc>
              <a:spcAft>
                <a:spcPts val="1800"/>
              </a:spcAft>
              <a:buFont typeface="+mj-lt"/>
              <a:buAutoNum type="arabicPeriod"/>
              <a:defRPr/>
            </a:pPr>
            <a:r>
              <a:rPr lang="de-DE" sz="2200" dirty="0">
                <a:latin typeface="Calibri"/>
                <a:ea typeface="Calibri"/>
                <a:cs typeface="Calibri"/>
              </a:rPr>
              <a:t>Dokumentation der festgestellten Urteilsfähigkeit</a:t>
            </a:r>
            <a:endParaRPr sz="2200" dirty="0"/>
          </a:p>
          <a:p>
            <a:pPr marL="655200" lvl="1" indent="-457200">
              <a:lnSpc>
                <a:spcPct val="100000"/>
              </a:lnSpc>
              <a:spcAft>
                <a:spcPts val="1800"/>
              </a:spcAft>
              <a:buFont typeface="+mj-lt"/>
              <a:buAutoNum type="arabicPeriod"/>
              <a:defRPr/>
            </a:pPr>
            <a:r>
              <a:rPr lang="de-DE" sz="2200" dirty="0">
                <a:latin typeface="Calibri"/>
                <a:ea typeface="Calibri"/>
                <a:cs typeface="Calibri"/>
              </a:rPr>
              <a:t>Dokumentation Reanimationsstatus</a:t>
            </a:r>
            <a:endParaRPr sz="2200" dirty="0"/>
          </a:p>
          <a:p>
            <a:pPr marL="655200" lvl="1" indent="-457200">
              <a:lnSpc>
                <a:spcPct val="100000"/>
              </a:lnSpc>
              <a:spcAft>
                <a:spcPts val="1800"/>
              </a:spcAft>
              <a:buFont typeface="+mj-lt"/>
              <a:buAutoNum type="arabicPeriod"/>
              <a:defRPr/>
            </a:pPr>
            <a:r>
              <a:rPr lang="de-DE" sz="2200" dirty="0">
                <a:latin typeface="Calibri"/>
                <a:ea typeface="Calibri"/>
                <a:cs typeface="Calibri"/>
              </a:rPr>
              <a:t>Dokumentation vertretungsberechtigte Person für medizinische </a:t>
            </a:r>
            <a:r>
              <a:rPr lang="de-DE" sz="2200" dirty="0" err="1">
                <a:latin typeface="Calibri"/>
                <a:ea typeface="Calibri"/>
                <a:cs typeface="Calibri"/>
              </a:rPr>
              <a:t>Massnahmen</a:t>
            </a:r>
            <a:endParaRPr lang="de-DE" sz="2200" dirty="0">
              <a:latin typeface="Calibri"/>
              <a:ea typeface="Calibri"/>
              <a:cs typeface="Calibri"/>
            </a:endParaRPr>
          </a:p>
          <a:p>
            <a:pPr marL="655200" lvl="1" indent="-457200">
              <a:lnSpc>
                <a:spcPct val="100000"/>
              </a:lnSpc>
              <a:spcAft>
                <a:spcPts val="1800"/>
              </a:spcAft>
              <a:buFont typeface="+mj-lt"/>
              <a:buAutoNum type="arabicPeriod"/>
              <a:defRPr/>
            </a:pPr>
            <a:r>
              <a:rPr lang="de-DE" sz="2200" dirty="0">
                <a:latin typeface="Calibri"/>
                <a:ea typeface="Calibri"/>
                <a:cs typeface="Calibri"/>
              </a:rPr>
              <a:t>Dokumentation zum Wunsch bezüglich Spitaleinweisung </a:t>
            </a:r>
            <a:endParaRPr sz="2200" dirty="0"/>
          </a:p>
          <a:p>
            <a:pPr marL="655200" lvl="1" indent="-457200">
              <a:lnSpc>
                <a:spcPct val="100000"/>
              </a:lnSpc>
              <a:spcAft>
                <a:spcPts val="1800"/>
              </a:spcAft>
              <a:buFont typeface="+mj-lt"/>
              <a:buAutoNum type="arabicPeriod"/>
              <a:defRPr/>
            </a:pPr>
            <a:r>
              <a:rPr lang="de-DE" sz="2200" dirty="0">
                <a:latin typeface="Calibri"/>
                <a:ea typeface="Calibri"/>
                <a:cs typeface="Calibri"/>
              </a:rPr>
              <a:t>Dokumentation zum Vorgehen in Bezug auf lebensverlängernde Medikamente</a:t>
            </a:r>
            <a:endParaRPr sz="2200" dirty="0"/>
          </a:p>
        </p:txBody>
      </p:sp>
      <p:sp>
        <p:nvSpPr>
          <p:cNvPr id="7" name="Eine Ecke des Rechtecks abrunden 5"/>
          <p:cNvSpPr/>
          <p:nvPr/>
        </p:nvSpPr>
        <p:spPr bwMode="auto">
          <a:xfrm>
            <a:off x="1064525" y="1718240"/>
            <a:ext cx="10392770" cy="912173"/>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nSpc>
                <a:spcPct val="107000"/>
              </a:lnSpc>
              <a:spcAft>
                <a:spcPts val="800"/>
              </a:spcAft>
              <a:defRPr/>
            </a:pPr>
            <a:r>
              <a:rPr lang="de-DE" sz="2400" b="1" dirty="0">
                <a:solidFill>
                  <a:schemeClr val="tx1"/>
                </a:solidFill>
                <a:latin typeface="Calibri"/>
                <a:ea typeface="Calibri"/>
                <a:cs typeface="Calibri"/>
              </a:rPr>
              <a:t>Welche 3 Punkte zur gewünschten Behandlungsintensität werden beim MQI Gesundheitliche Vorausplanung gemessen? </a:t>
            </a:r>
            <a:endParaRPr lang="de-DE" sz="2400" dirty="0">
              <a:solidFill>
                <a:schemeClr val="tx1"/>
              </a:solidFill>
              <a:latin typeface="Calibri"/>
              <a:ea typeface="Calibri"/>
              <a:cs typeface="Calibri"/>
            </a:endParaRPr>
          </a:p>
        </p:txBody>
      </p:sp>
      <p:grpSp>
        <p:nvGrpSpPr>
          <p:cNvPr id="2" name="Gruppieren 1"/>
          <p:cNvGrpSpPr/>
          <p:nvPr/>
        </p:nvGrpSpPr>
        <p:grpSpPr bwMode="auto">
          <a:xfrm>
            <a:off x="10367974" y="163939"/>
            <a:ext cx="1440000" cy="1440000"/>
            <a:chOff x="10395967" y="237649"/>
            <a:chExt cx="1440000" cy="1440000"/>
          </a:xfrm>
          <a:solidFill>
            <a:schemeClr val="accent2"/>
          </a:solidFill>
        </p:grpSpPr>
        <p:sp>
          <p:nvSpPr>
            <p:cNvPr id="4" name="Oval 3"/>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5"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8" name="Rechteck 7">
            <a:extLst>
              <a:ext uri="{FF2B5EF4-FFF2-40B4-BE49-F238E27FC236}">
                <a16:creationId xmlns:a16="http://schemas.microsoft.com/office/drawing/2014/main" id="{3536400C-FECD-B243-B8EC-EE0116F119F7}"/>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Rectangle 6"/>
          <p:cNvSpPr/>
          <p:nvPr/>
        </p:nvSpPr>
        <p:spPr bwMode="auto">
          <a:xfrm>
            <a:off x="6278495" y="5356746"/>
            <a:ext cx="5328000" cy="914400"/>
          </a:xfrm>
          <a:prstGeom prst="rect">
            <a:avLst/>
          </a:prstGeom>
          <a:solidFill>
            <a:schemeClr val="accent3">
              <a:lumMod val="20000"/>
              <a:lumOff val="80000"/>
            </a:schemeClr>
          </a:solidFill>
          <a:ln>
            <a:solidFill>
              <a:schemeClr val="accent3">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sz="1200">
              <a:solidFill>
                <a:schemeClr val="tx1"/>
              </a:solidFill>
            </a:endParaRPr>
          </a:p>
        </p:txBody>
      </p:sp>
      <p:sp>
        <p:nvSpPr>
          <p:cNvPr id="6" name="Rectangle 5"/>
          <p:cNvSpPr/>
          <p:nvPr/>
        </p:nvSpPr>
        <p:spPr bwMode="auto">
          <a:xfrm>
            <a:off x="950495" y="5356746"/>
            <a:ext cx="5328000" cy="914400"/>
          </a:xfrm>
          <a:prstGeom prst="rect">
            <a:avLst/>
          </a:prstGeom>
          <a:solidFill>
            <a:schemeClr val="bg2">
              <a:lumMod val="20000"/>
              <a:lumOff val="80000"/>
            </a:schemeClr>
          </a:solidFill>
          <a:ln>
            <a:solidFill>
              <a:schemeClr val="bg2">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sz="1200">
              <a:solidFill>
                <a:schemeClr val="tx1"/>
              </a:solidFill>
            </a:endParaRPr>
          </a:p>
        </p:txBody>
      </p:sp>
      <p:sp>
        <p:nvSpPr>
          <p:cNvPr id="2" name="Title 1"/>
          <p:cNvSpPr>
            <a:spLocks noGrp="1"/>
          </p:cNvSpPr>
          <p:nvPr>
            <p:ph type="title"/>
          </p:nvPr>
        </p:nvSpPr>
        <p:spPr bwMode="auto"/>
        <p:txBody>
          <a:bodyPr/>
          <a:lstStyle/>
          <a:p>
            <a:pPr>
              <a:defRPr/>
            </a:pPr>
            <a:r>
              <a:rPr lang="de-CH" sz="4400" dirty="0"/>
              <a:t>Übungsbeispiel 2</a:t>
            </a:r>
            <a:r>
              <a:rPr lang="en-GB" sz="4400" dirty="0"/>
              <a:t>: </a:t>
            </a:r>
            <a:r>
              <a:rPr lang="en-GB" sz="4400" dirty="0" err="1"/>
              <a:t>Richtig</a:t>
            </a:r>
            <a:r>
              <a:rPr lang="en-GB" sz="4400" dirty="0"/>
              <a:t> </a:t>
            </a:r>
            <a:r>
              <a:rPr lang="en-GB" sz="4400" dirty="0" err="1"/>
              <a:t>oder</a:t>
            </a:r>
            <a:r>
              <a:rPr lang="en-GB" sz="4400" dirty="0"/>
              <a:t> </a:t>
            </a:r>
            <a:r>
              <a:rPr lang="en-GB" sz="4400" dirty="0" err="1"/>
              <a:t>Falsch</a:t>
            </a:r>
            <a:r>
              <a:rPr lang="en-GB" sz="4400" dirty="0"/>
              <a:t>?</a:t>
            </a:r>
            <a:endParaRPr sz="4400" dirty="0"/>
          </a:p>
        </p:txBody>
      </p:sp>
      <p:sp>
        <p:nvSpPr>
          <p:cNvPr id="3" name="Inhaltsplatzhalter 2"/>
          <p:cNvSpPr txBox="1"/>
          <p:nvPr/>
        </p:nvSpPr>
        <p:spPr bwMode="auto">
          <a:xfrm>
            <a:off x="950495" y="1690688"/>
            <a:ext cx="10661149" cy="3652133"/>
          </a:xfrm>
          <a:prstGeom prst="round1Rect">
            <a:avLst>
              <a:gd name="adj" fmla="val 16667"/>
            </a:avLst>
          </a:prstGeom>
          <a:solidFill>
            <a:schemeClr val="bg1"/>
          </a:solidFill>
          <a:ln>
            <a:solidFill>
              <a:schemeClr val="bg1"/>
            </a:solidFill>
          </a:ln>
        </p:spPr>
        <p:txBody>
          <a:bodyPr>
            <a:normAutofit fontScale="85000" lnSpcReduction="20000"/>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50000"/>
              </a:lnSpc>
              <a:spcBef>
                <a:spcPts val="100"/>
              </a:spcBef>
              <a:spcAft>
                <a:spcPts val="1200"/>
              </a:spcAft>
              <a:defRPr/>
            </a:pPr>
            <a:r>
              <a:rPr lang="de-DE" sz="2400" b="1" dirty="0">
                <a:latin typeface="Calibri"/>
                <a:ea typeface="Calibri"/>
                <a:cs typeface="Calibri"/>
              </a:rPr>
              <a:t>Behandlungsziel und -intensität: Keine lebensverlängernden Medikamente einsetzen</a:t>
            </a:r>
            <a:endParaRPr dirty="0"/>
          </a:p>
          <a:p>
            <a:pPr>
              <a:lnSpc>
                <a:spcPct val="150000"/>
              </a:lnSpc>
              <a:spcBef>
                <a:spcPts val="100"/>
              </a:spcBef>
              <a:defRPr/>
            </a:pPr>
            <a:r>
              <a:rPr lang="de-DE" sz="2400" dirty="0">
                <a:latin typeface="Calibri"/>
                <a:ea typeface="Calibri"/>
                <a:cs typeface="Calibri"/>
              </a:rPr>
              <a:t>Der Bewohner hat sich in der GVP gegen lebensverlängernde Medikamente entschieden. Er hat einen Harnwegsinfekt, leidet unter sehr starken Schmerzen und kann kein Wasser lösen. Durch die Infektion entwickelte der Bewohner ein Delir und kann seinen aktuellen Willen nicht </a:t>
            </a:r>
            <a:r>
              <a:rPr lang="de-DE" sz="2400" dirty="0" err="1">
                <a:latin typeface="Calibri"/>
                <a:ea typeface="Calibri"/>
                <a:cs typeface="Calibri"/>
              </a:rPr>
              <a:t>äussern</a:t>
            </a:r>
            <a:r>
              <a:rPr lang="de-DE" sz="2400" dirty="0">
                <a:latin typeface="Calibri"/>
                <a:ea typeface="Calibri"/>
                <a:cs typeface="Calibri"/>
              </a:rPr>
              <a:t>. Die Hausärztin verordnet ein Antibiotikum bei der Visite.</a:t>
            </a:r>
            <a:br>
              <a:rPr lang="de-DE" sz="2400" dirty="0">
                <a:latin typeface="Calibri"/>
                <a:ea typeface="Calibri"/>
                <a:cs typeface="Calibri"/>
              </a:rPr>
            </a:br>
            <a:endParaRPr lang="de-DE" sz="2400" dirty="0">
              <a:latin typeface="Calibri"/>
              <a:ea typeface="Calibri"/>
              <a:cs typeface="Calibri"/>
            </a:endParaRPr>
          </a:p>
          <a:p>
            <a:pPr>
              <a:lnSpc>
                <a:spcPct val="150000"/>
              </a:lnSpc>
              <a:spcBef>
                <a:spcPts val="100"/>
              </a:spcBef>
              <a:spcAft>
                <a:spcPts val="800"/>
              </a:spcAft>
              <a:defRPr/>
            </a:pPr>
            <a:r>
              <a:rPr lang="de-DE" sz="2400" i="1" dirty="0">
                <a:latin typeface="Calibri"/>
                <a:ea typeface="Calibri"/>
                <a:cs typeface="Calibri"/>
              </a:rPr>
              <a:t>Handelt es sich hier um ein lebensverlängerndes Medikament und daher um eine nicht Berücksichtigung des Bewohnerwillens?</a:t>
            </a:r>
            <a:endParaRPr lang="de-DE" sz="2400" dirty="0">
              <a:latin typeface="Calibri"/>
              <a:ea typeface="Calibri"/>
              <a:cs typeface="Calibri"/>
            </a:endParaRPr>
          </a:p>
          <a:p>
            <a:pPr>
              <a:defRPr/>
            </a:pPr>
            <a:endParaRPr lang="de-DE" sz="2400" dirty="0">
              <a:latin typeface="Calibri"/>
              <a:ea typeface="Calibri"/>
              <a:cs typeface="Calibri"/>
            </a:endParaRPr>
          </a:p>
          <a:p>
            <a:pPr marL="457200" lvl="1" indent="0">
              <a:buFont typeface="Segoe UI"/>
              <a:buNone/>
              <a:defRPr/>
            </a:pPr>
            <a:endParaRPr lang="de-DE" sz="2400" dirty="0">
              <a:latin typeface="Calibri"/>
              <a:ea typeface="Calibri"/>
              <a:cs typeface="Calibri"/>
            </a:endParaRPr>
          </a:p>
        </p:txBody>
      </p:sp>
      <p:pic>
        <p:nvPicPr>
          <p:cNvPr id="4" name="Graphic 3" descr="Checkmark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3458171" y="5365174"/>
            <a:ext cx="993000" cy="914400"/>
          </a:xfrm>
          <a:prstGeom prst="rect">
            <a:avLst/>
          </a:prstGeom>
        </p:spPr>
      </p:pic>
      <p:pic>
        <p:nvPicPr>
          <p:cNvPr id="5" name="Graphic 4" descr="Close with solid fill"/>
          <p:cNvPicPr>
            <a:picLocks noChangeAspect="1"/>
          </p:cNvPicPr>
          <p:nvPr/>
        </p:nvPicPr>
        <p:blipFill>
          <a:blip r:embed="rId5">
            <a:extLst>
              <a:ext uri="{96DAC541-7B7A-43D3-8B79-37D633B846F1}">
                <asvg:svgBlip xmlns:asvg="http://schemas.microsoft.com/office/drawing/2016/SVG/main" r:embed="rId6"/>
              </a:ext>
            </a:extLst>
          </a:blip>
          <a:stretch/>
        </p:blipFill>
        <p:spPr bwMode="auto">
          <a:xfrm>
            <a:off x="8723653" y="5370671"/>
            <a:ext cx="993000" cy="914400"/>
          </a:xfrm>
          <a:prstGeom prst="rect">
            <a:avLst/>
          </a:prstGeom>
        </p:spPr>
      </p:pic>
      <p:grpSp>
        <p:nvGrpSpPr>
          <p:cNvPr id="8" name="Gruppieren 7"/>
          <p:cNvGrpSpPr/>
          <p:nvPr/>
        </p:nvGrpSpPr>
        <p:grpSpPr bwMode="auto">
          <a:xfrm>
            <a:off x="10395967" y="157781"/>
            <a:ext cx="1440000" cy="1440000"/>
            <a:chOff x="10395967" y="237649"/>
            <a:chExt cx="1440000" cy="1440000"/>
          </a:xfrm>
          <a:solidFill>
            <a:schemeClr val="bg2"/>
          </a:solidFill>
        </p:grpSpPr>
        <p:sp>
          <p:nvSpPr>
            <p:cNvPr id="9" name="Oval 8"/>
            <p:cNvSpPr>
              <a:spLocks noChangeAspect="1"/>
            </p:cNvSpPr>
            <p:nvPr/>
          </p:nvSpPr>
          <p:spPr bwMode="auto">
            <a:xfrm>
              <a:off x="10395967" y="237649"/>
              <a:ext cx="1440000" cy="1440000"/>
            </a:xfrm>
            <a:prstGeom prst="ellipse">
              <a:avLst/>
            </a:prstGeom>
            <a:grp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12" name="Graphic 5" descr="Chat with solid fill"/>
            <p:cNvPicPr>
              <a:picLocks noChangeAspect="1"/>
            </p:cNvPicPr>
            <p:nvPr/>
          </p:nvPicPr>
          <p:blipFill>
            <a:blip r:embed="rId7"/>
            <a:stretch/>
          </p:blipFill>
          <p:spPr bwMode="auto">
            <a:xfrm>
              <a:off x="10542619" y="384301"/>
              <a:ext cx="1146695" cy="1146695"/>
            </a:xfrm>
            <a:prstGeom prst="rect">
              <a:avLst/>
            </a:prstGeom>
          </p:spPr>
        </p:pic>
      </p:grpSp>
      <p:sp>
        <p:nvSpPr>
          <p:cNvPr id="11" name="Rechteck 10">
            <a:extLst>
              <a:ext uri="{FF2B5EF4-FFF2-40B4-BE49-F238E27FC236}">
                <a16:creationId xmlns:a16="http://schemas.microsoft.com/office/drawing/2014/main" id="{356A44DB-4E7D-5245-B4A1-AA189DDD339F}"/>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Rectangle 6"/>
          <p:cNvSpPr/>
          <p:nvPr/>
        </p:nvSpPr>
        <p:spPr bwMode="auto">
          <a:xfrm>
            <a:off x="6278495" y="5063319"/>
            <a:ext cx="5328000" cy="1207827"/>
          </a:xfrm>
          <a:prstGeom prst="rect">
            <a:avLst/>
          </a:prstGeom>
          <a:solidFill>
            <a:schemeClr val="accent3">
              <a:lumMod val="20000"/>
              <a:lumOff val="80000"/>
            </a:schemeClr>
          </a:solidFill>
          <a:ln>
            <a:solidFill>
              <a:schemeClr val="accent3">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sz="1200">
              <a:solidFill>
                <a:schemeClr val="tx1"/>
              </a:solidFill>
            </a:endParaRPr>
          </a:p>
        </p:txBody>
      </p:sp>
      <p:sp>
        <p:nvSpPr>
          <p:cNvPr id="6" name="Rectangle 5"/>
          <p:cNvSpPr/>
          <p:nvPr/>
        </p:nvSpPr>
        <p:spPr bwMode="auto">
          <a:xfrm>
            <a:off x="950495" y="5063319"/>
            <a:ext cx="5328000" cy="1207827"/>
          </a:xfrm>
          <a:prstGeom prst="rect">
            <a:avLst/>
          </a:prstGeom>
          <a:solidFill>
            <a:schemeClr val="bg2">
              <a:lumMod val="20000"/>
              <a:lumOff val="80000"/>
            </a:schemeClr>
          </a:solidFill>
          <a:ln>
            <a:solidFill>
              <a:schemeClr val="bg2">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sz="1200">
              <a:solidFill>
                <a:schemeClr val="tx1"/>
              </a:solidFill>
            </a:endParaRPr>
          </a:p>
        </p:txBody>
      </p:sp>
      <p:sp>
        <p:nvSpPr>
          <p:cNvPr id="2" name="Title 1"/>
          <p:cNvSpPr>
            <a:spLocks noGrp="1"/>
          </p:cNvSpPr>
          <p:nvPr>
            <p:ph type="title"/>
          </p:nvPr>
        </p:nvSpPr>
        <p:spPr bwMode="auto"/>
        <p:txBody>
          <a:bodyPr/>
          <a:lstStyle/>
          <a:p>
            <a:pPr>
              <a:defRPr/>
            </a:pPr>
            <a:r>
              <a:rPr lang="de-CH" sz="4400" dirty="0"/>
              <a:t>Übungsbeispiel 3</a:t>
            </a:r>
            <a:r>
              <a:rPr lang="en-GB" sz="4400" dirty="0"/>
              <a:t>: </a:t>
            </a:r>
            <a:r>
              <a:rPr lang="en-GB" sz="4400" dirty="0" err="1"/>
              <a:t>Richtig</a:t>
            </a:r>
            <a:r>
              <a:rPr lang="en-GB" sz="4400" dirty="0"/>
              <a:t> </a:t>
            </a:r>
            <a:r>
              <a:rPr lang="en-GB" sz="4400" dirty="0" err="1"/>
              <a:t>oder</a:t>
            </a:r>
            <a:r>
              <a:rPr lang="en-GB" sz="4400" dirty="0"/>
              <a:t> </a:t>
            </a:r>
            <a:r>
              <a:rPr lang="en-GB" sz="4400" dirty="0" err="1"/>
              <a:t>Falsch</a:t>
            </a:r>
            <a:r>
              <a:rPr lang="en-GB" sz="4400" dirty="0"/>
              <a:t>?</a:t>
            </a:r>
            <a:endParaRPr sz="4400" dirty="0"/>
          </a:p>
        </p:txBody>
      </p:sp>
      <p:sp>
        <p:nvSpPr>
          <p:cNvPr id="3" name="Inhaltsplatzhalter 2"/>
          <p:cNvSpPr txBox="1"/>
          <p:nvPr/>
        </p:nvSpPr>
        <p:spPr bwMode="auto">
          <a:xfrm>
            <a:off x="950495" y="1690688"/>
            <a:ext cx="10661149" cy="3372631"/>
          </a:xfrm>
          <a:prstGeom prst="round1Rect">
            <a:avLst>
              <a:gd name="adj" fmla="val 16667"/>
            </a:avLst>
          </a:prstGeom>
          <a:solidFill>
            <a:schemeClr val="bg1"/>
          </a:solidFill>
          <a:ln>
            <a:solidFill>
              <a:schemeClr val="bg1"/>
            </a:solidFill>
          </a:ln>
        </p:spPr>
        <p:txBody>
          <a:bodyPr>
            <a:normAutofit fontScale="92500"/>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50000"/>
              </a:lnSpc>
              <a:spcBef>
                <a:spcPts val="100"/>
              </a:spcBef>
              <a:spcAft>
                <a:spcPts val="800"/>
              </a:spcAft>
              <a:defRPr/>
            </a:pPr>
            <a:r>
              <a:rPr lang="de-DE" sz="2400" dirty="0">
                <a:latin typeface="Calibri" panose="020F0502020204030204" pitchFamily="34" charset="0"/>
                <a:ea typeface="Calibri" panose="020F0502020204030204" pitchFamily="34" charset="0"/>
                <a:cs typeface="Calibri" panose="020F0502020204030204" pitchFamily="34" charset="0"/>
              </a:rPr>
              <a:t>Eine Bewohnerin hat mit dem Hausarzt zusammen ein Gespräch zur Gesundheitlichen Vorausplanung geführt. Dabei wurde ein </a:t>
            </a:r>
            <a:r>
              <a:rPr lang="de-CH" sz="2400" dirty="0">
                <a:latin typeface="Calibri" panose="020F0502020204030204" pitchFamily="34" charset="0"/>
                <a:ea typeface="Calibri" panose="020F0502020204030204" pitchFamily="34" charset="0"/>
                <a:cs typeface="Calibri" panose="020F0502020204030204" pitchFamily="34" charset="0"/>
              </a:rPr>
              <a:t>standardisiertes Formular zur gewünschten Behandlungsintensität </a:t>
            </a:r>
            <a:r>
              <a:rPr lang="de-DE" sz="2400" dirty="0">
                <a:latin typeface="Calibri" panose="020F0502020204030204" pitchFamily="34" charset="0"/>
                <a:ea typeface="Calibri" panose="020F0502020204030204" pitchFamily="34" charset="0"/>
                <a:cs typeface="Calibri" panose="020F0502020204030204" pitchFamily="34" charset="0"/>
              </a:rPr>
              <a:t>ausgefüllt. </a:t>
            </a:r>
          </a:p>
          <a:p>
            <a:pPr>
              <a:lnSpc>
                <a:spcPct val="150000"/>
              </a:lnSpc>
              <a:spcBef>
                <a:spcPts val="100"/>
              </a:spcBef>
              <a:spcAft>
                <a:spcPts val="800"/>
              </a:spcAft>
              <a:defRPr/>
            </a:pPr>
            <a:r>
              <a:rPr lang="de-DE" sz="2400" dirty="0">
                <a:latin typeface="Calibri" panose="020F0502020204030204" pitchFamily="34" charset="0"/>
                <a:ea typeface="Calibri" panose="020F0502020204030204" pitchFamily="34" charset="0"/>
                <a:cs typeface="Calibri" panose="020F0502020204030204" pitchFamily="34" charset="0"/>
              </a:rPr>
              <a:t>Das Formular macht Aussagen zu Spitalaufenthalt, Reanimation und lebensverlängernden Medikamenten. Damit ist auch der Entscheid für die lebensverlängernde Antibiotikagabe geklärt.</a:t>
            </a:r>
            <a:endParaRPr sz="2400" dirty="0">
              <a:latin typeface="Calibri" panose="020F0502020204030204" pitchFamily="34" charset="0"/>
              <a:ea typeface="Calibri" panose="020F0502020204030204" pitchFamily="34" charset="0"/>
              <a:cs typeface="Calibri" panose="020F0502020204030204" pitchFamily="34" charset="0"/>
            </a:endParaRPr>
          </a:p>
          <a:p>
            <a:pPr>
              <a:defRPr/>
            </a:pPr>
            <a:endParaRPr lang="de-DE" sz="2400" dirty="0">
              <a:latin typeface="Calibri"/>
              <a:ea typeface="Calibri"/>
              <a:cs typeface="Calibri"/>
            </a:endParaRPr>
          </a:p>
          <a:p>
            <a:pPr marL="457200" lvl="1" indent="0">
              <a:buFont typeface="Segoe UI"/>
              <a:buNone/>
              <a:defRPr/>
            </a:pPr>
            <a:endParaRPr lang="de-DE" sz="2400" dirty="0">
              <a:latin typeface="Calibri"/>
              <a:ea typeface="Calibri"/>
              <a:cs typeface="Calibri"/>
            </a:endParaRPr>
          </a:p>
        </p:txBody>
      </p:sp>
      <p:pic>
        <p:nvPicPr>
          <p:cNvPr id="4" name="Graphic 3" descr="Checkmark with solid fill"/>
          <p:cNvPicPr>
            <a:picLocks noChangeAspect="1"/>
          </p:cNvPicPr>
          <p:nvPr/>
        </p:nvPicPr>
        <p:blipFill>
          <a:blip r:embed="rId3"/>
          <a:stretch/>
        </p:blipFill>
        <p:spPr bwMode="auto">
          <a:xfrm>
            <a:off x="3458171" y="5241604"/>
            <a:ext cx="993000" cy="914400"/>
          </a:xfrm>
          <a:prstGeom prst="rect">
            <a:avLst/>
          </a:prstGeom>
        </p:spPr>
      </p:pic>
      <p:pic>
        <p:nvPicPr>
          <p:cNvPr id="5" name="Graphic 4" descr="Close with solid fill"/>
          <p:cNvPicPr>
            <a:picLocks noChangeAspect="1"/>
          </p:cNvPicPr>
          <p:nvPr/>
        </p:nvPicPr>
        <p:blipFill>
          <a:blip r:embed="rId4"/>
          <a:stretch/>
        </p:blipFill>
        <p:spPr bwMode="auto">
          <a:xfrm>
            <a:off x="8723653" y="5210032"/>
            <a:ext cx="993000" cy="914400"/>
          </a:xfrm>
          <a:prstGeom prst="rect">
            <a:avLst/>
          </a:prstGeom>
        </p:spPr>
      </p:pic>
      <p:grpSp>
        <p:nvGrpSpPr>
          <p:cNvPr id="8" name="Gruppieren 7"/>
          <p:cNvGrpSpPr/>
          <p:nvPr/>
        </p:nvGrpSpPr>
        <p:grpSpPr bwMode="auto">
          <a:xfrm>
            <a:off x="10423164" y="103975"/>
            <a:ext cx="1440000" cy="1440000"/>
            <a:chOff x="10395967" y="237649"/>
            <a:chExt cx="1440000" cy="1440000"/>
          </a:xfrm>
          <a:solidFill>
            <a:schemeClr val="accent2"/>
          </a:solidFill>
        </p:grpSpPr>
        <p:sp>
          <p:nvSpPr>
            <p:cNvPr id="9" name="Oval 8"/>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12" name="Graphic 5" descr="Chat with solid fill"/>
            <p:cNvPicPr>
              <a:picLocks noChangeAspect="1"/>
            </p:cNvPicPr>
            <p:nvPr/>
          </p:nvPicPr>
          <p:blipFill>
            <a:blip r:embed="rId5"/>
            <a:stretch/>
          </p:blipFill>
          <p:spPr bwMode="auto">
            <a:xfrm>
              <a:off x="10542619" y="384301"/>
              <a:ext cx="1146695" cy="1146695"/>
            </a:xfrm>
            <a:prstGeom prst="rect">
              <a:avLst/>
            </a:prstGeom>
          </p:spPr>
        </p:pic>
      </p:grpSp>
      <p:sp>
        <p:nvSpPr>
          <p:cNvPr id="11" name="Rechteck 10">
            <a:extLst>
              <a:ext uri="{FF2B5EF4-FFF2-40B4-BE49-F238E27FC236}">
                <a16:creationId xmlns:a16="http://schemas.microsoft.com/office/drawing/2014/main" id="{AE3F1CC9-255D-DB49-9495-69BD32836359}"/>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 name="Titel 3"/>
          <p:cNvSpPr txBox="1"/>
          <p:nvPr/>
        </p:nvSpPr>
        <p:spPr bwMode="auto">
          <a:xfrm>
            <a:off x="412019" y="1206655"/>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de-CH" dirty="0"/>
              <a:t>Welche Punkte zählen zu den Schritten der GVP Beratung?</a:t>
            </a:r>
            <a:endParaRPr dirty="0"/>
          </a:p>
        </p:txBody>
      </p:sp>
      <p:grpSp>
        <p:nvGrpSpPr>
          <p:cNvPr id="21" name="Gruppieren 20"/>
          <p:cNvGrpSpPr/>
          <p:nvPr/>
        </p:nvGrpSpPr>
        <p:grpSpPr bwMode="auto">
          <a:xfrm>
            <a:off x="398957" y="1648936"/>
            <a:ext cx="11373382" cy="1009846"/>
            <a:chOff x="398957" y="1409004"/>
            <a:chExt cx="11373382" cy="1815869"/>
          </a:xfrm>
        </p:grpSpPr>
        <p:grpSp>
          <p:nvGrpSpPr>
            <p:cNvPr id="3" name="Gruppieren 2"/>
            <p:cNvGrpSpPr/>
            <p:nvPr/>
          </p:nvGrpSpPr>
          <p:grpSpPr bwMode="auto">
            <a:xfrm>
              <a:off x="398957" y="1409004"/>
              <a:ext cx="11373382" cy="1815869"/>
              <a:chOff x="398957" y="1409004"/>
              <a:chExt cx="11373382" cy="1815869"/>
            </a:xfrm>
          </p:grpSpPr>
          <p:sp>
            <p:nvSpPr>
              <p:cNvPr id="22" name="Inhaltsplatzhalter 2"/>
              <p:cNvSpPr txBox="1"/>
              <p:nvPr/>
            </p:nvSpPr>
            <p:spPr bwMode="auto">
              <a:xfrm>
                <a:off x="828339" y="1409004"/>
                <a:ext cx="10944000" cy="1815869"/>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100" dirty="0">
                    <a:latin typeface="Calibri"/>
                    <a:ea typeface="Calibri"/>
                    <a:cs typeface="Calibri"/>
                  </a:rPr>
                  <a:t>Gespräch zur gesundheitlichen Vorausplanung zwingend mit allen Bewohnenden und deren Angehörigen durchführen und Behandlungsintensität festlegen.</a:t>
                </a:r>
                <a:endParaRPr dirty="0"/>
              </a:p>
            </p:txBody>
          </p:sp>
          <p:sp>
            <p:nvSpPr>
              <p:cNvPr id="34" name="Ellipse 9"/>
              <p:cNvSpPr>
                <a:spLocks noChangeAspect="1"/>
              </p:cNvSpPr>
              <p:nvPr/>
            </p:nvSpPr>
            <p:spPr bwMode="auto">
              <a:xfrm>
                <a:off x="398957" y="1884543"/>
                <a:ext cx="900000" cy="899999"/>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strike="noStrike" cap="none" spc="-10">
                  <a:ln>
                    <a:noFill/>
                  </a:ln>
                  <a:solidFill>
                    <a:schemeClr val="bg1"/>
                  </a:solidFill>
                  <a:latin typeface="Calibri"/>
                  <a:ea typeface="Calibri"/>
                  <a:cs typeface="Calibri"/>
                </a:endParaRPr>
              </a:p>
            </p:txBody>
          </p:sp>
        </p:grpSp>
        <p:sp>
          <p:nvSpPr>
            <p:cNvPr id="13" name="Textfeld 12"/>
            <p:cNvSpPr txBox="1"/>
            <p:nvPr/>
          </p:nvSpPr>
          <p:spPr bwMode="auto">
            <a:xfrm>
              <a:off x="564652" y="1781110"/>
              <a:ext cx="534366" cy="1106865"/>
            </a:xfrm>
            <a:prstGeom prst="rect">
              <a:avLst/>
            </a:prstGeom>
            <a:noFill/>
          </p:spPr>
          <p:txBody>
            <a:bodyPr wrap="square" lIns="0" tIns="0" rIns="0" bIns="0" rtlCol="0" anchor="ctr">
              <a:spAutoFit/>
            </a:bodyPr>
            <a:lstStyle/>
            <a:p>
              <a:pPr algn="ctr">
                <a:defRPr/>
              </a:pPr>
              <a:r>
                <a:rPr lang="de-CH" sz="4000">
                  <a:latin typeface="Calibri"/>
                  <a:ea typeface="Calibri"/>
                  <a:cs typeface="Calibri"/>
                </a:rPr>
                <a:t>A</a:t>
              </a:r>
              <a:endParaRPr/>
            </a:p>
          </p:txBody>
        </p:sp>
      </p:grpSp>
      <p:grpSp>
        <p:nvGrpSpPr>
          <p:cNvPr id="23" name="Gruppieren 22"/>
          <p:cNvGrpSpPr/>
          <p:nvPr/>
        </p:nvGrpSpPr>
        <p:grpSpPr bwMode="auto">
          <a:xfrm>
            <a:off x="398957" y="2577130"/>
            <a:ext cx="11373382" cy="1009846"/>
            <a:chOff x="398957" y="1494289"/>
            <a:chExt cx="11373382" cy="1815869"/>
          </a:xfrm>
        </p:grpSpPr>
        <p:grpSp>
          <p:nvGrpSpPr>
            <p:cNvPr id="24" name="Gruppieren 23"/>
            <p:cNvGrpSpPr/>
            <p:nvPr/>
          </p:nvGrpSpPr>
          <p:grpSpPr bwMode="auto">
            <a:xfrm>
              <a:off x="398957" y="1494289"/>
              <a:ext cx="11373382" cy="1815869"/>
              <a:chOff x="398957" y="1494289"/>
              <a:chExt cx="11373382" cy="1815869"/>
            </a:xfrm>
          </p:grpSpPr>
          <p:sp>
            <p:nvSpPr>
              <p:cNvPr id="26" name="Inhaltsplatzhalter 2"/>
              <p:cNvSpPr txBox="1"/>
              <p:nvPr/>
            </p:nvSpPr>
            <p:spPr bwMode="auto">
              <a:xfrm>
                <a:off x="828339" y="1494289"/>
                <a:ext cx="10944000" cy="1815869"/>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100" dirty="0">
                    <a:latin typeface="Calibri"/>
                    <a:ea typeface="Calibri"/>
                    <a:cs typeface="Calibri"/>
                  </a:rPr>
                  <a:t>Urteilsfähigkeit &amp; bereits vorhandene Dokumente zur GVP bei einem Neueintritt eines Bewohnenden prüfen. </a:t>
                </a:r>
                <a:endParaRPr dirty="0"/>
              </a:p>
            </p:txBody>
          </p:sp>
          <p:sp>
            <p:nvSpPr>
              <p:cNvPr id="27"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Calibri"/>
                  <a:cs typeface="Calibri"/>
                </a:endParaRPr>
              </a:p>
            </p:txBody>
          </p:sp>
        </p:grpSp>
        <p:sp>
          <p:nvSpPr>
            <p:cNvPr id="25" name="Textfeld 24"/>
            <p:cNvSpPr txBox="1"/>
            <p:nvPr/>
          </p:nvSpPr>
          <p:spPr bwMode="auto">
            <a:xfrm>
              <a:off x="564652" y="1781111"/>
              <a:ext cx="534366" cy="1106865"/>
            </a:xfrm>
            <a:prstGeom prst="rect">
              <a:avLst/>
            </a:prstGeom>
            <a:noFill/>
          </p:spPr>
          <p:txBody>
            <a:bodyPr wrap="square" lIns="0" tIns="0" rIns="0" bIns="0" rtlCol="0" anchor="ctr">
              <a:spAutoFit/>
            </a:bodyPr>
            <a:lstStyle/>
            <a:p>
              <a:pPr algn="ctr">
                <a:defRPr/>
              </a:pPr>
              <a:r>
                <a:rPr lang="de-CH" sz="4000">
                  <a:latin typeface="Calibri"/>
                  <a:ea typeface="Calibri"/>
                  <a:cs typeface="Calibri"/>
                </a:rPr>
                <a:t>B</a:t>
              </a:r>
              <a:endParaRPr/>
            </a:p>
          </p:txBody>
        </p:sp>
      </p:grpSp>
      <p:grpSp>
        <p:nvGrpSpPr>
          <p:cNvPr id="28" name="Gruppieren 27"/>
          <p:cNvGrpSpPr/>
          <p:nvPr/>
        </p:nvGrpSpPr>
        <p:grpSpPr bwMode="auto">
          <a:xfrm>
            <a:off x="398957" y="3568352"/>
            <a:ext cx="11373382" cy="1009846"/>
            <a:chOff x="398957" y="1693704"/>
            <a:chExt cx="11373382" cy="1815869"/>
          </a:xfrm>
        </p:grpSpPr>
        <p:grpSp>
          <p:nvGrpSpPr>
            <p:cNvPr id="29" name="Gruppieren 28"/>
            <p:cNvGrpSpPr/>
            <p:nvPr/>
          </p:nvGrpSpPr>
          <p:grpSpPr bwMode="auto">
            <a:xfrm>
              <a:off x="398957" y="1693704"/>
              <a:ext cx="11373382" cy="1815869"/>
              <a:chOff x="398957" y="1693704"/>
              <a:chExt cx="11373382" cy="1815869"/>
            </a:xfrm>
          </p:grpSpPr>
          <p:sp>
            <p:nvSpPr>
              <p:cNvPr id="31" name="Inhaltsplatzhalter 2"/>
              <p:cNvSpPr txBox="1"/>
              <p:nvPr/>
            </p:nvSpPr>
            <p:spPr bwMode="auto">
              <a:xfrm>
                <a:off x="828339" y="1693704"/>
                <a:ext cx="10944000" cy="1815869"/>
              </a:xfrm>
              <a:prstGeom prst="rect">
                <a:avLst/>
              </a:prstGeom>
              <a:solidFill>
                <a:schemeClr val="bg1"/>
              </a:solidFill>
              <a:ln>
                <a:solidFill>
                  <a:schemeClr val="bg1"/>
                </a:solidFill>
              </a:ln>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100" dirty="0">
                    <a:latin typeface="Calibri"/>
                    <a:ea typeface="Calibri"/>
                    <a:cs typeface="Calibri"/>
                  </a:rPr>
                  <a:t>Behandlungsintensität schriftlich dokumentieren.</a:t>
                </a:r>
                <a:br>
                  <a:rPr lang="de-CH" sz="2100" dirty="0">
                    <a:latin typeface="Calibri"/>
                    <a:ea typeface="Calibri"/>
                    <a:cs typeface="Calibri"/>
                  </a:rPr>
                </a:br>
                <a:endParaRPr lang="de-CH" sz="2100" dirty="0">
                  <a:latin typeface="Calibri"/>
                  <a:ea typeface="Calibri"/>
                  <a:cs typeface="Calibri"/>
                </a:endParaRPr>
              </a:p>
            </p:txBody>
          </p:sp>
          <p:sp>
            <p:nvSpPr>
              <p:cNvPr id="32" name="Ellipse 9"/>
              <p:cNvSpPr>
                <a:spLocks noChangeAspect="1"/>
              </p:cNvSpPr>
              <p:nvPr/>
            </p:nvSpPr>
            <p:spPr bwMode="auto">
              <a:xfrm>
                <a:off x="398957" y="1884543"/>
                <a:ext cx="900000" cy="900000"/>
              </a:xfrm>
              <a:prstGeom prst="ellipse">
                <a:avLst/>
              </a:prstGeom>
              <a:solidFill>
                <a:schemeClr val="accent2"/>
              </a:solidFill>
              <a:ln>
                <a:solidFill>
                  <a:schemeClr val="bg1"/>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Calibri"/>
                  <a:cs typeface="Calibri"/>
                </a:endParaRPr>
              </a:p>
            </p:txBody>
          </p:sp>
        </p:grpSp>
        <p:sp>
          <p:nvSpPr>
            <p:cNvPr id="30" name="Textfeld 29"/>
            <p:cNvSpPr txBox="1"/>
            <p:nvPr/>
          </p:nvSpPr>
          <p:spPr bwMode="auto">
            <a:xfrm>
              <a:off x="564652" y="1781112"/>
              <a:ext cx="534366" cy="1106865"/>
            </a:xfrm>
            <a:prstGeom prst="rect">
              <a:avLst/>
            </a:prstGeom>
            <a:noFill/>
            <a:ln>
              <a:noFill/>
            </a:ln>
          </p:spPr>
          <p:txBody>
            <a:bodyPr wrap="square" lIns="0" tIns="0" rIns="0" bIns="0" rtlCol="0" anchor="ctr">
              <a:spAutoFit/>
            </a:bodyPr>
            <a:lstStyle/>
            <a:p>
              <a:pPr algn="ctr">
                <a:defRPr/>
              </a:pPr>
              <a:r>
                <a:rPr lang="de-CH" sz="4000">
                  <a:latin typeface="Calibri"/>
                  <a:ea typeface="Calibri"/>
                  <a:cs typeface="Calibri"/>
                </a:rPr>
                <a:t>C</a:t>
              </a:r>
              <a:endParaRPr/>
            </a:p>
          </p:txBody>
        </p:sp>
      </p:grpSp>
      <p:grpSp>
        <p:nvGrpSpPr>
          <p:cNvPr id="33" name="Gruppieren 32"/>
          <p:cNvGrpSpPr/>
          <p:nvPr/>
        </p:nvGrpSpPr>
        <p:grpSpPr bwMode="auto">
          <a:xfrm>
            <a:off x="398957" y="4351215"/>
            <a:ext cx="11373382" cy="1009846"/>
            <a:chOff x="398957" y="1508085"/>
            <a:chExt cx="11373382" cy="1815869"/>
          </a:xfrm>
        </p:grpSpPr>
        <p:grpSp>
          <p:nvGrpSpPr>
            <p:cNvPr id="35" name="Gruppieren 34"/>
            <p:cNvGrpSpPr/>
            <p:nvPr/>
          </p:nvGrpSpPr>
          <p:grpSpPr bwMode="auto">
            <a:xfrm>
              <a:off x="398957" y="1508085"/>
              <a:ext cx="11373382" cy="1815869"/>
              <a:chOff x="398957" y="1508085"/>
              <a:chExt cx="11373382" cy="1815869"/>
            </a:xfrm>
          </p:grpSpPr>
          <p:sp>
            <p:nvSpPr>
              <p:cNvPr id="39" name="Inhaltsplatzhalter 2"/>
              <p:cNvSpPr txBox="1"/>
              <p:nvPr/>
            </p:nvSpPr>
            <p:spPr bwMode="auto">
              <a:xfrm>
                <a:off x="828339" y="1508085"/>
                <a:ext cx="10944000" cy="1815869"/>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CH" sz="2100" dirty="0">
                    <a:latin typeface="Calibri"/>
                    <a:ea typeface="Calibri"/>
                    <a:cs typeface="Calibri"/>
                  </a:rPr>
                  <a:t>Bei Behandlungswünschen erst die Meinung der behandelnden ärztlichen Fachperson einholen, da diese über die Behandlungsintensität entscheidet.</a:t>
                </a:r>
                <a:endParaRPr dirty="0"/>
              </a:p>
            </p:txBody>
          </p:sp>
          <p:sp>
            <p:nvSpPr>
              <p:cNvPr id="40" name="Ellipse 9"/>
              <p:cNvSpPr>
                <a:spLocks noChangeAspect="1"/>
              </p:cNvSpPr>
              <p:nvPr/>
            </p:nvSpPr>
            <p:spPr bwMode="auto">
              <a:xfrm>
                <a:off x="398957" y="1884543"/>
                <a:ext cx="900000" cy="90000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Calibri"/>
                  <a:cs typeface="Calibri"/>
                </a:endParaRPr>
              </a:p>
            </p:txBody>
          </p:sp>
        </p:grpSp>
        <p:sp>
          <p:nvSpPr>
            <p:cNvPr id="38" name="Textfeld 37"/>
            <p:cNvSpPr txBox="1"/>
            <p:nvPr/>
          </p:nvSpPr>
          <p:spPr bwMode="auto">
            <a:xfrm>
              <a:off x="564652" y="1781111"/>
              <a:ext cx="534366" cy="1106865"/>
            </a:xfrm>
            <a:prstGeom prst="rect">
              <a:avLst/>
            </a:prstGeom>
            <a:noFill/>
          </p:spPr>
          <p:txBody>
            <a:bodyPr wrap="square" lIns="0" tIns="0" rIns="0" bIns="0" rtlCol="0" anchor="ctr">
              <a:spAutoFit/>
            </a:bodyPr>
            <a:lstStyle/>
            <a:p>
              <a:pPr algn="ctr">
                <a:defRPr/>
              </a:pPr>
              <a:r>
                <a:rPr lang="de-CH" sz="4000">
                  <a:latin typeface="Calibri"/>
                  <a:ea typeface="Calibri"/>
                  <a:cs typeface="Calibri"/>
                </a:rPr>
                <a:t>D</a:t>
              </a:r>
              <a:endParaRPr/>
            </a:p>
          </p:txBody>
        </p:sp>
      </p:grpSp>
      <p:sp>
        <p:nvSpPr>
          <p:cNvPr id="43" name="Titel 1"/>
          <p:cNvSpPr>
            <a:spLocks noGrp="1"/>
          </p:cNvSpPr>
          <p:nvPr>
            <p:ph type="title"/>
          </p:nvPr>
        </p:nvSpPr>
        <p:spPr bwMode="auto">
          <a:xfrm>
            <a:off x="328040" y="287723"/>
            <a:ext cx="11370406" cy="828000"/>
          </a:xfrm>
        </p:spPr>
        <p:txBody>
          <a:bodyPr/>
          <a:lstStyle/>
          <a:p>
            <a:pPr>
              <a:defRPr/>
            </a:pPr>
            <a:r>
              <a:rPr lang="de-CH" sz="4400" dirty="0"/>
              <a:t>Übungsbeispiel 4</a:t>
            </a:r>
            <a:endParaRPr dirty="0"/>
          </a:p>
        </p:txBody>
      </p:sp>
      <p:grpSp>
        <p:nvGrpSpPr>
          <p:cNvPr id="10" name="Gruppieren 9"/>
          <p:cNvGrpSpPr/>
          <p:nvPr/>
        </p:nvGrpSpPr>
        <p:grpSpPr bwMode="auto">
          <a:xfrm>
            <a:off x="10423960" y="81457"/>
            <a:ext cx="1440000" cy="1440000"/>
            <a:chOff x="10395967" y="237649"/>
            <a:chExt cx="1440000" cy="1440000"/>
          </a:xfrm>
          <a:solidFill>
            <a:schemeClr val="accent2"/>
          </a:solidFill>
        </p:grpSpPr>
        <p:sp>
          <p:nvSpPr>
            <p:cNvPr id="2" name="Oval 1"/>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6"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grpSp>
        <p:nvGrpSpPr>
          <p:cNvPr id="4" name="Gruppieren 3"/>
          <p:cNvGrpSpPr/>
          <p:nvPr/>
        </p:nvGrpSpPr>
        <p:grpSpPr bwMode="auto">
          <a:xfrm>
            <a:off x="398957" y="5367793"/>
            <a:ext cx="11373382" cy="713422"/>
            <a:chOff x="398957" y="1955333"/>
            <a:chExt cx="11373382" cy="1106864"/>
          </a:xfrm>
        </p:grpSpPr>
        <p:grpSp>
          <p:nvGrpSpPr>
            <p:cNvPr id="5" name="Gruppieren 4"/>
            <p:cNvGrpSpPr/>
            <p:nvPr/>
          </p:nvGrpSpPr>
          <p:grpSpPr bwMode="auto">
            <a:xfrm>
              <a:off x="398957" y="1958543"/>
              <a:ext cx="11373382" cy="1065376"/>
              <a:chOff x="398957" y="1958543"/>
              <a:chExt cx="11373382" cy="1065376"/>
            </a:xfrm>
          </p:grpSpPr>
          <p:sp>
            <p:nvSpPr>
              <p:cNvPr id="8" name="Inhaltsplatzhalter 2"/>
              <p:cNvSpPr txBox="1"/>
              <p:nvPr/>
            </p:nvSpPr>
            <p:spPr bwMode="auto">
              <a:xfrm>
                <a:off x="828339" y="1958543"/>
                <a:ext cx="10944000" cy="1065376"/>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de-DE" sz="2100" dirty="0">
                    <a:latin typeface="Calibri"/>
                    <a:ea typeface="Calibri"/>
                    <a:cs typeface="Calibri"/>
                  </a:rPr>
                  <a:t>Angehörige bestimmten über die Umsetzung der Behandlungswünsche im Alltag.</a:t>
                </a:r>
              </a:p>
            </p:txBody>
          </p:sp>
          <p:sp>
            <p:nvSpPr>
              <p:cNvPr id="9" name="Ellipse 9"/>
              <p:cNvSpPr>
                <a:spLocks noChangeAspect="1"/>
              </p:cNvSpPr>
              <p:nvPr/>
            </p:nvSpPr>
            <p:spPr bwMode="auto">
              <a:xfrm>
                <a:off x="398957" y="2083652"/>
                <a:ext cx="906274" cy="906274"/>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de-CH" sz="1200" u="none" strike="noStrike" cap="none" spc="-10">
                  <a:ln>
                    <a:noFill/>
                  </a:ln>
                  <a:solidFill>
                    <a:srgbClr val="000000"/>
                  </a:solidFill>
                  <a:latin typeface="Calibri"/>
                  <a:ea typeface="Calibri"/>
                  <a:cs typeface="Calibri"/>
                </a:endParaRPr>
              </a:p>
            </p:txBody>
          </p:sp>
        </p:grpSp>
        <p:sp>
          <p:nvSpPr>
            <p:cNvPr id="7" name="Textfeld 6"/>
            <p:cNvSpPr txBox="1"/>
            <p:nvPr/>
          </p:nvSpPr>
          <p:spPr bwMode="auto">
            <a:xfrm>
              <a:off x="564652" y="1955333"/>
              <a:ext cx="534366" cy="1106864"/>
            </a:xfrm>
            <a:prstGeom prst="rect">
              <a:avLst/>
            </a:prstGeom>
            <a:noFill/>
          </p:spPr>
          <p:txBody>
            <a:bodyPr wrap="square" lIns="0" tIns="0" rIns="0" bIns="0" rtlCol="0" anchor="ctr">
              <a:spAutoFit/>
            </a:bodyPr>
            <a:lstStyle/>
            <a:p>
              <a:pPr algn="ctr">
                <a:defRPr/>
              </a:pPr>
              <a:r>
                <a:rPr lang="de-CH" sz="4000" dirty="0">
                  <a:latin typeface="Calibri"/>
                  <a:ea typeface="Calibri"/>
                  <a:cs typeface="Calibri"/>
                </a:rPr>
                <a:t>E</a:t>
              </a:r>
              <a:endParaRPr dirty="0"/>
            </a:p>
          </p:txBody>
        </p:sp>
      </p:grpSp>
      <p:sp>
        <p:nvSpPr>
          <p:cNvPr id="36" name="Rechteck 35">
            <a:extLst>
              <a:ext uri="{FF2B5EF4-FFF2-40B4-BE49-F238E27FC236}">
                <a16:creationId xmlns:a16="http://schemas.microsoft.com/office/drawing/2014/main" id="{A2313017-7723-254A-8246-C8284ECDC4D2}"/>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Title 1"/>
          <p:cNvSpPr>
            <a:spLocks noGrp="1"/>
          </p:cNvSpPr>
          <p:nvPr>
            <p:ph type="title"/>
          </p:nvPr>
        </p:nvSpPr>
        <p:spPr bwMode="auto">
          <a:xfrm>
            <a:off x="384026" y="343709"/>
            <a:ext cx="11370406" cy="828000"/>
          </a:xfrm>
        </p:spPr>
        <p:txBody>
          <a:bodyPr/>
          <a:lstStyle/>
          <a:p>
            <a:pPr>
              <a:defRPr/>
            </a:pPr>
            <a:r>
              <a:rPr lang="de-CH" sz="4400" dirty="0"/>
              <a:t>Übungsbeispiel 5</a:t>
            </a:r>
            <a:endParaRPr sz="4400" dirty="0"/>
          </a:p>
        </p:txBody>
      </p:sp>
      <p:sp>
        <p:nvSpPr>
          <p:cNvPr id="3" name="Content Placeholder 2"/>
          <p:cNvSpPr>
            <a:spLocks noGrp="1"/>
          </p:cNvSpPr>
          <p:nvPr>
            <p:ph idx="1"/>
          </p:nvPr>
        </p:nvSpPr>
        <p:spPr bwMode="auto">
          <a:xfrm>
            <a:off x="1064525" y="2316533"/>
            <a:ext cx="10392770" cy="4197758"/>
          </a:xfrm>
          <a:prstGeom prst="rect">
            <a:avLst/>
          </a:prstGeom>
          <a:solidFill>
            <a:schemeClr val="bg1"/>
          </a:solidFill>
          <a:ln>
            <a:solidFill>
              <a:schemeClr val="bg1"/>
            </a:solidFill>
          </a:ln>
        </p:spPr>
        <p:txBody>
          <a:bodyPr anchor="ctr"/>
          <a:lstStyle/>
          <a:p>
            <a:pPr marL="655200" lvl="1" indent="-457200">
              <a:lnSpc>
                <a:spcPct val="107000"/>
              </a:lnSpc>
              <a:spcAft>
                <a:spcPts val="800"/>
              </a:spcAft>
              <a:buFont typeface="+mj-lt"/>
              <a:buAutoNum type="arabicPeriod"/>
              <a:defRPr/>
            </a:pPr>
            <a:r>
              <a:rPr lang="de-DE" sz="2000" dirty="0">
                <a:latin typeface="Calibri"/>
                <a:ea typeface="Calibri"/>
                <a:cs typeface="Calibri"/>
              </a:rPr>
              <a:t>Der Bewohner kehrt nach einer Oberschenkelhalsfraktur, die operativ behandelt wurde, aus dem Spital zurück. </a:t>
            </a:r>
            <a:endParaRPr dirty="0"/>
          </a:p>
          <a:p>
            <a:pPr marL="655200" lvl="1" indent="-457200">
              <a:lnSpc>
                <a:spcPct val="107000"/>
              </a:lnSpc>
              <a:spcAft>
                <a:spcPts val="800"/>
              </a:spcAft>
              <a:buFont typeface="+mj-lt"/>
              <a:buAutoNum type="arabicPeriod"/>
              <a:defRPr/>
            </a:pPr>
            <a:r>
              <a:rPr lang="de-DE" sz="2000" dirty="0">
                <a:latin typeface="Calibri"/>
                <a:ea typeface="Calibri"/>
                <a:cs typeface="Calibri"/>
              </a:rPr>
              <a:t>Der Gesundheitszustand des Bewohners hat sich stabilisiert und die Lebenserwartung wird nun über 6 Monate und länger eingeschätzt. </a:t>
            </a:r>
            <a:endParaRPr dirty="0"/>
          </a:p>
          <a:p>
            <a:pPr marL="655200" lvl="1" indent="-457200">
              <a:lnSpc>
                <a:spcPct val="107000"/>
              </a:lnSpc>
              <a:spcAft>
                <a:spcPts val="800"/>
              </a:spcAft>
              <a:buFont typeface="+mj-lt"/>
              <a:buAutoNum type="arabicPeriod"/>
              <a:defRPr/>
            </a:pPr>
            <a:r>
              <a:rPr lang="de-DE" sz="2000" dirty="0">
                <a:latin typeface="Calibri"/>
                <a:ea typeface="Calibri"/>
                <a:cs typeface="Calibri"/>
              </a:rPr>
              <a:t>Er </a:t>
            </a:r>
            <a:r>
              <a:rPr lang="de-DE" sz="2000" dirty="0" err="1">
                <a:latin typeface="Calibri"/>
                <a:ea typeface="Calibri"/>
                <a:cs typeface="Calibri"/>
              </a:rPr>
              <a:t>äussert</a:t>
            </a:r>
            <a:r>
              <a:rPr lang="de-DE" sz="2000" dirty="0">
                <a:latin typeface="Calibri"/>
                <a:ea typeface="Calibri"/>
                <a:cs typeface="Calibri"/>
              </a:rPr>
              <a:t> einen Sterbewunsch und lehnt Medikamente ab. Seine COPD hat sich sehr verschlechtert.</a:t>
            </a:r>
            <a:endParaRPr dirty="0"/>
          </a:p>
          <a:p>
            <a:pPr marL="655200" lvl="1" indent="-457200">
              <a:lnSpc>
                <a:spcPct val="107000"/>
              </a:lnSpc>
              <a:spcAft>
                <a:spcPts val="800"/>
              </a:spcAft>
              <a:buFont typeface="+mj-lt"/>
              <a:buAutoNum type="arabicPeriod"/>
              <a:defRPr/>
            </a:pPr>
            <a:r>
              <a:rPr lang="de-DE" sz="2000" dirty="0">
                <a:latin typeface="Calibri"/>
                <a:ea typeface="Calibri"/>
                <a:cs typeface="Calibri"/>
              </a:rPr>
              <a:t>Die Angehörigen sprechen die Bezugspflegende an und wünschen ein Absetzen aller Therapien bei ihrem Vater.</a:t>
            </a:r>
            <a:endParaRPr dirty="0"/>
          </a:p>
          <a:p>
            <a:pPr marL="655200" lvl="1" indent="-457200">
              <a:lnSpc>
                <a:spcPct val="107000"/>
              </a:lnSpc>
              <a:spcAft>
                <a:spcPts val="800"/>
              </a:spcAft>
              <a:buFont typeface="+mj-lt"/>
              <a:buAutoNum type="arabicPeriod"/>
              <a:defRPr/>
            </a:pPr>
            <a:r>
              <a:rPr lang="de-DE" sz="2000" dirty="0">
                <a:latin typeface="Calibri"/>
                <a:ea typeface="Calibri"/>
                <a:cs typeface="Calibri"/>
              </a:rPr>
              <a:t>Die KESB ernennt eine vertretungsberechtigte Person für medizinische </a:t>
            </a:r>
            <a:r>
              <a:rPr lang="de-DE" sz="2000" dirty="0" err="1">
                <a:latin typeface="Calibri"/>
                <a:ea typeface="Calibri"/>
                <a:cs typeface="Calibri"/>
              </a:rPr>
              <a:t>Massnahmen</a:t>
            </a:r>
            <a:r>
              <a:rPr lang="de-DE" sz="2000" dirty="0">
                <a:latin typeface="Calibri"/>
                <a:ea typeface="Calibri"/>
                <a:cs typeface="Calibri"/>
              </a:rPr>
              <a:t> für den Bewohner. Das offizielle Schreiben liegt seit heute vor. </a:t>
            </a:r>
            <a:endParaRPr dirty="0"/>
          </a:p>
        </p:txBody>
      </p:sp>
      <p:sp>
        <p:nvSpPr>
          <p:cNvPr id="4" name="Eine Ecke des Rechtecks abrunden 5"/>
          <p:cNvSpPr/>
          <p:nvPr/>
        </p:nvSpPr>
        <p:spPr bwMode="auto">
          <a:xfrm>
            <a:off x="1064525" y="1718240"/>
            <a:ext cx="10392770" cy="590723"/>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nSpc>
                <a:spcPct val="107000"/>
              </a:lnSpc>
              <a:spcAft>
                <a:spcPts val="800"/>
              </a:spcAft>
              <a:defRPr/>
            </a:pPr>
            <a:r>
              <a:rPr lang="de-DE" sz="2400" b="1" dirty="0">
                <a:solidFill>
                  <a:schemeClr val="tx1"/>
                </a:solidFill>
                <a:latin typeface="Calibri"/>
                <a:ea typeface="Calibri"/>
                <a:cs typeface="Calibri"/>
              </a:rPr>
              <a:t>Welches sind </a:t>
            </a:r>
            <a:r>
              <a:rPr lang="de-DE" sz="2400" b="1" dirty="0" err="1">
                <a:solidFill>
                  <a:schemeClr val="tx1"/>
                </a:solidFill>
                <a:latin typeface="Calibri"/>
                <a:ea typeface="Calibri"/>
                <a:cs typeface="Calibri"/>
              </a:rPr>
              <a:t>Triggermomente</a:t>
            </a:r>
            <a:r>
              <a:rPr lang="de-DE" sz="2400" b="1" dirty="0">
                <a:solidFill>
                  <a:schemeClr val="tx1"/>
                </a:solidFill>
                <a:latin typeface="Calibri"/>
                <a:ea typeface="Calibri"/>
                <a:cs typeface="Calibri"/>
              </a:rPr>
              <a:t>, um die GVP zu überprüfen oder zu erstellen?</a:t>
            </a:r>
            <a:endParaRPr lang="de-DE" sz="2400" dirty="0">
              <a:solidFill>
                <a:schemeClr val="tx1"/>
              </a:solidFill>
              <a:latin typeface="Calibri"/>
              <a:ea typeface="Calibri"/>
              <a:cs typeface="Calibri"/>
            </a:endParaRPr>
          </a:p>
        </p:txBody>
      </p:sp>
      <p:grpSp>
        <p:nvGrpSpPr>
          <p:cNvPr id="9" name="Gruppieren 8"/>
          <p:cNvGrpSpPr/>
          <p:nvPr/>
        </p:nvGrpSpPr>
        <p:grpSpPr bwMode="auto">
          <a:xfrm>
            <a:off x="10367974" y="152748"/>
            <a:ext cx="1440000" cy="1440000"/>
            <a:chOff x="10395967" y="237649"/>
            <a:chExt cx="1440000" cy="1440000"/>
          </a:xfrm>
          <a:solidFill>
            <a:schemeClr val="accent2"/>
          </a:solidFill>
        </p:grpSpPr>
        <p:sp>
          <p:nvSpPr>
            <p:cNvPr id="10" name="Oval 9"/>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de-DE">
                <a:solidFill>
                  <a:schemeClr val="bg1"/>
                </a:solidFill>
                <a:latin typeface="Calibri"/>
                <a:ea typeface="Roboto"/>
              </a:endParaRPr>
            </a:p>
          </p:txBody>
        </p:sp>
        <p:pic>
          <p:nvPicPr>
            <p:cNvPr id="12"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8" name="Rechteck 7">
            <a:extLst>
              <a:ext uri="{FF2B5EF4-FFF2-40B4-BE49-F238E27FC236}">
                <a16:creationId xmlns:a16="http://schemas.microsoft.com/office/drawing/2014/main" id="{95399463-BD27-1041-ABD5-E3886F4A5CE0}"/>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de-CH" sz="8000" b="1">
                <a:solidFill>
                  <a:schemeClr val="bg1"/>
                </a:solidFill>
                <a:latin typeface="Calibri"/>
                <a:cs typeface="Calibri"/>
              </a:rPr>
              <a:t>Habt ihr Fragen?</a:t>
            </a:r>
            <a:endParaRPr/>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de-DE" sz="1200">
              <a:solidFill>
                <a:schemeClr val="tx1"/>
              </a:solidFill>
              <a:latin typeface="Calibri"/>
            </a:endParaRPr>
          </a:p>
        </p:txBody>
      </p:sp>
      <p:pic>
        <p:nvPicPr>
          <p:cNvPr id="6" name="Grafik 5" descr="Gedankenblase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01920" y="2408759"/>
            <a:ext cx="1576721" cy="1576721"/>
          </a:xfrm>
          <a:prstGeom prst="rect">
            <a:avLst/>
          </a:prstGeom>
        </p:spPr>
      </p:pic>
      <p:sp>
        <p:nvSpPr>
          <p:cNvPr id="2" name="Fußzeilenplatzhalter 1"/>
          <p:cNvSpPr txBox="1"/>
          <p:nvPr/>
        </p:nvSpPr>
        <p:spPr bwMode="auto">
          <a:xfrm>
            <a:off x="409575" y="6410324"/>
            <a:ext cx="7743825"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endParaRPr lang="de-CH" sz="800" dirty="0">
              <a:solidFill>
                <a:schemeClr val="bg1"/>
              </a:solidFill>
              <a:latin typeface="Calibri"/>
              <a:ea typeface="Roboto"/>
              <a:cs typeface="Calibri"/>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35</a:t>
            </a:fld>
            <a:endParaRPr lang="de-CH" sz="800">
              <a:solidFill>
                <a:schemeClr val="bg1"/>
              </a:solidFill>
              <a:ea typeface="Roboto"/>
            </a:endParaRPr>
          </a:p>
        </p:txBody>
      </p:sp>
      <p:sp>
        <p:nvSpPr>
          <p:cNvPr id="8" name="Rechteck 7">
            <a:extLst>
              <a:ext uri="{FF2B5EF4-FFF2-40B4-BE49-F238E27FC236}">
                <a16:creationId xmlns:a16="http://schemas.microsoft.com/office/drawing/2014/main" id="{BC69758A-3CB6-9046-B487-A6D9B3D46390}"/>
              </a:ext>
            </a:extLst>
          </p:cNvPr>
          <p:cNvSpPr/>
          <p:nvPr/>
        </p:nvSpPr>
        <p:spPr bwMode="auto">
          <a:xfrm>
            <a:off x="468000" y="6588000"/>
            <a:ext cx="6096000" cy="215444"/>
          </a:xfrm>
          <a:prstGeom prst="rect">
            <a:avLst/>
          </a:prstGeom>
        </p:spPr>
        <p:txBody>
          <a:bodyPr>
            <a:spAutoFit/>
          </a:bodyPr>
          <a:lstStyle/>
          <a:p>
            <a:r>
              <a:rPr lang="en-US" sz="800" dirty="0" err="1">
                <a:solidFill>
                  <a:schemeClr val="bg1"/>
                </a:solidFill>
                <a:latin typeface="Calibri" panose="020F0502020204030204" pitchFamily="34" charset="0"/>
                <a:ea typeface="Aptos"/>
              </a:rPr>
              <a:t>www.artiset.ch</a:t>
            </a:r>
            <a:r>
              <a:rPr lang="en-US" sz="800" dirty="0">
                <a:solidFill>
                  <a:schemeClr val="bg1"/>
                </a:solidFill>
                <a:latin typeface="Calibri" panose="020F0502020204030204" pitchFamily="34" charset="0"/>
                <a:ea typeface="Aptos"/>
              </a:rPr>
              <a:t>/</a:t>
            </a:r>
            <a:r>
              <a:rPr lang="en-US" sz="800" dirty="0" err="1">
                <a:solidFill>
                  <a:schemeClr val="bg1"/>
                </a:solidFill>
                <a:latin typeface="Calibri" panose="020F0502020204030204" pitchFamily="34" charset="0"/>
                <a:ea typeface="Aptos"/>
              </a:rPr>
              <a:t>pflegequalitaet</a:t>
            </a:r>
            <a:r>
              <a:rPr lang="en-US" sz="800" dirty="0">
                <a:solidFill>
                  <a:schemeClr val="bg1"/>
                </a:solidFill>
                <a:latin typeface="Calibri" panose="020F0502020204030204" pitchFamily="34" charset="0"/>
                <a:ea typeface="Aptos"/>
              </a:rPr>
              <a:t> – CC BY-NC-SA </a:t>
            </a:r>
            <a:r>
              <a:rPr lang="en-US" sz="800" dirty="0" err="1">
                <a:solidFill>
                  <a:schemeClr val="bg1"/>
                </a:solidFill>
                <a:latin typeface="Calibri" panose="020F0502020204030204" pitchFamily="34" charset="0"/>
                <a:ea typeface="Aptos"/>
              </a:rPr>
              <a:t>senesuisse</a:t>
            </a:r>
            <a:r>
              <a:rPr lang="en-US" sz="800" dirty="0">
                <a:solidFill>
                  <a:schemeClr val="bg1"/>
                </a:solidFill>
                <a:latin typeface="Calibri" panose="020F0502020204030204" pitchFamily="34" charset="0"/>
                <a:ea typeface="Aptos"/>
              </a:rPr>
              <a:t> und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bwMode="auto">
        <a:xfrm>
          <a:off x="0" y="0"/>
          <a:ext cx="0" cy="0"/>
          <a:chOff x="0" y="0"/>
          <a:chExt cx="0" cy="0"/>
        </a:xfrm>
      </p:grpSpPr>
      <p:sp>
        <p:nvSpPr>
          <p:cNvPr id="3" name="Untertitel 6"/>
          <p:cNvSpPr txBox="1"/>
          <p:nvPr/>
        </p:nvSpPr>
        <p:spPr bwMode="auto">
          <a:xfrm>
            <a:off x="4070350" y="371475"/>
            <a:ext cx="8121650" cy="5651500"/>
          </a:xfrm>
          <a:prstGeom prst="rect">
            <a:avLst/>
          </a:prstGeom>
        </p:spPr>
        <p:txBody>
          <a:bodyPr vert="horz" lIns="0" tIns="0" rIns="0" bIns="0" rtlCol="0" anchor="ct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spcAft>
                <a:spcPts val="2400"/>
              </a:spcAft>
              <a:defRPr/>
            </a:pPr>
            <a:r>
              <a:rPr lang="de-CH" sz="6000" b="1">
                <a:solidFill>
                  <a:schemeClr val="bg1"/>
                </a:solidFill>
                <a:latin typeface="Calibri"/>
                <a:cs typeface="Calibri"/>
              </a:rPr>
              <a:t>quality@senesuisse.ch</a:t>
            </a:r>
            <a:endParaRPr/>
          </a:p>
        </p:txBody>
      </p:sp>
      <p:sp>
        <p:nvSpPr>
          <p:cNvPr id="4" name="Oval 3"/>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de-DE" sz="1200">
              <a:solidFill>
                <a:schemeClr val="tx1"/>
              </a:solidFill>
              <a:latin typeface="Calibri"/>
            </a:endParaRPr>
          </a:p>
        </p:txBody>
      </p:sp>
      <p:sp>
        <p:nvSpPr>
          <p:cNvPr id="5" name="Textfeld 4"/>
          <p:cNvSpPr txBox="1"/>
          <p:nvPr/>
        </p:nvSpPr>
        <p:spPr bwMode="auto">
          <a:xfrm rot="21204720">
            <a:off x="320978" y="2550788"/>
            <a:ext cx="2938605" cy="1292662"/>
          </a:xfrm>
          <a:prstGeom prst="rect">
            <a:avLst/>
          </a:prstGeom>
          <a:noFill/>
        </p:spPr>
        <p:txBody>
          <a:bodyPr wrap="square" lIns="0" tIns="0" rIns="0" bIns="0" anchor="ctr" anchorCtr="0">
            <a:spAutoFit/>
          </a:bodyPr>
          <a:lstStyle/>
          <a:p>
            <a:pPr algn="ctr">
              <a:defRPr/>
            </a:pPr>
            <a:r>
              <a:rPr lang="de-DE" sz="2800">
                <a:latin typeface="Calibri"/>
                <a:ea typeface="Roboto"/>
              </a:rPr>
              <a:t>Fragen? </a:t>
            </a:r>
            <a:br>
              <a:rPr lang="de-DE" sz="2800">
                <a:latin typeface="Calibri"/>
                <a:ea typeface="Roboto"/>
              </a:rPr>
            </a:br>
            <a:r>
              <a:rPr lang="de-DE" sz="2800">
                <a:latin typeface="Calibri"/>
                <a:ea typeface="Roboto"/>
              </a:rPr>
              <a:t>Bemerkungen? </a:t>
            </a:r>
            <a:br>
              <a:rPr lang="de-DE" sz="2800">
                <a:latin typeface="Calibri"/>
                <a:ea typeface="Roboto"/>
              </a:rPr>
            </a:br>
            <a:r>
              <a:rPr lang="de-DE" sz="2800">
                <a:latin typeface="Calibri"/>
                <a:ea typeface="Roboto"/>
              </a:rPr>
              <a:t>Hinweise?</a:t>
            </a:r>
            <a:endParaRPr/>
          </a:p>
        </p:txBody>
      </p:sp>
      <p:sp>
        <p:nvSpPr>
          <p:cNvPr id="6" name="Rechteck 5">
            <a:extLst>
              <a:ext uri="{FF2B5EF4-FFF2-40B4-BE49-F238E27FC236}">
                <a16:creationId xmlns:a16="http://schemas.microsoft.com/office/drawing/2014/main" id="{285F7B64-3176-A747-BB1D-D4C56FE526ED}"/>
              </a:ext>
            </a:extLst>
          </p:cNvPr>
          <p:cNvSpPr/>
          <p:nvPr/>
        </p:nvSpPr>
        <p:spPr bwMode="auto">
          <a:xfrm>
            <a:off x="468000" y="6588000"/>
            <a:ext cx="6096000" cy="215444"/>
          </a:xfrm>
          <a:prstGeom prst="rect">
            <a:avLst/>
          </a:prstGeom>
        </p:spPr>
        <p:txBody>
          <a:bodyPr>
            <a:spAutoFit/>
          </a:bodyPr>
          <a:lstStyle/>
          <a:p>
            <a:r>
              <a:rPr lang="en-US" sz="800" dirty="0" err="1">
                <a:solidFill>
                  <a:schemeClr val="bg1"/>
                </a:solidFill>
                <a:latin typeface="Calibri" panose="020F0502020204030204" pitchFamily="34" charset="0"/>
                <a:ea typeface="Aptos"/>
              </a:rPr>
              <a:t>www.artiset.ch</a:t>
            </a:r>
            <a:r>
              <a:rPr lang="en-US" sz="800" dirty="0">
                <a:solidFill>
                  <a:schemeClr val="bg1"/>
                </a:solidFill>
                <a:latin typeface="Calibri" panose="020F0502020204030204" pitchFamily="34" charset="0"/>
                <a:ea typeface="Aptos"/>
              </a:rPr>
              <a:t>/</a:t>
            </a:r>
            <a:r>
              <a:rPr lang="en-US" sz="800" dirty="0" err="1">
                <a:solidFill>
                  <a:schemeClr val="bg1"/>
                </a:solidFill>
                <a:latin typeface="Calibri" panose="020F0502020204030204" pitchFamily="34" charset="0"/>
                <a:ea typeface="Aptos"/>
              </a:rPr>
              <a:t>pflegequalitaet</a:t>
            </a:r>
            <a:r>
              <a:rPr lang="en-US" sz="800" dirty="0">
                <a:solidFill>
                  <a:schemeClr val="bg1"/>
                </a:solidFill>
                <a:latin typeface="Calibri" panose="020F0502020204030204" pitchFamily="34" charset="0"/>
                <a:ea typeface="Aptos"/>
              </a:rPr>
              <a:t> – CC BY-NC-SA </a:t>
            </a:r>
            <a:r>
              <a:rPr lang="en-US" sz="800" dirty="0" err="1">
                <a:solidFill>
                  <a:schemeClr val="bg1"/>
                </a:solidFill>
                <a:latin typeface="Calibri" panose="020F0502020204030204" pitchFamily="34" charset="0"/>
                <a:ea typeface="Aptos"/>
              </a:rPr>
              <a:t>senesuisse</a:t>
            </a:r>
            <a:r>
              <a:rPr lang="en-US" sz="800" dirty="0">
                <a:solidFill>
                  <a:schemeClr val="bg1"/>
                </a:solidFill>
                <a:latin typeface="Calibri" panose="020F0502020204030204" pitchFamily="34" charset="0"/>
                <a:ea typeface="Aptos"/>
              </a:rPr>
              <a:t> und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de-CH" sz="8000" b="1">
                <a:solidFill>
                  <a:schemeClr val="bg1"/>
                </a:solidFill>
                <a:latin typeface="Calibri"/>
                <a:cs typeface="Calibri"/>
              </a:rPr>
              <a:t>Herzlichen Dank.</a:t>
            </a:r>
            <a:endParaRPr/>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de-DE" sz="1200">
              <a:solidFill>
                <a:schemeClr val="tx1"/>
              </a:solidFill>
              <a:latin typeface="Calibri"/>
            </a:endParaRPr>
          </a:p>
        </p:txBody>
      </p:sp>
      <p:pic>
        <p:nvPicPr>
          <p:cNvPr id="3" name="Grafik 2" descr="Bogen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955963" y="2412228"/>
            <a:ext cx="1662545" cy="1662545"/>
          </a:xfrm>
          <a:prstGeom prst="rect">
            <a:avLst/>
          </a:prstGeom>
        </p:spPr>
      </p:pic>
      <p:sp>
        <p:nvSpPr>
          <p:cNvPr id="2" name="Fußzeilenplatzhalter 1"/>
          <p:cNvSpPr txBox="1"/>
          <p:nvPr/>
        </p:nvSpPr>
        <p:spPr bwMode="auto">
          <a:xfrm>
            <a:off x="409575" y="6410324"/>
            <a:ext cx="7743825"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endParaRPr lang="de-CH" sz="800" dirty="0">
              <a:solidFill>
                <a:schemeClr val="bg1"/>
              </a:solidFill>
              <a:latin typeface="Calibri"/>
              <a:ea typeface="Roboto"/>
              <a:cs typeface="Calibri"/>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37</a:t>
            </a:fld>
            <a:endParaRPr lang="de-CH" sz="800" dirty="0">
              <a:solidFill>
                <a:schemeClr val="bg1"/>
              </a:solidFill>
              <a:ea typeface="Roboto"/>
            </a:endParaRPr>
          </a:p>
        </p:txBody>
      </p:sp>
      <p:sp>
        <p:nvSpPr>
          <p:cNvPr id="8" name="Rechteck 7">
            <a:extLst>
              <a:ext uri="{FF2B5EF4-FFF2-40B4-BE49-F238E27FC236}">
                <a16:creationId xmlns:a16="http://schemas.microsoft.com/office/drawing/2014/main" id="{50DCE848-1EBD-6F42-A7A0-D3E12B89FFA5}"/>
              </a:ext>
            </a:extLst>
          </p:cNvPr>
          <p:cNvSpPr/>
          <p:nvPr/>
        </p:nvSpPr>
        <p:spPr bwMode="auto">
          <a:xfrm>
            <a:off x="468000" y="6588000"/>
            <a:ext cx="6096000" cy="215444"/>
          </a:xfrm>
          <a:prstGeom prst="rect">
            <a:avLst/>
          </a:prstGeom>
        </p:spPr>
        <p:txBody>
          <a:bodyPr>
            <a:spAutoFit/>
          </a:bodyPr>
          <a:lstStyle/>
          <a:p>
            <a:r>
              <a:rPr lang="en-US" sz="800" dirty="0" err="1">
                <a:solidFill>
                  <a:schemeClr val="bg1"/>
                </a:solidFill>
                <a:latin typeface="Calibri" panose="020F0502020204030204" pitchFamily="34" charset="0"/>
                <a:ea typeface="Aptos"/>
              </a:rPr>
              <a:t>www.artiset.ch</a:t>
            </a:r>
            <a:r>
              <a:rPr lang="en-US" sz="800" dirty="0">
                <a:solidFill>
                  <a:schemeClr val="bg1"/>
                </a:solidFill>
                <a:latin typeface="Calibri" panose="020F0502020204030204" pitchFamily="34" charset="0"/>
                <a:ea typeface="Aptos"/>
              </a:rPr>
              <a:t>/</a:t>
            </a:r>
            <a:r>
              <a:rPr lang="en-US" sz="800" dirty="0" err="1">
                <a:solidFill>
                  <a:schemeClr val="bg1"/>
                </a:solidFill>
                <a:latin typeface="Calibri" panose="020F0502020204030204" pitchFamily="34" charset="0"/>
                <a:ea typeface="Aptos"/>
              </a:rPr>
              <a:t>pflegequalitaet</a:t>
            </a:r>
            <a:r>
              <a:rPr lang="en-US" sz="800" dirty="0">
                <a:solidFill>
                  <a:schemeClr val="bg1"/>
                </a:solidFill>
                <a:latin typeface="Calibri" panose="020F0502020204030204" pitchFamily="34" charset="0"/>
                <a:ea typeface="Aptos"/>
              </a:rPr>
              <a:t> – CC BY-NC-SA </a:t>
            </a:r>
            <a:r>
              <a:rPr lang="en-US" sz="800" dirty="0" err="1">
                <a:solidFill>
                  <a:schemeClr val="bg1"/>
                </a:solidFill>
                <a:latin typeface="Calibri" panose="020F0502020204030204" pitchFamily="34" charset="0"/>
                <a:ea typeface="Aptos"/>
              </a:rPr>
              <a:t>senesuisse</a:t>
            </a:r>
            <a:r>
              <a:rPr lang="en-US" sz="800" dirty="0">
                <a:solidFill>
                  <a:schemeClr val="bg1"/>
                </a:solidFill>
                <a:latin typeface="Calibri" panose="020F0502020204030204" pitchFamily="34" charset="0"/>
                <a:ea typeface="Aptos"/>
              </a:rPr>
              <a:t> und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txBox="1"/>
          <p:nvPr/>
        </p:nvSpPr>
        <p:spPr bwMode="auto">
          <a:xfrm>
            <a:off x="272684" y="837512"/>
            <a:ext cx="11370406" cy="828000"/>
          </a:xfrm>
        </p:spPr>
        <p:txBody>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de-CH" sz="4500" b="1" dirty="0">
                <a:latin typeface="Calibri"/>
                <a:ea typeface="Calibri"/>
                <a:cs typeface="Calibri"/>
              </a:rPr>
              <a:t>Quellen</a:t>
            </a:r>
            <a:endParaRPr dirty="0"/>
          </a:p>
        </p:txBody>
      </p:sp>
      <p:sp>
        <p:nvSpPr>
          <p:cNvPr id="3" name="Textfeld 2"/>
          <p:cNvSpPr txBox="1"/>
          <p:nvPr/>
        </p:nvSpPr>
        <p:spPr bwMode="auto">
          <a:xfrm>
            <a:off x="409575" y="1665512"/>
            <a:ext cx="11096625" cy="5262979"/>
          </a:xfrm>
          <a:prstGeom prst="rect">
            <a:avLst/>
          </a:prstGeom>
          <a:noFill/>
        </p:spPr>
        <p:txBody>
          <a:bodyPr wrap="square" lIns="0" tIns="0" rIns="0" bIns="0" rtlCol="0">
            <a:spAutoFit/>
          </a:bodyPr>
          <a:lstStyle/>
          <a:p>
            <a:pPr marL="927100" indent="-952500">
              <a:defRPr/>
            </a:pPr>
            <a:r>
              <a:rPr lang="de-CH" dirty="0">
                <a:latin typeface="Calibri"/>
                <a:ea typeface="Calibri"/>
                <a:cs typeface="Calibri"/>
              </a:rPr>
              <a:t>ARTISET, CURAVIVA, senesuisse. Faktenblatt: Medizinischer Qualitätsindikator «Gesundheitliche Vorausplanung» für die stationäre Langzeitpflege. ARTISET, CURAVIVA, </a:t>
            </a:r>
            <a:r>
              <a:rPr lang="de-CH" dirty="0" err="1">
                <a:latin typeface="Calibri"/>
                <a:ea typeface="Calibri"/>
                <a:cs typeface="Calibri"/>
              </a:rPr>
              <a:t>senesuisse</a:t>
            </a:r>
            <a:r>
              <a:rPr lang="de-CH" dirty="0">
                <a:latin typeface="Calibri"/>
                <a:ea typeface="Calibri"/>
                <a:cs typeface="Calibri"/>
              </a:rPr>
              <a:t>; 2025.</a:t>
            </a:r>
            <a:br>
              <a:rPr lang="de-CH" dirty="0">
                <a:latin typeface="Calibri"/>
                <a:ea typeface="Calibri"/>
                <a:cs typeface="Calibri"/>
              </a:rPr>
            </a:br>
            <a:r>
              <a:rPr lang="de-CH" sz="1800" dirty="0">
                <a:latin typeface="Calibri"/>
                <a:ea typeface="Calibri"/>
                <a:cs typeface="Calibri"/>
              </a:rPr>
              <a:t>Online: </a:t>
            </a:r>
            <a:r>
              <a:rPr lang="de-CH" sz="1800" u="sng" dirty="0">
                <a:latin typeface="Calibri"/>
                <a:ea typeface="Calibri"/>
                <a:cs typeface="Calibri"/>
                <a:hlinkClick r:id="rId3" tooltip="http://www.artiset.ch/pflegequalitaet"/>
              </a:rPr>
              <a:t>www.artiset.ch/pflegequalitaet</a:t>
            </a:r>
            <a:r>
              <a:rPr lang="de-CH" sz="1800" dirty="0">
                <a:latin typeface="Calibri"/>
                <a:ea typeface="Calibri"/>
                <a:cs typeface="Calibri"/>
              </a:rPr>
              <a:t> </a:t>
            </a:r>
            <a:endParaRPr lang="de-CH" dirty="0">
              <a:latin typeface="Calibri"/>
              <a:ea typeface="Calibri"/>
              <a:cs typeface="Calibri"/>
            </a:endParaRPr>
          </a:p>
          <a:p>
            <a:pPr>
              <a:defRPr/>
            </a:pPr>
            <a:endParaRPr lang="de-CH" sz="1800" dirty="0">
              <a:latin typeface="Calibri"/>
              <a:ea typeface="Calibri"/>
              <a:cs typeface="Calibri"/>
            </a:endParaRPr>
          </a:p>
          <a:p>
            <a:pPr marL="892175" indent="-892175">
              <a:defRPr/>
            </a:pPr>
            <a:r>
              <a:rPr lang="de-CH" dirty="0">
                <a:latin typeface="Calibri"/>
                <a:ea typeface="Calibri"/>
                <a:cs typeface="Calibri"/>
              </a:rPr>
              <a:t>Benkert B, Huang J, Wellens NIH, </a:t>
            </a:r>
            <a:r>
              <a:rPr lang="de-CH" dirty="0" err="1">
                <a:latin typeface="Calibri"/>
                <a:ea typeface="Calibri"/>
                <a:cs typeface="Calibri"/>
              </a:rPr>
              <a:t>Corna</a:t>
            </a:r>
            <a:r>
              <a:rPr lang="de-CH" dirty="0">
                <a:latin typeface="Calibri"/>
                <a:ea typeface="Calibri"/>
                <a:cs typeface="Calibri"/>
              </a:rPr>
              <a:t> L, </a:t>
            </a:r>
            <a:r>
              <a:rPr lang="de-CH" dirty="0" err="1">
                <a:latin typeface="Calibri"/>
                <a:ea typeface="Calibri"/>
                <a:cs typeface="Calibri"/>
              </a:rPr>
              <a:t>Sibilio</a:t>
            </a:r>
            <a:r>
              <a:rPr lang="de-CH" dirty="0">
                <a:latin typeface="Calibri"/>
                <a:ea typeface="Calibri"/>
                <a:cs typeface="Calibri"/>
              </a:rPr>
              <a:t> S, Baumann S, et al. Selbstbestimmtes, würdevolles Sterben im Pflegeheim. Messung der Gesundheitlichen Vorausplanung (GVP) als Qualitätsindikator. </a:t>
            </a:r>
            <a:r>
              <a:rPr lang="de-CH" dirty="0" err="1">
                <a:latin typeface="Calibri"/>
                <a:ea typeface="Calibri"/>
                <a:cs typeface="Calibri"/>
              </a:rPr>
              <a:t>NOVAcura</a:t>
            </a:r>
            <a:r>
              <a:rPr lang="de-CH" dirty="0">
                <a:latin typeface="Calibri"/>
                <a:ea typeface="Calibri"/>
                <a:cs typeface="Calibri"/>
              </a:rPr>
              <a:t>. 2024; 55(9):35-38.</a:t>
            </a:r>
          </a:p>
          <a:p>
            <a:pPr>
              <a:defRPr/>
            </a:pPr>
            <a:endParaRPr lang="de-CH" sz="1800" dirty="0">
              <a:latin typeface="Calibri"/>
              <a:ea typeface="Calibri"/>
              <a:cs typeface="Calibri"/>
            </a:endParaRPr>
          </a:p>
          <a:p>
            <a:pPr>
              <a:defRPr/>
            </a:pPr>
            <a:r>
              <a:rPr lang="de-CH" sz="1800" dirty="0">
                <a:latin typeface="Calibri"/>
                <a:ea typeface="Calibri"/>
                <a:cs typeface="Calibri"/>
              </a:rPr>
              <a:t>Nationale Arbeitsgruppe Gesundheitliche Vorausplanung. Gesundheitliche Vorausplanung (GVP) in Alters- und</a:t>
            </a:r>
            <a:br>
              <a:rPr lang="de-CH" sz="1800" dirty="0">
                <a:latin typeface="Calibri"/>
                <a:ea typeface="Calibri"/>
                <a:cs typeface="Calibri"/>
              </a:rPr>
            </a:br>
            <a:r>
              <a:rPr lang="de-CH" sz="1800" dirty="0">
                <a:latin typeface="Calibri"/>
                <a:ea typeface="Calibri"/>
                <a:cs typeface="Calibri"/>
              </a:rPr>
              <a:t>	Pflegeheimen. Wegleitung zur Umsetzung. Bern: Bundesamt für Gesundheit (BAG) und Schweizerische</a:t>
            </a:r>
            <a:br>
              <a:rPr lang="de-CH" sz="1800" dirty="0">
                <a:latin typeface="Calibri"/>
                <a:ea typeface="Calibri"/>
                <a:cs typeface="Calibri"/>
              </a:rPr>
            </a:br>
            <a:r>
              <a:rPr lang="de-CH" sz="1800" dirty="0">
                <a:latin typeface="Calibri"/>
                <a:ea typeface="Calibri"/>
                <a:cs typeface="Calibri"/>
              </a:rPr>
              <a:t>	Akademie der Medizinischen Wissenschaften (SAMW); 2025.</a:t>
            </a:r>
            <a:br>
              <a:rPr lang="de-CH" sz="1800" dirty="0">
                <a:latin typeface="Calibri"/>
                <a:ea typeface="Calibri"/>
                <a:cs typeface="Calibri"/>
              </a:rPr>
            </a:br>
            <a:r>
              <a:rPr lang="de-CH" sz="1800" dirty="0">
                <a:latin typeface="Calibri"/>
                <a:ea typeface="Calibri"/>
                <a:cs typeface="Calibri"/>
              </a:rPr>
              <a:t>	Online: </a:t>
            </a:r>
            <a:r>
              <a:rPr lang="de-CH" sz="1800" u="sng" dirty="0">
                <a:latin typeface="Calibri"/>
                <a:ea typeface="Calibri"/>
                <a:cs typeface="Calibri"/>
                <a:hlinkClick r:id="rId4" tooltip="http://www.samw.ch/gvp/aph"/>
              </a:rPr>
              <a:t>www.samw.ch/gvp/aph</a:t>
            </a:r>
            <a:r>
              <a:rPr lang="de-CH" sz="1800" dirty="0">
                <a:latin typeface="Calibri"/>
                <a:ea typeface="Calibri"/>
                <a:cs typeface="Calibri"/>
              </a:rPr>
              <a:t>   </a:t>
            </a:r>
            <a:endParaRPr dirty="0"/>
          </a:p>
          <a:p>
            <a:pPr>
              <a:defRPr/>
            </a:pPr>
            <a:endParaRPr lang="de-CH" sz="1800" dirty="0">
              <a:latin typeface="Calibri"/>
              <a:ea typeface="Calibri"/>
              <a:cs typeface="Calibri"/>
            </a:endParaRPr>
          </a:p>
          <a:p>
            <a:pPr>
              <a:defRPr/>
            </a:pPr>
            <a:r>
              <a:rPr lang="de-CH" sz="1800" dirty="0">
                <a:latin typeface="Calibri"/>
                <a:ea typeface="Calibri"/>
                <a:cs typeface="Calibri"/>
              </a:rPr>
              <a:t>Nationale Arbeitsgruppe Gesundheitliche Vorausplanung. Roadmap für die Umsetzung der Gesundheitlichen</a:t>
            </a:r>
            <a:br>
              <a:rPr lang="de-CH" sz="1800" dirty="0">
                <a:latin typeface="Calibri"/>
                <a:ea typeface="Calibri"/>
                <a:cs typeface="Calibri"/>
              </a:rPr>
            </a:br>
            <a:r>
              <a:rPr lang="de-CH" sz="1800" dirty="0">
                <a:latin typeface="Calibri"/>
                <a:ea typeface="Calibri"/>
                <a:cs typeface="Calibri"/>
              </a:rPr>
              <a:t>	Vorausplanung (GVP) in der Schweiz. Bundesamt für Gesundheit (BAG) und Schweizerische Akademie der</a:t>
            </a:r>
            <a:br>
              <a:rPr lang="de-CH" sz="1800" dirty="0">
                <a:latin typeface="Calibri"/>
                <a:ea typeface="Calibri"/>
                <a:cs typeface="Calibri"/>
              </a:rPr>
            </a:br>
            <a:r>
              <a:rPr lang="de-CH" sz="1800" dirty="0">
                <a:latin typeface="Calibri"/>
                <a:ea typeface="Calibri"/>
                <a:cs typeface="Calibri"/>
              </a:rPr>
              <a:t>	Medizinischen Wissenschaften (SAMW); 2023. </a:t>
            </a:r>
            <a:br>
              <a:rPr lang="de-CH" sz="1800" dirty="0">
                <a:latin typeface="Calibri"/>
                <a:ea typeface="Calibri"/>
                <a:cs typeface="Calibri"/>
              </a:rPr>
            </a:br>
            <a:r>
              <a:rPr lang="de-CH" sz="1800" dirty="0">
                <a:latin typeface="Calibri"/>
                <a:ea typeface="Calibri"/>
                <a:cs typeface="Calibri"/>
              </a:rPr>
              <a:t>	Online: </a:t>
            </a:r>
            <a:r>
              <a:rPr lang="de-CH" sz="1800" u="sng" dirty="0">
                <a:latin typeface="Calibri"/>
                <a:ea typeface="Calibri"/>
                <a:cs typeface="Calibri"/>
                <a:hlinkClick r:id="rId5" tooltip="http://www.samw.ch/gvp"/>
              </a:rPr>
              <a:t>www.samw.ch/gvp</a:t>
            </a:r>
            <a:r>
              <a:rPr lang="de-CH" sz="1800" dirty="0">
                <a:latin typeface="Calibri"/>
                <a:ea typeface="Calibri"/>
                <a:cs typeface="Calibri"/>
              </a:rPr>
              <a:t> </a:t>
            </a:r>
            <a:endParaRPr dirty="0"/>
          </a:p>
          <a:p>
            <a:pPr marL="432000" indent="-457200">
              <a:defRPr/>
            </a:pPr>
            <a:endParaRPr lang="de-CH" dirty="0">
              <a:latin typeface="Calibri"/>
              <a:cs typeface="Calibri"/>
            </a:endParaRPr>
          </a:p>
          <a:p>
            <a:pPr indent="-457200">
              <a:defRPr/>
            </a:pPr>
            <a:endParaRPr lang="de-CH" dirty="0">
              <a:latin typeface="Calibri"/>
              <a:cs typeface="Calibri"/>
            </a:endParaRPr>
          </a:p>
        </p:txBody>
      </p:sp>
      <p:sp>
        <p:nvSpPr>
          <p:cNvPr id="4" name="Rechteck 3">
            <a:extLst>
              <a:ext uri="{FF2B5EF4-FFF2-40B4-BE49-F238E27FC236}">
                <a16:creationId xmlns:a16="http://schemas.microsoft.com/office/drawing/2014/main" id="{15EA8D6F-FC4E-BF49-B195-E33B5E94D60E}"/>
              </a:ext>
            </a:extLst>
          </p:cNvPr>
          <p:cNvSpPr/>
          <p:nvPr/>
        </p:nvSpPr>
        <p:spPr bwMode="auto">
          <a:xfrm>
            <a:off x="468000" y="6588000"/>
            <a:ext cx="6096000" cy="215444"/>
          </a:xfrm>
          <a:prstGeom prst="rect">
            <a:avLst/>
          </a:prstGeom>
        </p:spPr>
        <p:txBody>
          <a:bodyPr>
            <a:spAutoFit/>
          </a:bodyPr>
          <a:lstStyle/>
          <a:p>
            <a:r>
              <a:rPr lang="en-US" sz="800" dirty="0" err="1">
                <a:latin typeface="Calibri" panose="020F0502020204030204" pitchFamily="34" charset="0"/>
                <a:ea typeface="Aptos"/>
              </a:rPr>
              <a:t>www.artiset.ch</a:t>
            </a:r>
            <a:r>
              <a:rPr lang="en-US" sz="800" dirty="0">
                <a:latin typeface="Calibri" panose="020F0502020204030204" pitchFamily="34" charset="0"/>
                <a:ea typeface="Aptos"/>
              </a:rPr>
              <a:t>/</a:t>
            </a:r>
            <a:r>
              <a:rPr lang="en-US" sz="800" dirty="0" err="1">
                <a:latin typeface="Calibri" panose="020F0502020204030204" pitchFamily="34" charset="0"/>
                <a:ea typeface="Aptos"/>
              </a:rPr>
              <a:t>pflegequalitaet</a:t>
            </a:r>
            <a:r>
              <a:rPr lang="en-US" sz="800" dirty="0">
                <a:latin typeface="Calibri" panose="020F0502020204030204" pitchFamily="34" charset="0"/>
                <a:ea typeface="Aptos"/>
              </a:rPr>
              <a:t> – CC BY-NC-SA </a:t>
            </a:r>
            <a:r>
              <a:rPr lang="en-US" sz="800" dirty="0" err="1">
                <a:latin typeface="Calibri" panose="020F0502020204030204" pitchFamily="34" charset="0"/>
                <a:ea typeface="Aptos"/>
              </a:rPr>
              <a:t>senesuisse</a:t>
            </a:r>
            <a:r>
              <a:rPr lang="en-US" sz="800" dirty="0">
                <a:latin typeface="Calibri" panose="020F0502020204030204" pitchFamily="34" charset="0"/>
                <a:ea typeface="Aptos"/>
              </a:rPr>
              <a:t> und CURAVIVA</a:t>
            </a:r>
            <a:r>
              <a:rPr lang="de-CH" sz="800" dirty="0"/>
              <a:t> </a:t>
            </a:r>
            <a:endParaRPr lang="de-DE" sz="800" dirty="0"/>
          </a:p>
        </p:txBody>
      </p:sp>
    </p:spTree>
  </p:cSld>
  <p:clrMapOvr>
    <a:masterClrMapping/>
  </p:clrMapOvr>
</p:sld>
</file>

<file path=ppt/theme/theme1.xml><?xml version="1.0" encoding="utf-8"?>
<a:theme xmlns:a="http://schemas.openxmlformats.org/drawingml/2006/main" name="NIP">
  <a:themeElements>
    <a:clrScheme name="curaviva">
      <a:dk1>
        <a:sysClr val="windowText" lastClr="000000"/>
      </a:dk1>
      <a:lt1>
        <a:sysClr val="window" lastClr="FFFFFF"/>
      </a:lt1>
      <a:dk2>
        <a:srgbClr val="0E2841"/>
      </a:dk2>
      <a:lt2>
        <a:srgbClr val="E8E8E8"/>
      </a:lt2>
      <a:accent1>
        <a:srgbClr val="40450A"/>
      </a:accent1>
      <a:accent2>
        <a:srgbClr val="616E20"/>
      </a:accent2>
      <a:accent3>
        <a:srgbClr val="A2AE33"/>
      </a:accent3>
      <a:accent4>
        <a:srgbClr val="D8D1CD"/>
      </a:accent4>
      <a:accent5>
        <a:srgbClr val="E75027"/>
      </a:accent5>
      <a:accent6>
        <a:srgbClr val="4EA72E"/>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Bilder MQI">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emePPT">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4.xml><?xml version="1.0" encoding="utf-8"?>
<a:theme xmlns:a="http://schemas.openxmlformats.org/drawingml/2006/main" name="1_Bilder MQI">
  <a:themeElements>
    <a:clrScheme name="Custom 1">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77276AF4D3CF4479AEDC2ACC80768DD" ma:contentTypeVersion="14" ma:contentTypeDescription="Create a new document." ma:contentTypeScope="" ma:versionID="6e76935d6f946df78574f2b28bb3606c">
  <xsd:schema xmlns:xsd="http://www.w3.org/2001/XMLSchema" xmlns:xs="http://www.w3.org/2001/XMLSchema" xmlns:p="http://schemas.microsoft.com/office/2006/metadata/properties" xmlns:ns2="4d1319b1-fb4b-42b5-b9b1-7f9fc3ab77bd" xmlns:ns3="7e31401a-ab3d-43ec-9628-7de2b7e6d800" targetNamespace="http://schemas.microsoft.com/office/2006/metadata/properties" ma:root="true" ma:fieldsID="0eb0c440b29fe6cd5feb5bafe6199871" ns2:_="" ns3:_="">
    <xsd:import namespace="4d1319b1-fb4b-42b5-b9b1-7f9fc3ab77bd"/>
    <xsd:import namespace="7e31401a-ab3d-43ec-9628-7de2b7e6d80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1319b1-fb4b-42b5-b9b1-7f9fc3ab7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47e52ee3-066a-4bcb-89c7-a5b3b0d6911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e31401a-ab3d-43ec-9628-7de2b7e6d80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bbe56ea-8f55-4bfe-9dcf-f680d4652976}" ma:internalName="TaxCatchAll" ma:showField="CatchAllData" ma:web="7e31401a-ab3d-43ec-9628-7de2b7e6d800">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e31401a-ab3d-43ec-9628-7de2b7e6d800" xsi:nil="true"/>
    <lcf76f155ced4ddcb4097134ff3c332f xmlns="4d1319b1-fb4b-42b5-b9b1-7f9fc3ab77b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7966566-2ED9-442D-A512-57D4CDB42E7C}">
  <ds:schemaRefs>
    <ds:schemaRef ds:uri="http://schemas.microsoft.com/sharepoint/v3/contenttype/forms"/>
  </ds:schemaRefs>
</ds:datastoreItem>
</file>

<file path=customXml/itemProps2.xml><?xml version="1.0" encoding="utf-8"?>
<ds:datastoreItem xmlns:ds="http://schemas.openxmlformats.org/officeDocument/2006/customXml" ds:itemID="{1DF1A5EE-9E63-4683-A157-5CA79EAAA8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1319b1-fb4b-42b5-b9b1-7f9fc3ab77bd"/>
    <ds:schemaRef ds:uri="7e31401a-ab3d-43ec-9628-7de2b7e6d8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4DBBF7-E6A0-4713-9E1F-215D01B9536E}">
  <ds:schemaRefs>
    <ds:schemaRef ds:uri="http://schemas.microsoft.com/office/2006/metadata/properties"/>
    <ds:schemaRef ds:uri="http://schemas.microsoft.com/office/infopath/2007/PartnerControls"/>
    <ds:schemaRef ds:uri="7e31401a-ab3d-43ec-9628-7de2b7e6d800"/>
    <ds:schemaRef ds:uri="4d1319b1-fb4b-42b5-b9b1-7f9fc3ab77bd"/>
  </ds:schemaRefs>
</ds:datastoreItem>
</file>

<file path=docProps/app.xml><?xml version="1.0" encoding="utf-8"?>
<Properties xmlns="http://schemas.openxmlformats.org/officeDocument/2006/extended-properties" xmlns:vt="http://schemas.openxmlformats.org/officeDocument/2006/docPropsVTypes">
  <Template>NIP</Template>
  <TotalTime>0</TotalTime>
  <Words>3779</Words>
  <Application>Microsoft Macintosh PowerPoint</Application>
  <PresentationFormat>Widescreen</PresentationFormat>
  <Paragraphs>381</Paragraphs>
  <Slides>38</Slides>
  <Notes>38</Notes>
  <HiddenSlides>1</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38</vt:i4>
      </vt:variant>
    </vt:vector>
  </HeadingPairs>
  <TitlesOfParts>
    <vt:vector size="51" baseType="lpstr">
      <vt:lpstr>Aptos</vt:lpstr>
      <vt:lpstr>Arial</vt:lpstr>
      <vt:lpstr>Calibri</vt:lpstr>
      <vt:lpstr>Calibri Light</vt:lpstr>
      <vt:lpstr>Frutiger 45 Light</vt:lpstr>
      <vt:lpstr>Helvetica</vt:lpstr>
      <vt:lpstr>Roboto</vt:lpstr>
      <vt:lpstr>Segoe UI</vt:lpstr>
      <vt:lpstr>Symbol</vt:lpstr>
      <vt:lpstr>NIP</vt:lpstr>
      <vt:lpstr>Bilder MQI</vt:lpstr>
      <vt:lpstr>ThemePPT</vt:lpstr>
      <vt:lpstr>1_Bilder MQI</vt:lpstr>
      <vt:lpstr>PowerPoint Presentation</vt:lpstr>
      <vt:lpstr>Informationen zur Verwendung  dieser PowerPoint-Präsentation</vt:lpstr>
      <vt:lpstr>PowerPoint Presentation</vt:lpstr>
      <vt:lpstr>Die sechs bestehenden medizinischen Qualitätsindikatoren  (mit obligatorischer, jährlicher Datenlieferung an Bund)</vt:lpstr>
      <vt:lpstr>Die drei neuen medizinischen Qualitätsindikatoren (interner Gebrauch, in Testphase für eventuelle Verwendung als nationale MQI, ohne Datenlieferung an den Bund)</vt:lpstr>
      <vt:lpstr>PowerPoint Presentation</vt:lpstr>
      <vt:lpstr>PowerPoint Presentation</vt:lpstr>
      <vt:lpstr>PowerPoint Presentation</vt:lpstr>
      <vt:lpstr>Was ist eine Gesundheitliche Vorausplanung?</vt:lpstr>
      <vt:lpstr>PowerPoint Presentation</vt:lpstr>
      <vt:lpstr>Unterschied: GVP &amp; Patientenverfügung</vt:lpstr>
      <vt:lpstr>PowerPoint Presentation</vt:lpstr>
      <vt:lpstr>GVP in unserem Pflegeheim</vt:lpstr>
      <vt:lpstr>PowerPoint Presentation</vt:lpstr>
      <vt:lpstr>Was ist unser Ziel?</vt:lpstr>
      <vt:lpstr>PowerPoint Presentation</vt:lpstr>
      <vt:lpstr>PowerPoint Presentation</vt:lpstr>
      <vt:lpstr>Wann wird eine GVP durchgeführt?</vt:lpstr>
      <vt:lpstr>Mindestkriterien für den MQI</vt:lpstr>
      <vt:lpstr>Prozess-Schritte einer GVP</vt:lpstr>
      <vt:lpstr>Wie ist der Ablauf des GVP-Prozesses?</vt:lpstr>
      <vt:lpstr>GVP in unserem Pflegeheim</vt:lpstr>
      <vt:lpstr>PowerPoint Presentation</vt:lpstr>
      <vt:lpstr>Wie wird GVP als MQI erfasst?</vt:lpstr>
      <vt:lpstr>Was gilt es zu beachten bei der Erfassung?</vt:lpstr>
      <vt:lpstr>Welche Bewohnenden werden bei der Berechnung des MQI nicht berücksichtigt?</vt:lpstr>
      <vt:lpstr>Risikoadjustierung beim MQI GVP</vt:lpstr>
      <vt:lpstr>PowerPoint Presentation</vt:lpstr>
      <vt:lpstr>PowerPoint Presentation</vt:lpstr>
      <vt:lpstr>Übungsbeispiel 1</vt:lpstr>
      <vt:lpstr>Übungsbeispiel 2: Richtig oder Falsch?</vt:lpstr>
      <vt:lpstr>Übungsbeispiel 3: Richtig oder Falsch?</vt:lpstr>
      <vt:lpstr>Übungsbeispiel 4</vt:lpstr>
      <vt:lpstr>Übungsbeispiel 5</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MQI | Gesundheitliche Vorausplanung | Präsentation | ARTISET, CURAVIVA, senesuisse | 2025</dc:title>
  <dc:subject/>
  <dc:creator/>
  <cp:keywords/>
  <dc:description/>
  <cp:lastModifiedBy>Raphaela Rothenberger</cp:lastModifiedBy>
  <cp:revision>242</cp:revision>
  <dcterms:created xsi:type="dcterms:W3CDTF">2025-07-15T21:53:59Z</dcterms:created>
  <dcterms:modified xsi:type="dcterms:W3CDTF">2025-12-12T11:18:12Z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0x010100D77276AF4D3CF4479AEDC2ACC80768DD</vt:lpwstr>
  </property>
</Properties>
</file>