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8" r:id="rId5"/>
    <p:sldMasterId id="2147483672" r:id="rId6"/>
  </p:sldMasterIdLst>
  <p:notesMasterIdLst>
    <p:notesMasterId r:id="rId41"/>
  </p:notesMasterIdLst>
  <p:sldIdLst>
    <p:sldId id="256" r:id="rId7"/>
    <p:sldId id="290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/>
  <p:notesSz cx="6858000" cy="9144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reide Alhena Curreri (supsi.ch)" initials="NAC(" lastIdx="4" clrIdx="0"/>
  <p:cmAuthor id="2" name="Curreri Nereide" initials="CN" lastIdx="3" clrIdx="1"/>
  <p:cmAuthor id="3" name="Franziska Zuniga" initials="FZ" lastIdx="3" clrIdx="2"/>
  <p:cmAuthor id="4" name="Franziska Zuniga (unibas.ch)" initials="FZ(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8B1032C-EA38-4F05-BA0D-38AFFFC7BED3}" styleName="Light Style 3 - Accent 6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6"/>
              </a:solidFill>
            </a:ln>
          </a:left>
          <a:right>
            <a:ln w="12700">
              <a:solidFill>
                <a:schemeClr val="accent6"/>
              </a:solidFill>
            </a:ln>
          </a:right>
          <a:top>
            <a:ln w="12700">
              <a:solidFill>
                <a:schemeClr val="accent6"/>
              </a:solidFill>
            </a:ln>
          </a:top>
          <a:bottom>
            <a:ln w="12700">
              <a:solidFill>
                <a:schemeClr val="accent6"/>
              </a:solidFill>
            </a:ln>
          </a:bottom>
          <a:insideH>
            <a:ln w="12700">
              <a:solidFill>
                <a:schemeClr val="accent6"/>
              </a:solidFill>
            </a:ln>
          </a:insideH>
          <a:insideV>
            <a:ln w="12700">
              <a:solidFill>
                <a:schemeClr val="accent6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band2V>
      <a:tcStyle>
        <a:tcBdr/>
        <a:fill>
          <a:solidFill>
            <a:schemeClr val="accent6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6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accent6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0"/>
    <p:restoredTop sz="94694"/>
  </p:normalViewPr>
  <p:slideViewPr>
    <p:cSldViewPr snapToGrid="0">
      <p:cViewPr varScale="1">
        <p:scale>
          <a:sx n="121" d="100"/>
          <a:sy n="121" d="100"/>
        </p:scale>
        <p:origin x="328" y="17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commentAuthors" Target="comment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7A3F4E-1736-854E-ACEE-010179473AB8}" type="doc">
      <dgm:prSet loTypeId="urn:microsoft.com/office/officeart/2005/8/layout/vList5#1" loCatId="" qsTypeId="urn:microsoft.com/office/officeart/2005/8/quickstyle/simple1#7" qsCatId="simple" csTypeId="urn:microsoft.com/office/officeart/2005/8/colors/accent2_2" csCatId="accent2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55AC2ACE-A7FB-FC40-AAE3-33FE77F1D44C}">
      <dgm:prSet custT="1"/>
      <dgm:spPr bwMode="auto"/>
      <dgm:t>
        <a:bodyPr/>
        <a:lstStyle/>
        <a:p>
          <a:pPr algn="l">
            <a:defRPr/>
          </a:pPr>
          <a:r>
            <a:rPr lang="it-CH" sz="2400">
              <a:latin typeface="Calibri"/>
              <a:ea typeface="Calibri"/>
              <a:cs typeface="Calibri"/>
            </a:rPr>
            <a:t>No</a:t>
          </a:r>
          <a:endParaRPr lang="it-CH"/>
        </a:p>
      </dgm:t>
    </dgm:pt>
    <dgm:pt modelId="{E2CFE96C-00E9-E542-851B-B9129B7DFAE9}" type="par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2400">
            <a:solidFill>
              <a:schemeClr val="tx1"/>
            </a:solidFill>
            <a:latin typeface="Calibri"/>
            <a:cs typeface="Calibri"/>
          </a:endParaRPr>
        </a:p>
      </dgm:t>
    </dgm:pt>
    <dgm:pt modelId="{0901015D-0EFE-DD4D-A31D-67C1C07A680D}" type="sibTrans" cxnId="{A8E543FD-93DF-2D40-8D28-DFA8AA98F72C}">
      <dgm:prSet/>
      <dgm:spPr bwMode="auto"/>
      <dgm:t>
        <a:bodyPr/>
        <a:lstStyle/>
        <a:p>
          <a:pPr algn="l">
            <a:defRPr/>
          </a:pPr>
          <a:endParaRPr lang="fr-FR" sz="2400">
            <a:solidFill>
              <a:schemeClr val="tx1"/>
            </a:solidFill>
            <a:latin typeface="Calibri"/>
            <a:cs typeface="Calibri"/>
          </a:endParaRPr>
        </a:p>
      </dgm:t>
    </dgm:pt>
    <dgm:pt modelId="{17034E2B-67A3-3242-A1F2-9D1E28C930AF}">
      <dgm:prSet phldrT="[Texte]" custT="1"/>
      <dgm:spPr bwMode="auto"/>
      <dgm:t>
        <a:bodyPr/>
        <a:lstStyle/>
        <a:p>
          <a:pPr algn="l">
            <a:buNone/>
            <a:defRPr/>
          </a:pPr>
          <a:r>
            <a:rPr lang="it-CH" sz="2400" dirty="0">
              <a:latin typeface="Calibri"/>
              <a:ea typeface="Calibri"/>
              <a:cs typeface="Calibri"/>
            </a:rPr>
            <a:t>Sì, sviluppata al di fuori della CpA</a:t>
          </a:r>
          <a:endParaRPr dirty="0"/>
        </a:p>
      </dgm:t>
    </dgm:pt>
    <dgm:pt modelId="{37C0FF54-DC06-224F-8FD1-0BB6DA4D249A}" type="sibTrans" cxnId="{A883FF5E-C986-2E4B-AE8E-4EFFCC88C43A}">
      <dgm:prSet/>
      <dgm:spPr bwMode="auto"/>
      <dgm:t>
        <a:bodyPr/>
        <a:lstStyle/>
        <a:p>
          <a:pPr algn="l">
            <a:defRPr/>
          </a:pPr>
          <a:endParaRPr lang="fr-FR" sz="2400">
            <a:solidFill>
              <a:schemeClr val="tx1"/>
            </a:solidFill>
            <a:latin typeface="Calibri"/>
            <a:cs typeface="Calibri"/>
          </a:endParaRPr>
        </a:p>
      </dgm:t>
    </dgm:pt>
    <dgm:pt modelId="{2FC410A5-3764-8A42-B422-DEC927E9A689}" type="parTrans" cxnId="{A883FF5E-C986-2E4B-AE8E-4EFFCC88C43A}">
      <dgm:prSet/>
      <dgm:spPr bwMode="auto"/>
      <dgm:t>
        <a:bodyPr/>
        <a:lstStyle/>
        <a:p>
          <a:pPr algn="l">
            <a:defRPr/>
          </a:pPr>
          <a:endParaRPr lang="fr-FR" sz="2400">
            <a:solidFill>
              <a:schemeClr val="tx1"/>
            </a:solidFill>
            <a:latin typeface="Calibri"/>
            <a:cs typeface="Calibri"/>
          </a:endParaRPr>
        </a:p>
      </dgm:t>
    </dgm:pt>
    <dgm:pt modelId="{65A19FA8-643B-1943-B2F2-DC51DE03CC29}">
      <dgm:prSet custT="1"/>
      <dgm:spPr bwMode="auto"/>
      <dgm:t>
        <a:bodyPr/>
        <a:lstStyle/>
        <a:p>
          <a:pPr algn="l">
            <a:defRPr/>
          </a:pPr>
          <a:r>
            <a:rPr lang="it-CH" sz="2400">
              <a:latin typeface="Calibri"/>
              <a:ea typeface="Calibri"/>
              <a:cs typeface="Calibri"/>
            </a:rPr>
            <a:t>Sì, sviluppata in CpA</a:t>
          </a:r>
          <a:endParaRPr lang="it-CH" sz="2400" strike="sngStrike">
            <a:latin typeface="Calibri"/>
            <a:ea typeface="Calibri"/>
            <a:cs typeface="Calibri"/>
          </a:endParaRPr>
        </a:p>
      </dgm:t>
    </dgm:pt>
    <dgm:pt modelId="{B78F766D-4924-F940-9CA2-F3897EC96974}" type="sib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2400">
            <a:solidFill>
              <a:schemeClr val="tx1"/>
            </a:solidFill>
            <a:latin typeface="Calibri"/>
            <a:cs typeface="Calibri"/>
          </a:endParaRPr>
        </a:p>
      </dgm:t>
    </dgm:pt>
    <dgm:pt modelId="{87A51941-453D-E149-9937-1EF287F01FEF}" type="parTrans" cxnId="{82C72EEA-55B9-C048-9873-E4DEAD0764E6}">
      <dgm:prSet/>
      <dgm:spPr bwMode="auto"/>
      <dgm:t>
        <a:bodyPr/>
        <a:lstStyle/>
        <a:p>
          <a:pPr algn="l">
            <a:defRPr/>
          </a:pPr>
          <a:endParaRPr lang="fr-FR" sz="2400">
            <a:solidFill>
              <a:schemeClr val="tx1"/>
            </a:solidFill>
            <a:latin typeface="Calibri"/>
            <a:cs typeface="Calibri"/>
          </a:endParaRPr>
        </a:p>
      </dgm:t>
    </dgm:pt>
    <dgm:pt modelId="{025789EC-ADC6-7245-B2E8-09B61B9B275A}" type="pres">
      <dgm:prSet presAssocID="{8F7A3F4E-1736-854E-ACEE-010179473AB8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65D92205-E6C7-D84C-89C6-F93A74203146}" type="pres">
      <dgm:prSet presAssocID="{55AC2ACE-A7FB-FC40-AAE3-33FE77F1D44C}" presName="linNode" presStyleCnt="0"/>
      <dgm:spPr bwMode="auto"/>
    </dgm:pt>
    <dgm:pt modelId="{34797912-399C-7640-8E2A-0179202D5A60}" type="pres">
      <dgm:prSet presAssocID="{55AC2ACE-A7FB-FC40-AAE3-33FE77F1D44C}" presName="parentText" presStyleLbl="node1" presStyleIdx="0" presStyleCnt="3" custScaleX="277778" custLinFactNeighborY="-5125">
        <dgm:presLayoutVars>
          <dgm:chMax val="1"/>
          <dgm:bulletEnabled val="1"/>
        </dgm:presLayoutVars>
      </dgm:prSet>
      <dgm:spPr bwMode="auto"/>
    </dgm:pt>
    <dgm:pt modelId="{D77B55BD-3A87-BA43-8519-1705A9F904F4}" type="pres">
      <dgm:prSet presAssocID="{0901015D-0EFE-DD4D-A31D-67C1C07A680D}" presName="sp" presStyleCnt="0"/>
      <dgm:spPr bwMode="auto"/>
    </dgm:pt>
    <dgm:pt modelId="{25E00D36-CD94-8245-92DD-1EEECB6B4ED4}" type="pres">
      <dgm:prSet presAssocID="{65A19FA8-643B-1943-B2F2-DC51DE03CC29}" presName="linNode" presStyleCnt="0"/>
      <dgm:spPr bwMode="auto"/>
    </dgm:pt>
    <dgm:pt modelId="{F2BAF57C-2D42-3A4A-99BF-0B1A27BA8258}" type="pres">
      <dgm:prSet presAssocID="{65A19FA8-643B-1943-B2F2-DC51DE03CC29}" presName="parentText" presStyleLbl="node1" presStyleIdx="1" presStyleCnt="3" custScaleX="277778">
        <dgm:presLayoutVars>
          <dgm:chMax val="1"/>
          <dgm:bulletEnabled val="1"/>
        </dgm:presLayoutVars>
      </dgm:prSet>
      <dgm:spPr bwMode="auto"/>
    </dgm:pt>
    <dgm:pt modelId="{A1638B18-AB99-0B49-A9FA-353D91EED636}" type="pres">
      <dgm:prSet presAssocID="{B78F766D-4924-F940-9CA2-F3897EC96974}" presName="sp" presStyleCnt="0"/>
      <dgm:spPr bwMode="auto"/>
    </dgm:pt>
    <dgm:pt modelId="{B950253B-6C7C-D748-95CC-5627878BFF4E}" type="pres">
      <dgm:prSet presAssocID="{17034E2B-67A3-3242-A1F2-9D1E28C930AF}" presName="linNode" presStyleCnt="0"/>
      <dgm:spPr bwMode="auto"/>
    </dgm:pt>
    <dgm:pt modelId="{C4254E25-E062-074F-9FDF-232157B0550F}" type="pres">
      <dgm:prSet presAssocID="{17034E2B-67A3-3242-A1F2-9D1E28C930AF}" presName="parentText" presStyleLbl="node1" presStyleIdx="2" presStyleCnt="3" custScaleX="277778" custLinFactY="54137" custLinFactNeighborX="5925" custLinFactNeighborY="100000">
        <dgm:presLayoutVars>
          <dgm:chMax val="1"/>
          <dgm:bulletEnabled val="1"/>
        </dgm:presLayoutVars>
      </dgm:prSet>
      <dgm:spPr bwMode="auto"/>
    </dgm:pt>
  </dgm:ptLst>
  <dgm:cxnLst>
    <dgm:cxn modelId="{BA961939-BB0B-AB4F-A609-7E0935E2A4C8}" type="presOf" srcId="{17034E2B-67A3-3242-A1F2-9D1E28C930AF}" destId="{C4254E25-E062-074F-9FDF-232157B0550F}" srcOrd="0" destOrd="0" presId="urn:microsoft.com/office/officeart/2005/8/layout/vList5#1"/>
    <dgm:cxn modelId="{94416C53-7796-7E4C-AD83-7CABF04CD56F}" type="presOf" srcId="{55AC2ACE-A7FB-FC40-AAE3-33FE77F1D44C}" destId="{34797912-399C-7640-8E2A-0179202D5A60}" srcOrd="0" destOrd="0" presId="urn:microsoft.com/office/officeart/2005/8/layout/vList5#1"/>
    <dgm:cxn modelId="{A883FF5E-C986-2E4B-AE8E-4EFFCC88C43A}" srcId="{8F7A3F4E-1736-854E-ACEE-010179473AB8}" destId="{17034E2B-67A3-3242-A1F2-9D1E28C930AF}" srcOrd="2" destOrd="0" parTransId="{2FC410A5-3764-8A42-B422-DEC927E9A689}" sibTransId="{37C0FF54-DC06-224F-8FD1-0BB6DA4D249A}"/>
    <dgm:cxn modelId="{CA2B369E-93FB-DE48-AC90-3793E370BD49}" type="presOf" srcId="{65A19FA8-643B-1943-B2F2-DC51DE03CC29}" destId="{F2BAF57C-2D42-3A4A-99BF-0B1A27BA8258}" srcOrd="0" destOrd="0" presId="urn:microsoft.com/office/officeart/2005/8/layout/vList5#1"/>
    <dgm:cxn modelId="{00412CCE-F053-0946-A703-02ED2973F1D3}" type="presOf" srcId="{8F7A3F4E-1736-854E-ACEE-010179473AB8}" destId="{025789EC-ADC6-7245-B2E8-09B61B9B275A}" srcOrd="0" destOrd="0" presId="urn:microsoft.com/office/officeart/2005/8/layout/vList5#1"/>
    <dgm:cxn modelId="{82C72EEA-55B9-C048-9873-E4DEAD0764E6}" srcId="{8F7A3F4E-1736-854E-ACEE-010179473AB8}" destId="{65A19FA8-643B-1943-B2F2-DC51DE03CC29}" srcOrd="1" destOrd="0" parTransId="{87A51941-453D-E149-9937-1EF287F01FEF}" sibTransId="{B78F766D-4924-F940-9CA2-F3897EC96974}"/>
    <dgm:cxn modelId="{A8E543FD-93DF-2D40-8D28-DFA8AA98F72C}" srcId="{8F7A3F4E-1736-854E-ACEE-010179473AB8}" destId="{55AC2ACE-A7FB-FC40-AAE3-33FE77F1D44C}" srcOrd="0" destOrd="0" parTransId="{E2CFE96C-00E9-E542-851B-B9129B7DFAE9}" sibTransId="{0901015D-0EFE-DD4D-A31D-67C1C07A680D}"/>
    <dgm:cxn modelId="{A2DE0D78-77F1-1045-B36F-51E22BD93AB5}" type="presParOf" srcId="{025789EC-ADC6-7245-B2E8-09B61B9B275A}" destId="{65D92205-E6C7-D84C-89C6-F93A74203146}" srcOrd="0" destOrd="0" presId="urn:microsoft.com/office/officeart/2005/8/layout/vList5#1"/>
    <dgm:cxn modelId="{138A3368-E215-8147-AE7F-FCF90EEB0771}" type="presParOf" srcId="{65D92205-E6C7-D84C-89C6-F93A74203146}" destId="{34797912-399C-7640-8E2A-0179202D5A60}" srcOrd="0" destOrd="0" presId="urn:microsoft.com/office/officeart/2005/8/layout/vList5#1"/>
    <dgm:cxn modelId="{76452FC7-20BF-FC47-A3FB-F54E3F06698C}" type="presParOf" srcId="{025789EC-ADC6-7245-B2E8-09B61B9B275A}" destId="{D77B55BD-3A87-BA43-8519-1705A9F904F4}" srcOrd="1" destOrd="0" presId="urn:microsoft.com/office/officeart/2005/8/layout/vList5#1"/>
    <dgm:cxn modelId="{E8BCB2A3-140C-C24B-B8CC-D1B86F5ED919}" type="presParOf" srcId="{025789EC-ADC6-7245-B2E8-09B61B9B275A}" destId="{25E00D36-CD94-8245-92DD-1EEECB6B4ED4}" srcOrd="2" destOrd="0" presId="urn:microsoft.com/office/officeart/2005/8/layout/vList5#1"/>
    <dgm:cxn modelId="{F8A9165C-9910-7A4F-B02B-DC0F95C98ABE}" type="presParOf" srcId="{25E00D36-CD94-8245-92DD-1EEECB6B4ED4}" destId="{F2BAF57C-2D42-3A4A-99BF-0B1A27BA8258}" srcOrd="0" destOrd="0" presId="urn:microsoft.com/office/officeart/2005/8/layout/vList5#1"/>
    <dgm:cxn modelId="{57D4BDAC-DB87-1849-B076-9371C383E943}" type="presParOf" srcId="{025789EC-ADC6-7245-B2E8-09B61B9B275A}" destId="{A1638B18-AB99-0B49-A9FA-353D91EED636}" srcOrd="3" destOrd="0" presId="urn:microsoft.com/office/officeart/2005/8/layout/vList5#1"/>
    <dgm:cxn modelId="{2D7F74C2-A90E-4B4C-B227-AD09E3E0DAAF}" type="presParOf" srcId="{025789EC-ADC6-7245-B2E8-09B61B9B275A}" destId="{B950253B-6C7C-D748-95CC-5627878BFF4E}" srcOrd="4" destOrd="0" presId="urn:microsoft.com/office/officeart/2005/8/layout/vList5#1"/>
    <dgm:cxn modelId="{3502F90D-EF53-334F-9A0F-04C0004E2EFD}" type="presParOf" srcId="{B950253B-6C7C-D748-95CC-5627878BFF4E}" destId="{C4254E25-E062-074F-9FDF-232157B0550F}" srcOrd="0" destOrd="0" presId="urn:microsoft.com/office/officeart/2005/8/layout/vList5#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97912-399C-7640-8E2A-0179202D5A60}">
      <dsp:nvSpPr>
        <dsp:cNvPr id="0" name=""/>
        <dsp:cNvSpPr/>
      </dsp:nvSpPr>
      <dsp:spPr bwMode="auto">
        <a:xfrm>
          <a:off x="5055" y="0"/>
          <a:ext cx="10352764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400" kern="1200">
              <a:latin typeface="Calibri"/>
              <a:ea typeface="Calibri"/>
              <a:cs typeface="Calibri"/>
            </a:rPr>
            <a:t>No</a:t>
          </a:r>
          <a:endParaRPr lang="it-CH" kern="1200"/>
        </a:p>
      </dsp:txBody>
      <dsp:txXfrm>
        <a:off x="33459" y="28404"/>
        <a:ext cx="10295956" cy="525050"/>
      </dsp:txXfrm>
    </dsp:sp>
    <dsp:sp modelId="{F2BAF57C-2D42-3A4A-99BF-0B1A27BA8258}">
      <dsp:nvSpPr>
        <dsp:cNvPr id="0" name=""/>
        <dsp:cNvSpPr/>
      </dsp:nvSpPr>
      <dsp:spPr bwMode="auto">
        <a:xfrm>
          <a:off x="5055" y="611832"/>
          <a:ext cx="10352764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400" kern="1200">
              <a:latin typeface="Calibri"/>
              <a:ea typeface="Calibri"/>
              <a:cs typeface="Calibri"/>
            </a:rPr>
            <a:t>Sì, sviluppata in CpA</a:t>
          </a:r>
          <a:endParaRPr lang="it-CH" sz="2400" strike="sngStrike" kern="1200">
            <a:latin typeface="Calibri"/>
            <a:ea typeface="Calibri"/>
            <a:cs typeface="Calibri"/>
          </a:endParaRPr>
        </a:p>
      </dsp:txBody>
      <dsp:txXfrm>
        <a:off x="33459" y="640236"/>
        <a:ext cx="10295956" cy="525050"/>
      </dsp:txXfrm>
    </dsp:sp>
    <dsp:sp modelId="{C4254E25-E062-074F-9FDF-232157B0550F}">
      <dsp:nvSpPr>
        <dsp:cNvPr id="0" name=""/>
        <dsp:cNvSpPr/>
      </dsp:nvSpPr>
      <dsp:spPr bwMode="auto">
        <a:xfrm>
          <a:off x="10111" y="1223665"/>
          <a:ext cx="10352764" cy="5818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CH" sz="2400" kern="1200" dirty="0">
              <a:latin typeface="Calibri"/>
              <a:ea typeface="Calibri"/>
              <a:cs typeface="Calibri"/>
            </a:rPr>
            <a:t>Sì, sviluppata al di fuori della CpA</a:t>
          </a:r>
          <a:endParaRPr kern="1200" dirty="0"/>
        </a:p>
      </dsp:txBody>
      <dsp:txXfrm>
        <a:off x="38515" y="1252069"/>
        <a:ext cx="10295956" cy="525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#1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forEach name="Name4" axis="ch" ptType="node">
      <dgm:layoutNode name="linNode"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layoutNode name="parentText"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  <dgm:varLst>
            <dgm:chMax val="1"/>
            <dgm:bulletEnabled val="1"/>
          </dgm:varLst>
        </dgm:layoutNode>
        <dgm:choose name="Name8">
          <dgm:if name="Name9" axis="ch" ptType="node" func="cnt" op="gte" val="1">
            <dgm:layoutNode name="descendantText" styleLbl="alignAccFollowNode1">
              <dgm:alg type="tx">
                <dgm:param type="stBulletLvl" val="1"/>
                <dgm:param type="txAnchorVertCh" val="mid"/>
              </dgm:alg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  <dgm:varLst>
                <dgm:bulletEnabled val="1"/>
              </dgm:varLst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AC3BE35-2B1E-3F4F-A159-FCA2825A8932}" type="datetimeFigureOut">
              <a:rPr lang="de-DE"/>
              <a:t>12.12.25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Modifica del formato del testo master</a:t>
            </a:r>
            <a:endParaRPr/>
          </a:p>
          <a:p>
            <a:pPr lvl="1">
              <a:defRPr/>
            </a:pPr>
            <a:r>
              <a:rPr lang="de-DE"/>
              <a:t>Secondo livello</a:t>
            </a:r>
            <a:endParaRPr/>
          </a:p>
          <a:p>
            <a:pPr lvl="2">
              <a:defRPr/>
            </a:pPr>
            <a:r>
              <a:rPr lang="de-DE"/>
              <a:t>Terzo livello</a:t>
            </a:r>
            <a:endParaRPr/>
          </a:p>
          <a:p>
            <a:pPr lvl="3">
              <a:defRPr/>
            </a:pPr>
            <a:r>
              <a:rPr lang="de-DE"/>
              <a:t>Quarto livello</a:t>
            </a:r>
            <a:endParaRPr/>
          </a:p>
          <a:p>
            <a:pPr lvl="4">
              <a:defRPr/>
            </a:pPr>
            <a:r>
              <a:rPr lang="de-DE"/>
              <a:t>Quinto livello</a:t>
            </a:r>
            <a:endParaRPr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409514-D4AF-0543-A8C5-05E3F1F5DD23}" type="slidenum">
              <a:rPr lang="de-DE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63600" y="946150"/>
            <a:ext cx="5835650" cy="32829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de-CH">
              <a:latin typeface="Calibri"/>
              <a:cs typeface="Segoe U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3302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fld id="{0D0E2603-6444-409F-8907-85AF80E690EC}" type="slidenum">
              <a:rPr lang="de-CH" sz="900" b="0" i="0" u="none" strike="noStrike" cap="none" spc="-10">
                <a:ln>
                  <a:noFill/>
                </a:ln>
                <a:solidFill>
                  <a:prstClr val="black"/>
                </a:solidFill>
                <a:latin typeface="Frutiger 45 Light"/>
                <a:ea typeface="+mn-ea"/>
                <a:cs typeface="Arial"/>
              </a:rPr>
              <a:t>1</a:t>
            </a:fld>
            <a:endParaRPr lang="de-CH" sz="900" b="0" i="0" u="none" strike="noStrike" cap="none" spc="-10">
              <a:ln>
                <a:noFill/>
              </a:ln>
              <a:solidFill>
                <a:prstClr val="black"/>
              </a:solidFill>
              <a:latin typeface="Frutiger 45 Light"/>
              <a:ea typeface="+mn-ea"/>
              <a:cs typeface="Arial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lang="de-CH" sz="900" b="0" i="0" u="none" strike="noStrike" cap="none" spc="-10">
              <a:ln>
                <a:noFill/>
              </a:ln>
              <a:solidFill>
                <a:srgbClr val="000000"/>
              </a:solidFill>
              <a:latin typeface="Calibri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AE13D-C8B0-EEAC-CF59-9051A1C86E3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5A4CF58-B1BF-7602-1B64-F8C5782E80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2D2558-9576-188D-BAB6-412BD5DCF3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 b="1" i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ADF31D-9938-E598-A530-2036ECDA10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92E89-98F7-47C4-A168-1F6C560062C9}" type="slidenum"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02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lnSpc>
                <a:spcPct val="109000"/>
              </a:lnSpc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</a:t>
            </a:fld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Note per la gestione:</a:t>
            </a:r>
            <a:endParaRPr/>
          </a:p>
          <a:p>
            <a:pPr>
              <a:defRPr/>
            </a:pPr>
            <a:r>
              <a:rPr lang="en-US" i="1"/>
              <a:t>Esistono diversi IMQ. Gli IMQ attuali che prevedono la trasmissione obbligatoria di dati annuali al governo federale. E nuovi IMQ in cui attualmente non vengono forniti dati al governo federale. </a:t>
            </a:r>
            <a:endParaRPr/>
          </a:p>
          <a:p>
            <a:pPr>
              <a:defRPr/>
            </a:pPr>
            <a:r>
              <a:rPr lang="en-US" i="1"/>
              <a:t>Oggi esaminiamo il seguente argomento: Leggete l'argomento nel cerchio rosso. 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/>
              <a:t>Note per la gestione:</a:t>
            </a:r>
            <a:endParaRPr/>
          </a:p>
          <a:p>
            <a:pPr>
              <a:defRPr/>
            </a:pPr>
            <a:r>
              <a:rPr lang="en-US" i="1"/>
              <a:t>Esistono diversi IMQ. Gli IMQ attuali che prevedono la trasmissione obbligatoria di dati annuali al governo federale. E nuovi IMQ in cui attualmente non vengono forniti dati al governo federale. </a:t>
            </a:r>
            <a:endParaRPr/>
          </a:p>
          <a:p>
            <a:pPr>
              <a:defRPr/>
            </a:pPr>
            <a:r>
              <a:rPr lang="en-US" i="1"/>
              <a:t>Oggi esaminiamo il seguente argomento: Leggete l'argomento nel cerchio rosso. 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EACA3F7-6D73-B543-A275-A6D1AB9B4615}" type="slidenum">
              <a:rPr lang="de-DE"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D11BC0B-98E1-12B9-A5FE-2C3F362DC344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FC14924-1FA0-F2E8-6AE1-4A4E2C996A13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Fonte: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ea typeface="Aptos"/>
                <a:cs typeface="Calibri"/>
              </a:rPr>
              <a:t>European Pressure Ulcer Advisory Panel (EPUAP), National Pressure Injury Advisory Panel (NPIAP), Pan Pacific Pressure Injury Alliance (PPPIA). Prevenzione e trattamento delle ulcere/lesioni da pressione: guida rapida. </a:t>
            </a:r>
            <a:r>
              <a:rPr lang="de-DE" sz="1200">
                <a:latin typeface="Calibri"/>
                <a:ea typeface="Aptos"/>
                <a:cs typeface="Calibri"/>
              </a:rPr>
              <a:t>2019</a:t>
            </a:r>
            <a:endParaRPr lang="en-US" sz="1200">
              <a:latin typeface="Calibri"/>
              <a:ea typeface="Aptos"/>
              <a:cs typeface="Calibri"/>
            </a:endParaRPr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BBC96F0-56EE-FB65-6FFB-A667301D55AD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800">
                <a:latin typeface="Calibri"/>
                <a:ea typeface="Aptos"/>
                <a:cs typeface="Calibri"/>
              </a:rPr>
              <a:t>Informazioni sul grado non assegnabile - Sospetto di danno tissutale profondo:</a:t>
            </a:r>
            <a:endParaRPr/>
          </a:p>
          <a:p>
            <a:pPr algn="just">
              <a:lnSpc>
                <a:spcPct val="120000"/>
              </a:lnSpc>
              <a:defRPr/>
            </a:pPr>
            <a:r>
              <a:rPr lang="de-DE" sz="1800">
                <a:solidFill>
                  <a:srgbClr val="000000"/>
                </a:solidFill>
                <a:latin typeface="Calibri"/>
                <a:ea typeface="Aptos"/>
              </a:rPr>
              <a:t>Se si sospetta un danno tissutale più profondo sotto la pelle intatta, è assolutamente necessario alleviare in modo costante e permanente la pressione sulla parte del corpo interessata. Se il danno tissutale è irreversibile nonostante le misure immediate, la pelle può staccarsi e si può formare una ferita profonda entro pochi giorni.</a:t>
            </a:r>
            <a:endParaRPr lang="de-CH" sz="1800">
              <a:solidFill>
                <a:srgbClr val="000000"/>
              </a:solidFill>
              <a:latin typeface="Calibri"/>
              <a:ea typeface="Aptos"/>
            </a:endParaRPr>
          </a:p>
          <a:p>
            <a:pPr algn="just">
              <a:lnSpc>
                <a:spcPct val="120000"/>
              </a:lnSpc>
              <a:defRPr/>
            </a:pPr>
            <a:r>
              <a:rPr lang="de-DE" sz="1800">
                <a:solidFill>
                  <a:srgbClr val="000000"/>
                </a:solidFill>
                <a:latin typeface="Calibri"/>
                <a:ea typeface="Aptos"/>
              </a:rPr>
              <a:t>In questo caso, l'ulcera da decubito deve essere classificata come categoria 3 o 4 in base ai sintomi clinici, secondo lo standard degli esperti o la definizione NPUAP/EPUAP.</a:t>
            </a:r>
            <a:endParaRPr lang="de-CH" sz="1800">
              <a:solidFill>
                <a:srgbClr val="000000"/>
              </a:solidFill>
              <a:latin typeface="Calibri"/>
              <a:ea typeface="Apto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800">
              <a:latin typeface="Calibri"/>
              <a:ea typeface="Aptos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800">
              <a:latin typeface="Calibri"/>
              <a:ea typeface="Aptos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1000">
              <a:latin typeface="Calibri"/>
              <a:ea typeface="Aptos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DE" sz="1200">
              <a:latin typeface="Calibri"/>
              <a:ea typeface="Aptos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200">
              <a:solidFill>
                <a:srgbClr val="FF0000"/>
              </a:solidFill>
              <a:latin typeface="Calibri"/>
              <a:ea typeface="Aptos"/>
              <a:cs typeface="Calibri"/>
            </a:endParaRPr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A5C0290-1B87-D1BE-DF25-EE06FD10D5BB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b="1"/>
              <a:t>Raccomandazione: </a:t>
            </a:r>
            <a:r>
              <a:rPr lang="de-CH"/>
              <a:t>discussione di 15 minuti in piccoli gruppi di 3-4 persone ciascuno.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Presumiamo che nella diapositiva 12 possiate mostrare i dati attuali relativi al tasso di decubito sulla base delle valutazioni dei bisogni. L'intervallo di tempo di 9 mesi si riferisce al periodo di tempo per la ripetizione regolare della valutazione dei bisogni. 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Se si utilizza una fonte di dati diversa nella diapositiva 12, è possibile modificare la domanda qui di conseguenza.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Questo dato può essere ricavato dalla vostra sorveglianza interna delle piaghe da decubito, dal cruscotto BESAQsys, dall'ultimo rapporto nazionale UFSP o da altre fonti. Si prega di adattare di conseguenza la domanda della diapositiva 11, a seconda del modo in cui si è giunti alla risposta.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/>
              <a:t>Fonti: </a:t>
            </a:r>
            <a:endParaRPr/>
          </a:p>
          <a:p>
            <a:pPr>
              <a:defRPr/>
            </a:pPr>
            <a:r>
              <a:rPr lang="en-US" sz="1200">
                <a:latin typeface="Calibri"/>
                <a:ea typeface="Aptos"/>
                <a:cs typeface="Calibri"/>
              </a:rPr>
              <a:t>Sugathapala R, Latimer S, Balasuriya A, Chaboyer W, Thalib L, Gillespie BM. Prevalenza e incidenza delle lesioni da pressione tra gli anziani che vivono in case di riposo: Una revisione sistematica e una meta-analisi. Int J Nurs Stud. 2023;148:104605.</a:t>
            </a:r>
            <a:endParaRPr lang="de-CH" sz="1200">
              <a:latin typeface="Calibri"/>
              <a:ea typeface="Aptos"/>
              <a:cs typeface="Calibri"/>
            </a:endParaRPr>
          </a:p>
          <a:p>
            <a:pPr>
              <a:defRPr/>
            </a:pPr>
            <a:r>
              <a:rPr lang="en-US" sz="1200">
                <a:latin typeface="Calibri"/>
                <a:ea typeface="Aptos"/>
                <a:cs typeface="Calibri"/>
              </a:rPr>
              <a:t>Zúñiga F, Ausserhofer D, Serdaly C, Bassal C, De Geest S, Schwendimann R. . </a:t>
            </a:r>
            <a:r>
              <a:rPr lang="de-DE" sz="1200">
                <a:latin typeface="Calibri"/>
                <a:ea typeface="Aptos"/>
                <a:cs typeface="Calibri"/>
              </a:rPr>
              <a:t>Rapporto finale dell'indagine sul personale infermieristico e di assistenza negli istituti di cura e di riposo in Svizzera. </a:t>
            </a:r>
            <a:r>
              <a:rPr lang="en-US" sz="1200">
                <a:latin typeface="Calibri"/>
                <a:ea typeface="Aptos"/>
                <a:cs typeface="Calibri"/>
              </a:rPr>
              <a:t>Università di Basilea; 2013</a:t>
            </a:r>
            <a:endParaRPr/>
          </a:p>
          <a:p>
            <a:pPr>
              <a:defRPr/>
            </a:pPr>
            <a:r>
              <a:rPr lang="en-US" sz="1200">
                <a:latin typeface="Calibri"/>
                <a:ea typeface="Aptos"/>
                <a:cs typeface="Calibri"/>
              </a:rPr>
              <a:t>Courvoisier DS, Righi L, Béné N, Rae AC, Chopard P. Variazione della prevalenza e della prevenzione delle ulcere da pressione nelle case di riposo: Uno studio multicentrico. Appl Nurs Res. 2018;42:45-50.</a:t>
            </a:r>
            <a:endParaRPr/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Questa diapositiva può essere </a:t>
            </a:r>
            <a:r>
              <a:rPr lang="de-CH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utilizzata per dimostrare </a:t>
            </a: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i benefici della </a:t>
            </a:r>
            <a:r>
              <a:rPr lang="de-CH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prevenzione delle ulcere da pressione e le conseguenze negative che queste possono avere.</a:t>
            </a:r>
            <a:endParaRPr/>
          </a:p>
          <a:p>
            <a:pPr>
              <a:defRPr/>
            </a:pPr>
            <a:endParaRPr lang="en-US">
              <a:solidFill>
                <a:srgbClr val="FF0000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Fonte:</a:t>
            </a:r>
            <a:endParaRPr/>
          </a:p>
          <a:p>
            <a:pPr>
              <a:defRPr/>
            </a:pPr>
            <a:r>
              <a:rPr lang="de-CH">
                <a:latin typeface="Helvetica"/>
              </a:rPr>
              <a:t>ARTISET, CURAVIVA, senesuisse. Scheda informativa: Indicatori medici di qualità "Piaghe da decubito" per le Cure di lunga durata residenziali. ARTISET, CURAVIVA, senesuisse; 2025. Online: www.artiset.ch/pflegequalitaet </a:t>
            </a:r>
            <a:endParaRPr/>
          </a:p>
          <a:p>
            <a:pPr>
              <a:defRPr/>
            </a:pPr>
            <a:endParaRPr lang="de-CH">
              <a:latin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16</a:t>
            </a:fld>
            <a:endParaRPr lang="de-C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E35D68D-30A1-7E48-3E61-7F388A00E387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/>
              <a:t>Fonte: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>
                <a:latin typeface="Calibri"/>
                <a:cs typeface="Calibri"/>
              </a:rPr>
              <a:t>Morris JN, Fries BE, Mehr DR, Hawes C, Phillips C, Mor V, et al. MDS Cognitive Performance Scale©. Journal of Gerontology. 1994;49(4):M174-M82.</a:t>
            </a:r>
            <a:endParaRPr/>
          </a:p>
          <a:p>
            <a:pPr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22</a:t>
            </a:fld>
            <a:endParaRPr lang="de-CH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BE6918B-E90C-EF50-9558-8A9E0544103B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b="1"/>
              <a:t>Raccomandazione: </a:t>
            </a:r>
            <a:r>
              <a:rPr lang="de-CH"/>
              <a:t>discussione di 15 minuti in piccoli gruppi di 3-4 persone ciascuno.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/>
              <a:t>Immagine 3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b="1" strike="noStrike"/>
              <a:t>B e D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26</a:t>
            </a:fld>
            <a:endParaRPr lang="de-CH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1: </a:t>
            </a:r>
            <a:r>
              <a:rPr lang="de-CH" sz="12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 Light"/>
                <a:ea typeface="Roboto"/>
                <a:cs typeface="Calibri Light"/>
              </a:rPr>
              <a:t>Abrasione cutanea con letto della ferita di colore rosa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/>
              <a:t>6: </a:t>
            </a:r>
            <a:r>
              <a:rPr lang="de-CH" sz="12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 Light"/>
                <a:ea typeface="Roboto"/>
                <a:cs typeface="Calibri Light"/>
              </a:rPr>
              <a:t>Perdita parziale di pelle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CH" sz="12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 Light"/>
                <a:ea typeface="Roboto"/>
                <a:cs typeface="Calibri Light"/>
              </a:rPr>
              <a:t>4: può comparire anche sotto forma di vescica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27</a:t>
            </a:fld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b="1" strike="noStrike"/>
              <a:t>E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28</a:t>
            </a:fld>
            <a:endParaRPr lang="de-CH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/>
              <a:t>1a risposta</a:t>
            </a:r>
            <a:endParaRPr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10409514-D4AF-0543-A8C5-05E3F1F5DD23}" type="slidenum">
              <a:rPr lang="de-DE"/>
              <a:t>29</a:t>
            </a:fld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30</a:t>
            </a:fld>
            <a:endParaRPr lang="de-CH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852139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078916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098979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34DA01D-E374-B256-1227-BC912A93C950}" type="slidenum">
              <a:rPr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F092E89-98F7-47C4-A168-1F6C560062C9}" type="slidenum">
              <a:rPr lang="de-CH"/>
              <a:t>32</a:t>
            </a:fld>
            <a:endParaRPr lang="de-CH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E3979F0-BC2F-934D-19E6-3898A247BE40}" type="slidenum">
              <a:rPr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E76A1AB-A363-CC78-25EA-856B5120052E}" type="slidenum">
              <a:rPr/>
              <a:t>34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4188334" y="6122602"/>
            <a:ext cx="3649818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de-CH" sz="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de-DE"/>
              <a:t>Tabelle</a:t>
            </a:r>
            <a:endParaRPr/>
          </a:p>
        </p:txBody>
      </p:sp>
      <p:graphicFrame>
        <p:nvGraphicFramePr>
          <p:cNvPr id="8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32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09575" y="800707"/>
            <a:ext cx="11372850" cy="525600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4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 Bild 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-1" y="0"/>
            <a:ext cx="5987985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6397560" y="620689"/>
            <a:ext cx="5414995" cy="540129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6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mit Bild rech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99280" y="1239101"/>
            <a:ext cx="4844523" cy="4379797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ea typeface="Roboto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bg1"/>
                </a:solidFill>
                <a:latin typeface="Calibri"/>
                <a:ea typeface="Roboto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Titel</a:t>
            </a:r>
            <a:br>
              <a:rPr lang="de-CH"/>
            </a:br>
            <a:r>
              <a:rPr lang="de-CH"/>
              <a:t>hinzufügen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45828" y="865566"/>
            <a:ext cx="11300343" cy="5126866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4000"/>
              </a:spcAft>
              <a:buNone/>
              <a:defRPr sz="105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 b="0" i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 Titel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43607" y="1948444"/>
            <a:ext cx="9872973" cy="3108746"/>
          </a:xfrm>
        </p:spPr>
        <p:txBody>
          <a:bodyPr numCol="2"/>
          <a:lstStyle>
            <a:lvl1pPr marL="514350" indent="-514350">
              <a:lnSpc>
                <a:spcPct val="119000"/>
              </a:lnSpc>
              <a:buAutoNum type="arabicPlain"/>
              <a:defRPr sz="3000" b="0" i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>
              <a:defRPr/>
            </a:pPr>
            <a:r>
              <a:rPr lang="de-DE"/>
              <a:t>Aufzählung</a:t>
            </a:r>
            <a:endParaRPr/>
          </a:p>
          <a:p>
            <a:pPr lvl="0">
              <a:defRPr/>
            </a:pPr>
            <a:endParaRPr lang="de-DE"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Hellgrün"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Dunkelgrün"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bg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2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bg1"/>
                </a:solidFill>
                <a:ea typeface="Roboto"/>
              </a:rPr>
              <a:t>‹#›</a:t>
            </a:fld>
            <a:endParaRPr lang="de-CH" sz="800">
              <a:solidFill>
                <a:schemeClr val="bg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wischentitel mit 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t" anchorCtr="0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353589" y="343483"/>
            <a:ext cx="11372850" cy="5058940"/>
          </a:xfrm>
        </p:spPr>
        <p:txBody>
          <a:bodyPr anchor="ctr"/>
          <a:lstStyle>
            <a:lvl1pPr marL="0" indent="0" algn="l">
              <a:lnSpc>
                <a:spcPct val="83000"/>
              </a:lnSpc>
              <a:spcAft>
                <a:spcPts val="1800"/>
              </a:spcAft>
              <a:buNone/>
              <a:defRPr sz="8000" b="1" i="0" spc="-18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buNone/>
              <a:defRPr sz="120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CH"/>
              <a:t>Muster</a:t>
            </a:r>
            <a:endParaRPr/>
          </a:p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8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53588" y="1529346"/>
            <a:ext cx="11370406" cy="48498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 marL="594000" indent="0">
              <a:buNone/>
              <a:defRPr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mit Inhalt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1315614" y="1920451"/>
            <a:ext cx="10408380" cy="4430783"/>
          </a:xfrm>
        </p:spPr>
        <p:txBody>
          <a:bodyPr/>
          <a:lstStyle>
            <a:lvl1pPr>
              <a:lnSpc>
                <a:spcPct val="101000"/>
              </a:lnSpc>
              <a:defRPr sz="3000" b="0" i="0"/>
            </a:lvl1pPr>
            <a:lvl2pPr marL="288000" indent="-288000">
              <a:lnSpc>
                <a:spcPct val="101000"/>
              </a:lnSpc>
              <a:defRPr sz="3000" b="0" i="0"/>
            </a:lvl2pPr>
            <a:lvl3pPr marL="576000" indent="-288000">
              <a:lnSpc>
                <a:spcPct val="101000"/>
              </a:lnSpc>
              <a:defRPr sz="3000" b="0" i="0"/>
            </a:lvl3pPr>
            <a:lvl4pPr marL="576000" indent="0">
              <a:lnSpc>
                <a:spcPct val="101000"/>
              </a:lnSpc>
              <a:buNone/>
              <a:defRPr sz="3000" b="0" i="0"/>
            </a:lvl4pPr>
            <a:lvl5pPr marL="1152000" indent="-288000">
              <a:lnSpc>
                <a:spcPct val="101000"/>
              </a:lnSpc>
              <a:defRPr sz="30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el mit zw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72008" y="1948444"/>
            <a:ext cx="54720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zwei Inhalten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5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393018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3" hasCustomPrompt="1"/>
          </p:nvPr>
        </p:nvSpPr>
        <p:spPr bwMode="auto">
          <a:xfrm>
            <a:off x="6270996" y="1948444"/>
            <a:ext cx="5472000" cy="4430783"/>
          </a:xfrm>
        </p:spPr>
        <p:txBody>
          <a:bodyPr/>
          <a:lstStyle>
            <a:lvl1pPr>
              <a:lnSpc>
                <a:spcPct val="101000"/>
              </a:lnSpc>
              <a:defRPr sz="2800" b="0" i="0"/>
            </a:lvl1pPr>
            <a:lvl2pPr marL="288000" indent="-288000">
              <a:lnSpc>
                <a:spcPct val="101000"/>
              </a:lnSpc>
              <a:defRPr sz="2800" b="0" i="0"/>
            </a:lvl2pPr>
            <a:lvl3pPr marL="576000" indent="-288000">
              <a:lnSpc>
                <a:spcPct val="101000"/>
              </a:lnSpc>
              <a:defRPr sz="2800" b="0" i="0"/>
            </a:lvl3pPr>
            <a:lvl4pPr marL="864000" indent="-288000">
              <a:lnSpc>
                <a:spcPct val="101000"/>
              </a:lnSpc>
              <a:defRPr sz="2800" b="0" i="0"/>
            </a:lvl4pPr>
            <a:lvl5pPr marL="1152000" indent="-288000">
              <a:lnSpc>
                <a:spcPct val="101000"/>
              </a:lnSpc>
              <a:defRPr sz="2800" b="0" i="0"/>
            </a:lvl5pPr>
          </a:lstStyle>
          <a:p>
            <a:pPr lvl="0">
              <a:defRPr/>
            </a:pPr>
            <a:r>
              <a:rPr lang="de-DE"/>
              <a:t>Text</a:t>
            </a:r>
            <a:endParaRPr/>
          </a:p>
          <a:p>
            <a:pPr lvl="1">
              <a:defRPr/>
            </a:pPr>
            <a:r>
              <a:rPr lang="de-DE"/>
              <a:t>Zweiter Text</a:t>
            </a:r>
            <a:endParaRPr lang="de-CH"/>
          </a:p>
          <a:p>
            <a:pPr lvl="2">
              <a:defRPr/>
            </a:pPr>
            <a:r>
              <a:rPr lang="de-DE"/>
              <a:t>Dritter Text</a:t>
            </a:r>
            <a:endParaRPr/>
          </a:p>
          <a:p>
            <a:pPr lvl="3">
              <a:defRPr/>
            </a:pPr>
            <a:r>
              <a:rPr lang="de-DE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it drei Inh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5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4246407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Inhaltsplatzhalter 3"/>
          <p:cNvSpPr>
            <a:spLocks noGrp="1"/>
          </p:cNvSpPr>
          <p:nvPr>
            <p:ph sz="half" idx="13" hasCustomPrompt="1"/>
          </p:nvPr>
        </p:nvSpPr>
        <p:spPr bwMode="auto">
          <a:xfrm>
            <a:off x="8104969" y="1948444"/>
            <a:ext cx="3643200" cy="4430782"/>
          </a:xfrm>
        </p:spPr>
        <p:txBody>
          <a:bodyPr/>
          <a:lstStyle>
            <a:lvl1pPr>
              <a:lnSpc>
                <a:spcPct val="114999"/>
              </a:lnSpc>
              <a:defRPr sz="1600" b="0" i="0"/>
            </a:lvl1pPr>
            <a:lvl2pPr>
              <a:lnSpc>
                <a:spcPct val="114999"/>
              </a:lnSpc>
              <a:defRPr sz="1600" b="0" i="0"/>
            </a:lvl2pPr>
            <a:lvl3pPr>
              <a:lnSpc>
                <a:spcPct val="114999"/>
              </a:lnSpc>
              <a:defRPr sz="1600" b="0" i="0"/>
            </a:lvl3pPr>
            <a:lvl4pPr>
              <a:lnSpc>
                <a:spcPct val="114999"/>
              </a:lnSpc>
              <a:defRPr sz="1600" b="0" i="0"/>
            </a:lvl4pPr>
            <a:lvl5pPr>
              <a:lnSpc>
                <a:spcPct val="114999"/>
              </a:lnSpc>
              <a:defRPr sz="16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56033" y="315716"/>
            <a:ext cx="11370406" cy="828000"/>
          </a:xfrm>
        </p:spPr>
        <p:txBody>
          <a:bodyPr/>
          <a:lstStyle>
            <a:lvl1pPr>
              <a:defRPr sz="3000"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klei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Tabelle 7"/>
          <p:cNvGraphicFramePr>
            <a:graphicFrameLocks noGrp="1"/>
          </p:cNvGraphicFramePr>
          <p:nvPr userDrawn="1"/>
        </p:nvGraphicFramePr>
        <p:xfrm>
          <a:off x="384025" y="1171708"/>
          <a:ext cx="11370404" cy="4514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42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/>
                        <a:t>Titel Tabelle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de-DE" sz="1600"/>
                        <a:t>Beispiel Inhalt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3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de-DE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wei Bilder mit zwei Tex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3368349"/>
            <a:ext cx="5202000" cy="3013983"/>
          </a:xfrm>
        </p:spPr>
        <p:txBody>
          <a:bodyPr/>
          <a:lstStyle>
            <a:lvl1pPr>
              <a:defRPr sz="2100" b="0" i="0"/>
            </a:lvl1pPr>
            <a:lvl2pPr>
              <a:defRPr sz="2100" b="0" i="0"/>
            </a:lvl2pPr>
            <a:lvl3pPr>
              <a:defRPr sz="2100" b="0" i="0"/>
            </a:lvl3pPr>
            <a:lvl4pPr>
              <a:defRPr sz="2100" b="0" i="0"/>
            </a:lvl4pPr>
            <a:lvl5pPr>
              <a:defRPr sz="2100"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096000" y="3368349"/>
            <a:ext cx="5202000" cy="301087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600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4"/>
          </p:nvPr>
        </p:nvSpPr>
        <p:spPr bwMode="auto">
          <a:xfrm>
            <a:off x="0" y="0"/>
            <a:ext cx="6096000" cy="304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Text mit Bild gro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4790208" y="0"/>
            <a:ext cx="7401791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 marL="0" marR="0" lvl="0" indent="0" algn="ctr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lang="en-US"/>
              <a:t>Click icon to add picture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384026" y="343709"/>
            <a:ext cx="4057200" cy="828000"/>
          </a:xfrm>
        </p:spPr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de-CH"/>
              <a:t>Titel hinzufügen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384026" y="1948444"/>
            <a:ext cx="4057200" cy="443078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5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ea typeface="Roboto"/>
              </a:rPr>
              <a:t>‹#›</a:t>
            </a:fld>
            <a:endParaRPr lang="de-CH" sz="800">
              <a:ea typeface="Roboto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itat mit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 bwMode="auto">
          <a:xfrm>
            <a:off x="6097200" y="0"/>
            <a:ext cx="6094800" cy="6858000"/>
          </a:xfrm>
          <a:prstGeom prst="rect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 b="0" i="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de-CH"/>
          </a:p>
        </p:txBody>
      </p:sp>
      <p:sp>
        <p:nvSpPr>
          <p:cNvPr id="2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381582" y="1948444"/>
            <a:ext cx="4860236" cy="4430002"/>
          </a:xfrm>
        </p:spPr>
        <p:txBody>
          <a:bodyPr anchor="t"/>
          <a:lstStyle>
            <a:lvl1pPr algn="l">
              <a:lnSpc>
                <a:spcPct val="101000"/>
              </a:lnSpc>
              <a:spcAft>
                <a:spcPts val="1800"/>
              </a:spcAft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0" indent="0" algn="l">
              <a:lnSpc>
                <a:spcPct val="101000"/>
              </a:lnSpc>
              <a:buFontTx/>
              <a:buNone/>
              <a:defRPr sz="1600" b="0" i="0">
                <a:solidFill>
                  <a:schemeClr val="tx1"/>
                </a:solidFill>
              </a:defRPr>
            </a:lvl2pPr>
            <a:lvl3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3pPr>
            <a:lvl4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4pPr>
            <a:lvl5pPr algn="l">
              <a:lnSpc>
                <a:spcPct val="101000"/>
              </a:lnSpc>
              <a:defRPr sz="2800" i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de-CH"/>
              <a:t>«Quote»</a:t>
            </a:r>
            <a:endParaRPr/>
          </a:p>
          <a:p>
            <a:pPr lvl="1">
              <a:defRPr/>
            </a:pPr>
            <a:r>
              <a:rPr lang="de-CH"/>
              <a:t>Vorname Name</a:t>
            </a: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3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Zahl und Text Hell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389202" y="1948444"/>
            <a:ext cx="4159461" cy="1283394"/>
          </a:xfrm>
        </p:spPr>
        <p:txBody>
          <a:bodyPr anchor="t"/>
          <a:lstStyle>
            <a:lvl1pPr algn="l">
              <a:lnSpc>
                <a:spcPct val="83000"/>
              </a:lnSpc>
              <a:defRPr sz="10500" b="0" i="0" spc="-18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CH"/>
              <a:t>0000</a:t>
            </a:r>
            <a:endParaRPr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5222187" y="2024646"/>
            <a:ext cx="5598348" cy="30685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>
              <a:defRPr/>
            </a:pPr>
            <a:r>
              <a:rPr lang="de-CH"/>
              <a:t>Text</a:t>
            </a:r>
            <a:endParaRPr/>
          </a:p>
          <a:p>
            <a:pPr lvl="1">
              <a:defRPr/>
            </a:pPr>
            <a:r>
              <a:rPr lang="de-CH"/>
              <a:t>Zweiter Text</a:t>
            </a:r>
            <a:endParaRPr/>
          </a:p>
          <a:p>
            <a:pPr lvl="2">
              <a:defRPr/>
            </a:pPr>
            <a:r>
              <a:rPr lang="de-CH"/>
              <a:t>Dritter Text</a:t>
            </a:r>
            <a:endParaRPr/>
          </a:p>
          <a:p>
            <a:pPr lvl="3">
              <a:defRPr/>
            </a:pPr>
            <a:r>
              <a:rPr lang="de-CH"/>
              <a:t>Vierter Text</a:t>
            </a: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2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3153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Leer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18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dt="0"/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/>
          <p:nvPr userDrawn="1"/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defRPr/>
            </a:pPr>
            <a:r>
              <a:rPr lang="de-CH"/>
              <a:t>Seguono le immagini dei singoli IMQ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sldNum="0" hd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de-CH" sz="1600" b="0" i="0">
              <a:latin typeface="Calibri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384026" y="343709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de-CH"/>
              <a:t>Titolo</a:t>
            </a:r>
            <a:endParaRPr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581" y="1557339"/>
            <a:ext cx="11370406" cy="4849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>
              <a:defRPr/>
            </a:pPr>
            <a:r>
              <a:rPr lang="de-CH"/>
              <a:t>testo</a:t>
            </a:r>
            <a:endParaRPr/>
          </a:p>
          <a:p>
            <a:pPr lvl="1">
              <a:defRPr/>
            </a:pPr>
            <a:r>
              <a:rPr lang="de-CH"/>
              <a:t>Secondo testo</a:t>
            </a:r>
            <a:endParaRPr/>
          </a:p>
          <a:p>
            <a:pPr lvl="2">
              <a:defRPr/>
            </a:pPr>
            <a:r>
              <a:rPr lang="de-CH"/>
              <a:t>Terzo testo</a:t>
            </a:r>
            <a:endParaRPr/>
          </a:p>
          <a:p>
            <a:pPr lvl="3">
              <a:defRPr/>
            </a:pPr>
            <a:r>
              <a:rPr lang="de-CH"/>
              <a:t>Quarto testo</a:t>
            </a:r>
            <a:endParaRPr/>
          </a:p>
        </p:txBody>
      </p:sp>
      <p:sp>
        <p:nvSpPr>
          <p:cNvPr id="6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  <p:sp>
        <p:nvSpPr>
          <p:cNvPr id="4" name="Fußzeilenplatzhalter 1"/>
          <p:cNvSpPr txBox="1"/>
          <p:nvPr userDrawn="1"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de-DE" sz="800">
                <a:solidFill>
                  <a:schemeClr val="tx1"/>
                </a:solidFill>
                <a:ea typeface="Roboto"/>
              </a:rPr>
              <a:t>‹#›</a:t>
            </a:fld>
            <a:endParaRPr lang="de-CH" sz="800">
              <a:solidFill>
                <a:schemeClr val="tx1"/>
              </a:solidFill>
              <a:ea typeface="Robo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3" r:id="rId20"/>
    <p:sldLayoutId id="2147483694" r:id="rId21"/>
    <p:sldLayoutId id="2147483695" r:id="rId22"/>
    <p:sldLayoutId id="2147483696" r:id="rId23"/>
  </p:sldLayoutIdLst>
  <p:hf sldNum="0" hdr="0" dt="0"/>
  <p:txStyles>
    <p:titleStyle>
      <a:lvl1pPr algn="l" defTabSz="914400">
        <a:lnSpc>
          <a:spcPct val="96000"/>
        </a:lnSpc>
        <a:spcBef>
          <a:spcPts val="0"/>
        </a:spcBef>
        <a:buNone/>
        <a:defRPr sz="3000" b="1" i="0" spc="0">
          <a:solidFill>
            <a:schemeClr val="tx1"/>
          </a:solidFill>
          <a:latin typeface="Calibri"/>
          <a:ea typeface="Roboto"/>
          <a:cs typeface="Calibri"/>
        </a:defRPr>
      </a:lvl1pPr>
    </p:titleStyle>
    <p:bodyStyle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egoe UI"/>
        <a:buChar char="‒"/>
        <a:defRPr sz="2100" b="0" i="0" spc="-10">
          <a:solidFill>
            <a:schemeClr val="tx1"/>
          </a:solidFill>
          <a:latin typeface="Calibri Light"/>
          <a:ea typeface="Roboto"/>
          <a:cs typeface="Calibri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indent="0" algn="l" defTabSz="914400">
        <a:lnSpc>
          <a:spcPct val="109000"/>
        </a:lnSpc>
        <a:spcBef>
          <a:spcPts val="0"/>
        </a:spcBef>
        <a:buFont typeface="+mj-lt"/>
        <a:buNone/>
        <a:defRPr sz="2000" b="0" spc="-10">
          <a:solidFill>
            <a:schemeClr val="tx1"/>
          </a:solidFill>
          <a:latin typeface="+mn-lt"/>
          <a:ea typeface="+mn-ea"/>
          <a:cs typeface="+mn-cs"/>
        </a:defRPr>
      </a:lvl1pPr>
      <a:lvl2pPr marL="198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4pPr>
      <a:lvl5pPr marL="792000" indent="-198000" algn="l" defTabSz="914400">
        <a:lnSpc>
          <a:spcPct val="109000"/>
        </a:lnSpc>
        <a:spcBef>
          <a:spcPts val="0"/>
        </a:spcBef>
        <a:buFont typeface="Symbol"/>
        <a:buChar char="-"/>
        <a:defRPr sz="2000" spc="-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qualita-delle-cur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Relationship Id="rId4" Type="http://schemas.openxmlformats.org/officeDocument/2006/relationships/hyperlink" Target="https://www.artiset.ch/qualita-delle-cure/licenz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2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iset.ch/qualita-delle-cure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hurp.unibas.ch/shurp-votraege-publikationen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guideline.com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auto">
          <a:xfrm>
            <a:off x="0" y="0"/>
            <a:ext cx="12192000" cy="5377550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CH" sz="36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Calibri"/>
              </a:rPr>
              <a:t>Benvenuti/e</a:t>
            </a:r>
            <a:endParaRPr lang="it-CH" sz="1800" b="0" i="0" u="none" strike="noStrike" cap="none" spc="0" dirty="0">
              <a:ln>
                <a:noFill/>
              </a:ln>
              <a:solidFill>
                <a:prstClr val="white"/>
              </a:solidFill>
              <a:latin typeface="Calibri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it-CH" sz="2100" b="1" i="0" u="none" strike="noStrike" cap="none" spc="0" dirty="0">
              <a:ln>
                <a:noFill/>
              </a:ln>
              <a:solidFill>
                <a:prstClr val="white"/>
              </a:solidFill>
              <a:latin typeface="Calibri"/>
              <a:ea typeface="Roboto"/>
              <a:cs typeface="Calibri"/>
            </a:endParaRPr>
          </a:p>
          <a:p>
            <a:pPr lvl="0" algn="ctr">
              <a:defRPr/>
            </a:pPr>
            <a:r>
              <a:rPr lang="it-CH" sz="50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Indicatore medico di qualità </a:t>
            </a:r>
            <a:br>
              <a:rPr lang="it-CH" sz="50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</a:br>
            <a:r>
              <a:rPr lang="it-CH" sz="50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«Piaghe da decubito»</a:t>
            </a:r>
            <a:endParaRPr lang="it-CH" sz="1800" b="0" i="0" u="none" strike="noStrike" cap="none" spc="0" dirty="0">
              <a:ln>
                <a:noFill/>
              </a:ln>
              <a:solidFill>
                <a:prstClr val="white"/>
              </a:solidFill>
              <a:latin typeface="Calibri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it-CH" sz="36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</a:br>
            <a:r>
              <a:rPr lang="it-CH" sz="21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  <a:t>Introduzione all'Indicatore medico di qualità </a:t>
            </a:r>
            <a:r>
              <a:rPr lang="it-CH" sz="2100" dirty="0">
                <a:solidFill>
                  <a:prstClr val="white"/>
                </a:solidFill>
                <a:latin typeface="Calibri"/>
                <a:ea typeface="Roboto"/>
                <a:cs typeface="Arial"/>
              </a:rPr>
              <a:t>«</a:t>
            </a:r>
            <a:r>
              <a:rPr lang="it-CH" sz="21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  <a:t>Piaghe da decubito</a:t>
            </a:r>
            <a:r>
              <a:rPr lang="it-CH" sz="2100" dirty="0">
                <a:solidFill>
                  <a:prstClr val="white"/>
                </a:solidFill>
                <a:latin typeface="Calibri"/>
                <a:ea typeface="Roboto"/>
                <a:cs typeface="Arial"/>
              </a:rPr>
              <a:t>»</a:t>
            </a:r>
            <a:r>
              <a:rPr lang="it-CH" sz="21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  <a:t>.</a:t>
            </a:r>
            <a:endParaRPr lang="it-CH"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it-CH" sz="21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</a:br>
            <a:r>
              <a:rPr lang="it-CH" sz="21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Roboto"/>
                <a:cs typeface="Arial"/>
              </a:rPr>
              <a:t>gg. Mese yyyy</a:t>
            </a:r>
            <a:endParaRPr lang="it-CH" sz="2100" b="0" i="0" u="none" strike="noStrike" cap="none" spc="0" dirty="0">
              <a:ln>
                <a:noFill/>
              </a:ln>
              <a:solidFill>
                <a:prstClr val="black"/>
              </a:solidFill>
              <a:latin typeface="Calibri"/>
              <a:ea typeface="Roboto"/>
              <a:cs typeface="Arial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87056" y="5685978"/>
            <a:ext cx="4993200" cy="8474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D6AB69D1-E85E-BB3E-6B95-CFD82348D84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33AD758-3574-2376-DD9E-C69F728E4C2B}"/>
              </a:ext>
            </a:extLst>
          </p:cNvPr>
          <p:cNvSpPr/>
          <p:nvPr/>
        </p:nvSpPr>
        <p:spPr bwMode="auto">
          <a:xfrm>
            <a:off x="0" y="-1"/>
            <a:ext cx="12192000" cy="6858000"/>
          </a:xfrm>
          <a:prstGeom prst="rect">
            <a:avLst/>
          </a:prstGeom>
          <a:solidFill>
            <a:srgbClr val="DA573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B9031E41-1798-8FB6-58ED-204F43B9D87B}"/>
              </a:ext>
            </a:extLst>
          </p:cNvPr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Roboto"/>
                <a:cs typeface="Calibri"/>
              </a:rPr>
              <a:t>www.artiset.ch/qualita-delle-cure – CC BY-NC-SA senesuisse e CURAVIVA 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Roboto"/>
              <a:cs typeface="Calibri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6B29AC1-78A9-5FA7-0FC3-E71EF58360A3}"/>
              </a:ext>
            </a:extLst>
          </p:cNvPr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02A2B-C977-E242-981D-4353B69DDCE3}" type="slidenum"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Roboto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Roboto"/>
              <a:cs typeface="+mn-cs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B1E499-4A85-B27A-6D9C-2A8C00EB9803}"/>
              </a:ext>
            </a:extLst>
          </p:cNvPr>
          <p:cNvSpPr txBox="1"/>
          <p:nvPr/>
        </p:nvSpPr>
        <p:spPr bwMode="auto">
          <a:xfrm>
            <a:off x="4657344" y="1670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el 4">
            <a:extLst>
              <a:ext uri="{FF2B5EF4-FFF2-40B4-BE49-F238E27FC236}">
                <a16:creationId xmlns:a16="http://schemas.microsoft.com/office/drawing/2014/main" id="{C233AAEE-7703-829E-FAE1-4BC8CE3279A9}"/>
              </a:ext>
            </a:extLst>
          </p:cNvPr>
          <p:cNvSpPr txBox="1">
            <a:spLocks/>
          </p:cNvSpPr>
          <p:nvPr/>
        </p:nvSpPr>
        <p:spPr>
          <a:xfrm>
            <a:off x="409575" y="371475"/>
            <a:ext cx="10723563" cy="1298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5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Indicazioni per l’utilizzo di questa presentazione</a:t>
            </a:r>
            <a:endParaRPr lang="de-DE" sz="5000" b="1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7EC3031-295E-4B1B-1D89-FA2E375AAB1F}"/>
              </a:ext>
            </a:extLst>
          </p:cNvPr>
          <p:cNvSpPr txBox="1"/>
          <p:nvPr/>
        </p:nvSpPr>
        <p:spPr>
          <a:xfrm>
            <a:off x="409575" y="1994653"/>
            <a:ext cx="10892409" cy="3883316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 marL="261850" indent="-261850">
              <a:spcBef>
                <a:spcPts val="600"/>
              </a:spcBef>
              <a:buFont typeface="Arial"/>
              <a:buChar char="•"/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Qualora le diapositive vengano riutilizzate integralmente, senza alcuna modifica, è obbligatorio conservare il piè di pagina riportante la seguente dicitura: </a:t>
            </a:r>
          </a:p>
          <a:p>
            <a:pPr>
              <a:spcBef>
                <a:spcPts val="600"/>
              </a:spcBef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	</a:t>
            </a:r>
            <a:r>
              <a:rPr lang="it-IT" sz="21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www.artiset.ch/</a:t>
            </a:r>
            <a:r>
              <a:rPr lang="it-IT" sz="2100" dirty="0" err="1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qualita</a:t>
            </a:r>
            <a:r>
              <a:rPr lang="it-IT" sz="21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-delle-cure</a:t>
            </a:r>
            <a:r>
              <a:rPr lang="it-IT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100" spc="-9" dirty="0">
                <a:latin typeface="Calibri "/>
                <a:ea typeface="Calibri "/>
                <a:cs typeface="Calibri "/>
              </a:rPr>
              <a:t>– CC BY-NC-SA </a:t>
            </a:r>
            <a:r>
              <a:rPr lang="it-IT" sz="2100" spc="-9" dirty="0" err="1">
                <a:latin typeface="Calibri "/>
                <a:ea typeface="Calibri "/>
                <a:cs typeface="Calibri "/>
              </a:rPr>
              <a:t>senesuisse</a:t>
            </a:r>
            <a:r>
              <a:rPr lang="it-IT" sz="2100" spc="-9" dirty="0">
                <a:latin typeface="Calibri "/>
                <a:ea typeface="Calibri "/>
                <a:cs typeface="Calibri "/>
              </a:rPr>
              <a:t> e CURAVIVA</a:t>
            </a:r>
            <a:endParaRPr lang="it-IT" sz="2100" dirty="0">
              <a:latin typeface="Calibri "/>
              <a:cs typeface="Calibri 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it-IT" sz="2100" dirty="0">
                <a:latin typeface="Calibri "/>
                <a:ea typeface="Calibri "/>
                <a:cs typeface="Calibri "/>
              </a:rPr>
              <a:t>In caso di modifica o aggiunta di diapositive, eliminare le informazione nel piè di pagina della diapositiva interessata.</a:t>
            </a:r>
            <a:endParaRPr lang="it-IT" sz="2100" dirty="0">
              <a:latin typeface="Calibri "/>
              <a:cs typeface="Calibri 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Immagini e icone: sono soggette a diritti d’autore; non possono essere modificate né riutilizzate altrove.</a:t>
            </a:r>
            <a:endParaRPr lang="it-IT" sz="2100" dirty="0">
              <a:latin typeface="Calibri "/>
              <a:cs typeface="Calibri "/>
            </a:endParaRPr>
          </a:p>
          <a:p>
            <a:pPr>
              <a:spcBef>
                <a:spcPts val="600"/>
              </a:spcBef>
              <a:defRPr/>
            </a:pPr>
            <a:r>
              <a:rPr lang="it-IT" sz="2100" spc="-9" dirty="0">
                <a:latin typeface="Calibri "/>
                <a:ea typeface="Calibri "/>
                <a:cs typeface="Calibri "/>
              </a:rPr>
              <a:t>Maggiori informazioni sulle licenze sono disponibili al seguente link:</a:t>
            </a:r>
            <a:endParaRPr lang="it-IT" sz="2100" spc="-9" dirty="0">
              <a:latin typeface="Calibri "/>
              <a:cs typeface="Calibri "/>
            </a:endParaRPr>
          </a:p>
          <a:p>
            <a:pPr lvl="0">
              <a:spcBef>
                <a:spcPts val="600"/>
              </a:spcBef>
              <a:spcAft>
                <a:spcPts val="599"/>
              </a:spcAft>
              <a:defRPr/>
            </a:pPr>
            <a:r>
              <a:rPr lang="it-IT" sz="2100" u="sng" spc="-9" dirty="0">
                <a:latin typeface="Calibri "/>
                <a:ea typeface="Calibri "/>
                <a:cs typeface="Calibri "/>
                <a:hlinkClick r:id="rId4" tooltip="https://www.artiset.ch/qualita-delle-cure/licenz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https://www.artiset.ch/qualita-delle-cure/licenze</a:t>
            </a:r>
            <a:r>
              <a:rPr lang="it-IT" sz="2100" dirty="0">
                <a:latin typeface="Calibri "/>
                <a:ea typeface="Calibri "/>
                <a:cs typeface="Calibri "/>
              </a:rPr>
              <a:t> </a:t>
            </a:r>
            <a:endParaRPr lang="it-IT" sz="2100" dirty="0">
              <a:latin typeface="Calibri "/>
              <a:cs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542176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80" cy="685799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0" y="1976438"/>
            <a:ext cx="4679950" cy="44307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de-CH"/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0" y="5139833"/>
            <a:ext cx="12191980" cy="18236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56033" y="315716"/>
            <a:ext cx="11370406" cy="15896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CH" sz="4400" b="1">
                <a:latin typeface="Calibri"/>
                <a:ea typeface="Calibri"/>
                <a:cs typeface="Calibri"/>
              </a:rPr>
              <a:t>I sei attuali Indicatori medici di qualità </a:t>
            </a:r>
            <a:br>
              <a:rPr lang="it-CH" sz="3200" b="1">
                <a:latin typeface="Calibri"/>
                <a:ea typeface="Calibri"/>
                <a:cs typeface="Calibri"/>
              </a:rPr>
            </a:br>
            <a:r>
              <a:rPr lang="it-CH" sz="1800"/>
              <a:t>(con obbligo di trasmissione annuale dei dati a livello federale)</a:t>
            </a:r>
            <a:endParaRPr lang="it-CH" sz="320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356033" y="2175827"/>
          <a:ext cx="11061217" cy="2976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9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9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5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3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037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2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Dolore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Contenzioni fisiche</a:t>
                      </a:r>
                      <a:endParaRPr lang="it-CH" sz="1600" b="1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Farmaci</a:t>
                      </a:r>
                      <a:endParaRPr lang="it-CH" sz="1600" b="1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Alimentazione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Autovalutazione del dolore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Fissaggio del busto/ della</a:t>
                      </a:r>
                      <a:r>
                        <a:rPr lang="it-CH" sz="1600"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seduta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Polifarmacia</a:t>
                      </a:r>
                      <a:endParaRPr lang="it-CH" sz="1600" strike="sngStrike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Malnutrizione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3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Dolore osservato </a:t>
                      </a:r>
                      <a:endParaRPr lang="it-CH" sz="1600" u="none" strike="sngStrike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600">
                          <a:latin typeface="Calibri"/>
                          <a:ea typeface="Calibri"/>
                          <a:cs typeface="Calibri"/>
                        </a:rPr>
                        <a:t>Sponde del letto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FF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endParaRPr lang="it-CH" sz="16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C6CB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50358" y="3083786"/>
            <a:ext cx="847938" cy="845608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050358" y="4199882"/>
            <a:ext cx="837819" cy="837819"/>
          </a:xfrm>
          <a:prstGeom prst="rect">
            <a:avLst/>
          </a:prstGeom>
        </p:spPr>
      </p:pic>
      <p:pic>
        <p:nvPicPr>
          <p:cNvPr id="20" name="Picture 1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1289" y="4174354"/>
            <a:ext cx="847938" cy="850274"/>
          </a:xfrm>
          <a:prstGeom prst="rect">
            <a:avLst/>
          </a:prstGeom>
        </p:spPr>
      </p:pic>
      <p:pic>
        <p:nvPicPr>
          <p:cNvPr id="22" name="Picture 21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91127" y="3083786"/>
            <a:ext cx="847938" cy="847938"/>
          </a:xfrm>
          <a:prstGeom prst="rect">
            <a:avLst/>
          </a:prstGeom>
        </p:spPr>
      </p:pic>
      <p:pic>
        <p:nvPicPr>
          <p:cNvPr id="24" name="Picture 2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133558" y="3083786"/>
            <a:ext cx="845608" cy="845608"/>
          </a:xfrm>
          <a:prstGeom prst="rect">
            <a:avLst/>
          </a:prstGeom>
        </p:spPr>
      </p:pic>
      <p:pic>
        <p:nvPicPr>
          <p:cNvPr id="26" name="Picture 2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564002" y="3083786"/>
            <a:ext cx="845608" cy="845608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it-CH" sz="4400" b="1">
                <a:latin typeface="Calibri"/>
                <a:ea typeface="Calibri"/>
                <a:cs typeface="Calibri"/>
              </a:rPr>
              <a:t>I tre nuovi Indicatori medici di qualità</a:t>
            </a:r>
            <a:br>
              <a:rPr lang="it-CH" sz="3200" b="1">
                <a:latin typeface="Calibri"/>
                <a:ea typeface="Calibri"/>
                <a:cs typeface="Calibri"/>
              </a:rPr>
            </a:br>
            <a:r>
              <a:rPr lang="it-CH" sz="1800" b="1">
                <a:latin typeface="Calibri"/>
                <a:ea typeface="Calibri"/>
                <a:cs typeface="Calibri"/>
              </a:rPr>
              <a:t>(uso interno, in fase di test per un possibile uso come IMQ nazionale, senza trasmissione di dati</a:t>
            </a:r>
            <a:r>
              <a:rPr lang="it-CH" sz="1800"/>
              <a:t> a livello federale</a:t>
            </a:r>
            <a:r>
              <a:rPr lang="it-CH" sz="1800" b="1">
                <a:latin typeface="Calibri"/>
                <a:ea typeface="Calibri"/>
                <a:cs typeface="Calibri"/>
              </a:rPr>
              <a:t>)</a:t>
            </a:r>
            <a:endParaRPr lang="it-CH" sz="3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6033" y="2461441"/>
          <a:ext cx="11104513" cy="259269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456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6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3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5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6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5338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Valutazione della cute</a:t>
                      </a:r>
                      <a:endParaRPr lang="it-CH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Disposizioni terapeutiche</a:t>
                      </a:r>
                      <a:endParaRPr lang="it-CH" strike="sngStrike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Medicinali</a:t>
                      </a:r>
                      <a:endParaRPr lang="it-CH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5F6D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35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Piaghe da decubito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BEF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3200">
                          <a:latin typeface="Calibri"/>
                          <a:ea typeface="Calibri"/>
                          <a:cs typeface="Calibri"/>
                        </a:rPr>
                        <a:t>               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Pianificazione sanitaria anticipata </a:t>
                      </a:r>
                      <a:br>
                        <a:rPr lang="it-CH" sz="2400">
                          <a:latin typeface="Calibri"/>
                          <a:ea typeface="Calibri"/>
                          <a:cs typeface="Calibri"/>
                        </a:rPr>
                      </a:b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(PSA o ACP)</a:t>
                      </a:r>
                      <a:endParaRPr lang="it-CH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D4DB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it-CH" sz="3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CF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t-CH" sz="240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it-CH" sz="2400">
                          <a:latin typeface="Calibri"/>
                          <a:ea typeface="Calibri"/>
                          <a:cs typeface="Calibri"/>
                        </a:rPr>
                        <a:t>Revisione dei medicinali</a:t>
                      </a:r>
                      <a:endParaRPr lang="it-CH"/>
                    </a:p>
                    <a:p>
                      <a:pPr>
                        <a:defRPr/>
                      </a:pPr>
                      <a:endParaRPr lang="it-CH" sz="3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ECF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9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200" y="3503039"/>
            <a:ext cx="1169643" cy="1172866"/>
          </a:xfrm>
          <a:prstGeom prst="rect">
            <a:avLst/>
          </a:prstGeom>
        </p:spPr>
      </p:pic>
      <p:pic>
        <p:nvPicPr>
          <p:cNvPr id="14" name="Picture 13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27288" y="3505406"/>
            <a:ext cx="1169643" cy="1169643"/>
          </a:xfrm>
          <a:prstGeom prst="rect">
            <a:avLst/>
          </a:prstGeom>
        </p:spPr>
      </p:pic>
      <p:pic>
        <p:nvPicPr>
          <p:cNvPr id="16" name="Picture 15" descr="A black background with a black squar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962837" y="3505406"/>
            <a:ext cx="1169643" cy="1169643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 bwMode="auto">
          <a:xfrm>
            <a:off x="294912" y="2398380"/>
            <a:ext cx="3618720" cy="2713115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CH"/>
          </a:p>
        </p:txBody>
      </p:sp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feld 6"/>
          <p:cNvSpPr txBox="1"/>
          <p:nvPr/>
        </p:nvSpPr>
        <p:spPr bwMode="auto">
          <a:xfrm>
            <a:off x="409574" y="1265432"/>
            <a:ext cx="10897448" cy="5194859"/>
          </a:xfrm>
          <a:prstGeom prst="rect">
            <a:avLst/>
          </a:prstGeom>
          <a:solidFill>
            <a:schemeClr val="bg1"/>
          </a:solidFill>
        </p:spPr>
        <p:txBody>
          <a:bodyPr wrap="square" lIns="648000" tIns="216000" rIns="360000" bIns="216000" rtlCol="0" anchor="t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Introduzione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Che cos'è una Piaga da decubito?</a:t>
            </a:r>
            <a:endParaRPr lang="it-CH"/>
          </a:p>
          <a:p>
            <a:pPr>
              <a:spcAft>
                <a:spcPts val="300"/>
              </a:spcAft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>
              <a:spcAft>
                <a:spcPts val="3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Perché è importante misurare le Piaghe da decubito come IMQ?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Piaghe da decubito nella nostra Casa per Anziani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Perché le piaghe da decubito vengono misurate come IMQ? 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Qual è il nostro obiettivo?</a:t>
            </a:r>
            <a:endParaRPr lang="it-CH"/>
          </a:p>
          <a:p>
            <a:pPr>
              <a:spcAft>
                <a:spcPts val="300"/>
              </a:spcAft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>
              <a:spcAft>
                <a:spcPts val="3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Come viene registrato l’IMQ </a:t>
            </a:r>
            <a:r>
              <a:rPr lang="it-CH" sz="2000" b="1">
                <a:ea typeface="Calibri"/>
                <a:cs typeface="Calibri"/>
              </a:rPr>
              <a:t>"</a:t>
            </a:r>
            <a:r>
              <a:rPr lang="it-CH" sz="2000" b="1">
                <a:latin typeface="Calibri"/>
                <a:ea typeface="Calibri"/>
                <a:cs typeface="Calibri"/>
              </a:rPr>
              <a:t>Piaghe da decubito"?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Come viene registrato l’IMQ Piaghe da decubito? 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Cosa bisogna considerare quando si registra l’IMQ Piaghe da decubito?</a:t>
            </a:r>
            <a:endParaRPr lang="it-CH"/>
          </a:p>
          <a:p>
            <a:pPr marL="285750" indent="-285750">
              <a:spcAft>
                <a:spcPts val="300"/>
              </a:spcAft>
              <a:buFont typeface="Symbol"/>
              <a:buChar char="-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Aggiustamento del rischio per l’IMQ  Piaghe da decubito</a:t>
            </a:r>
            <a:r>
              <a:rPr lang="it-CH" sz="2000" strike="sngStrike">
                <a:latin typeface="Calibri"/>
                <a:ea typeface="Calibri"/>
                <a:cs typeface="Calibri"/>
              </a:rPr>
              <a:t> </a:t>
            </a:r>
            <a:endParaRPr lang="it-CH" strike="sngStrike"/>
          </a:p>
          <a:p>
            <a:pPr>
              <a:spcAft>
                <a:spcPts val="300"/>
              </a:spcAft>
              <a:defRPr/>
            </a:pPr>
            <a:endParaRPr lang="it-CH" sz="2000">
              <a:latin typeface="Calibri"/>
              <a:ea typeface="Calibri"/>
              <a:cs typeface="Calibri"/>
            </a:endParaRPr>
          </a:p>
          <a:p>
            <a:pPr>
              <a:spcAft>
                <a:spcPts val="300"/>
              </a:spcAft>
              <a:defRPr/>
            </a:pPr>
            <a:r>
              <a:rPr lang="it-CH" sz="2000" b="1">
                <a:latin typeface="Calibri"/>
                <a:ea typeface="Calibri"/>
                <a:cs typeface="Calibri"/>
              </a:rPr>
              <a:t>Esercizi</a:t>
            </a:r>
            <a:endParaRPr lang="it-CH"/>
          </a:p>
        </p:txBody>
      </p:sp>
      <p:sp>
        <p:nvSpPr>
          <p:cNvPr id="8" name="Oval 7"/>
          <p:cNvSpPr>
            <a:spLocks noChangeAspect="1"/>
          </p:cNvSpPr>
          <p:nvPr/>
        </p:nvSpPr>
        <p:spPr bwMode="auto">
          <a:xfrm>
            <a:off x="10413138" y="701673"/>
            <a:ext cx="1440000" cy="1440000"/>
          </a:xfrm>
          <a:prstGeom prst="ellipse">
            <a:avLst/>
          </a:prstGeom>
          <a:solidFill>
            <a:srgbClr val="516731"/>
          </a:solidFill>
          <a:ln w="6350">
            <a:solidFill>
              <a:srgbClr val="51673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11" name="Grafik 9" descr="Route zwei Stecknadeln mit Weg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560241" y="873599"/>
            <a:ext cx="1023302" cy="1096148"/>
          </a:xfrm>
          <a:prstGeom prst="rect">
            <a:avLst/>
          </a:prstGeom>
        </p:spPr>
      </p:pic>
      <p:sp>
        <p:nvSpPr>
          <p:cNvPr id="2" name="Titel 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Programma</a:t>
            </a:r>
            <a:endParaRPr lang="it-CH"/>
          </a:p>
        </p:txBody>
      </p:sp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Introduzione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Che cos’è una Piaga da decubito</a:t>
            </a:r>
            <a:r>
              <a:rPr lang="it-CH" sz="45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Roboto"/>
                <a:cs typeface="Calibri"/>
              </a:rPr>
              <a:t>? </a:t>
            </a:r>
            <a:endParaRPr lang="it-CH" sz="4500" b="0"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1315614" y="1920452"/>
            <a:ext cx="10408380" cy="4189404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1200"/>
              </a:spcAft>
              <a:buFont typeface="Calibri Light"/>
              <a:buChar char="̶"/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Danno localizzato </a:t>
            </a:r>
            <a:r>
              <a:rPr lang="it-CH" sz="2400">
                <a:latin typeface="Calibri"/>
                <a:ea typeface="Calibri"/>
                <a:cs typeface="Calibri"/>
              </a:rPr>
              <a:t>alla cute e/o al tessuto sottostante, </a:t>
            </a:r>
            <a:endParaRPr lang="it-CH"/>
          </a:p>
          <a:p>
            <a:pPr marL="342900" indent="-342900">
              <a:spcAft>
                <a:spcPts val="1200"/>
              </a:spcAft>
              <a:buFont typeface="Calibri Light"/>
              <a:buChar char="̶"/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Di solito sopra una prominenza ossea </a:t>
            </a:r>
            <a:r>
              <a:rPr lang="it-CH" sz="2400">
                <a:latin typeface="Calibri"/>
                <a:ea typeface="Calibri"/>
                <a:cs typeface="Calibri"/>
              </a:rPr>
              <a:t>o associata a un dispositivo medico o di altro tipo, </a:t>
            </a:r>
            <a:endParaRPr lang="it-CH"/>
          </a:p>
          <a:p>
            <a:pPr marL="342900" indent="-342900">
              <a:spcAft>
                <a:spcPts val="1200"/>
              </a:spcAft>
              <a:buFont typeface="Calibri Light"/>
              <a:buChar char="̶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dovuta a </a:t>
            </a:r>
            <a:r>
              <a:rPr lang="it-CH" sz="2400" b="1">
                <a:latin typeface="Calibri"/>
                <a:ea typeface="Calibri"/>
                <a:cs typeface="Calibri"/>
              </a:rPr>
              <a:t>una pressione prolungata</a:t>
            </a:r>
            <a:r>
              <a:rPr lang="it-CH" sz="1400">
                <a:latin typeface="Calibri"/>
                <a:ea typeface="Calibri"/>
                <a:cs typeface="Calibri"/>
              </a:rPr>
              <a:t> </a:t>
            </a:r>
            <a:r>
              <a:rPr lang="it-CH" sz="2400">
                <a:latin typeface="Calibri"/>
                <a:ea typeface="Calibri"/>
                <a:cs typeface="Calibri"/>
              </a:rPr>
              <a:t>o a una pressione combinata con</a:t>
            </a:r>
            <a:r>
              <a:rPr lang="it-CH" sz="2400" b="1">
                <a:latin typeface="Calibri"/>
                <a:ea typeface="Calibri"/>
                <a:cs typeface="Calibri"/>
              </a:rPr>
              <a:t> forze di frizione</a:t>
            </a:r>
            <a:r>
              <a:rPr lang="it-CH" sz="1400" b="1">
                <a:latin typeface="Calibri"/>
                <a:ea typeface="Calibri"/>
                <a:cs typeface="Calibri"/>
              </a:rPr>
              <a:t>.</a:t>
            </a:r>
            <a:r>
              <a:rPr lang="it-CH" sz="2400">
                <a:latin typeface="Calibri"/>
                <a:ea typeface="Calibri"/>
                <a:cs typeface="Calibri"/>
              </a:rPr>
              <a:t> </a:t>
            </a:r>
            <a:endParaRPr lang="it-CH"/>
          </a:p>
          <a:p>
            <a:pPr marL="342900" indent="-342900">
              <a:spcAft>
                <a:spcPts val="1200"/>
              </a:spcAft>
              <a:buFont typeface="Calibri Light"/>
              <a:buChar char="̶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La lesione </a:t>
            </a:r>
            <a:r>
              <a:rPr lang="it-CH" sz="2400" b="1">
                <a:latin typeface="Calibri"/>
                <a:ea typeface="Calibri"/>
                <a:cs typeface="Calibri"/>
              </a:rPr>
              <a:t>può esistere sotto la cute intatta o come ferita aperta</a:t>
            </a:r>
            <a:r>
              <a:rPr lang="it-CH" sz="2400">
                <a:latin typeface="Calibri"/>
                <a:ea typeface="Calibri"/>
                <a:cs typeface="Calibri"/>
              </a:rPr>
              <a:t>, che può essere dolorosa.</a:t>
            </a:r>
            <a:endParaRPr lang="it-CH"/>
          </a:p>
          <a:p>
            <a:pPr>
              <a:defRPr/>
            </a:pPr>
            <a:endParaRPr lang="it-CH" sz="2400"/>
          </a:p>
        </p:txBody>
      </p:sp>
      <p:sp>
        <p:nvSpPr>
          <p:cNvPr id="4" name="Textfeld 3"/>
          <p:cNvSpPr txBox="1"/>
          <p:nvPr/>
        </p:nvSpPr>
        <p:spPr bwMode="auto">
          <a:xfrm>
            <a:off x="6175248" y="6109856"/>
            <a:ext cx="554874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CH" sz="10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Roboto"/>
                <a:cs typeface="Calibri"/>
              </a:rPr>
              <a:t>(EPUAP &amp; NPIAP, 2019)</a:t>
            </a:r>
            <a:endParaRPr lang="it-CH" sz="1400" b="0" i="0" u="none" strike="noStrike" cap="none" spc="0">
              <a:ln>
                <a:noFill/>
              </a:ln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rgbClr val="516731"/>
          </a:solidFill>
          <a:ln w="6350">
            <a:solidFill>
              <a:srgbClr val="51673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7" name="Picture 6" descr="A white circle with a black background and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38087" y="376325"/>
            <a:ext cx="1155759" cy="115575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Sviluppo di piaghe da decubito</a:t>
            </a:r>
            <a:endParaRPr lang="it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115723"/>
            <a:ext cx="12192000" cy="5249782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56031" y="315716"/>
            <a:ext cx="11835967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Piaghe da decubito di grado 1-4 o non stadiabili </a:t>
            </a:r>
            <a:endParaRPr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37501" y="973139"/>
          <a:ext cx="11598467" cy="5395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3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630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endParaRPr lang="it-CH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Grado 1: </a:t>
                      </a:r>
                      <a:endParaRPr lang="it-CH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Eritema non riducibile, la cute si presenta integra. Generalmente localizzato su prominenza ossea o in corrispondenza di un dispositivo medico o di altro tipo.</a:t>
                      </a:r>
                      <a:endParaRPr lang="it-CH" sz="1800"/>
                    </a:p>
                  </a:txBody>
                  <a:tcPr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3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it-CH" sz="18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it-CH" sz="1800" b="1">
                          <a:latin typeface="Calibri"/>
                          <a:ea typeface="Calibri"/>
                          <a:cs typeface="Calibri"/>
                        </a:rPr>
                        <a:t>Grado 2: </a:t>
                      </a:r>
                      <a:endParaRPr lang="it-CH" sz="18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CH" sz="1800" b="0" spc="-1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Perdita parziale del tessuto cutaneo che interessa l’epidermide e/o il derma. Si presenta come ferita aperta senza croste, con letto della ferita rosso-rosato, oppure sotto forma di vescica sierosa (intatta o lacerata).</a:t>
                      </a:r>
                      <a:endParaRPr lang="it-CH" sz="18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29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endParaRPr lang="it-CH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1">
                          <a:latin typeface="Calibri"/>
                          <a:ea typeface="Calibri"/>
                          <a:cs typeface="Calibri"/>
                        </a:rPr>
                        <a:t>Grado 3: </a:t>
                      </a:r>
                      <a:endParaRPr lang="it-CH" sz="1800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0" spc="-1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Perdita completa di tessuto cutaneo con danno o necrosi del tessuto sottocutaneo fino al tessuto adiposo. Non risultano esposti osso, tendini o muscoli; può essere presente slough e/o escara. </a:t>
                      </a:r>
                      <a:endParaRPr lang="it-CH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b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8826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endParaRPr lang="it-CH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1">
                          <a:latin typeface="Calibri"/>
                          <a:ea typeface="Calibri"/>
                          <a:cs typeface="Calibri"/>
                        </a:rPr>
                        <a:t>Grado 4: </a:t>
                      </a:r>
                      <a:endParaRPr lang="it-CH" sz="1800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0" spc="-1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Perdita completa di tessuto cutaneo con danno o necrosi fino ad altri tessuti e strutture sottostanti come muscoli, tendini o ossa. Possono essere presenti slough o escara.</a:t>
                      </a:r>
                      <a:endParaRPr lang="it-CH" sz="1800" b="1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b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183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endParaRPr lang="it-CH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Non stadiabile: </a:t>
                      </a:r>
                      <a:endParaRPr lang="it-CH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0" spc="-1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Perdita completa di tessuto cutaneo, la profondità reale non è però valutabile poiché la base della ferita è completamente coperta da slough (gialla, ambrata, grigia, verde o marrone) e/o da escara.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it-CH" sz="1800" b="0" spc="-1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Sospetta lesione tissutale profonda-Area localizzata di cute intatta con discromia viola o marrone, oppure presenza di vescica emorragica.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A diagram of layers of skin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5768" y="1824423"/>
            <a:ext cx="756000" cy="756000"/>
          </a:xfrm>
          <a:prstGeom prst="rect">
            <a:avLst/>
          </a:prstGeom>
        </p:spPr>
      </p:pic>
      <p:pic>
        <p:nvPicPr>
          <p:cNvPr id="12" name="Picture 11" descr="A diagram of the structure of the human body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5768" y="2865061"/>
            <a:ext cx="756000" cy="756000"/>
          </a:xfrm>
          <a:prstGeom prst="rect">
            <a:avLst/>
          </a:prstGeom>
        </p:spPr>
      </p:pic>
      <p:pic>
        <p:nvPicPr>
          <p:cNvPr id="18" name="Picture 17" descr="A diagram of layers of skin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5768" y="987334"/>
            <a:ext cx="756000" cy="756000"/>
          </a:xfrm>
          <a:prstGeom prst="rect">
            <a:avLst/>
          </a:prstGeom>
        </p:spPr>
      </p:pic>
      <p:pic>
        <p:nvPicPr>
          <p:cNvPr id="20" name="Picture 19" descr="A diagram of the structure of the skin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52720" y="3812757"/>
            <a:ext cx="756000" cy="756000"/>
          </a:xfrm>
          <a:prstGeom prst="rect">
            <a:avLst/>
          </a:prstGeom>
        </p:spPr>
      </p:pic>
      <p:pic>
        <p:nvPicPr>
          <p:cNvPr id="22" name="Picture 21" descr="A diagram of a structure&#10;&#10;AI-generated content may be incorrect.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52720" y="4775279"/>
            <a:ext cx="756000" cy="756000"/>
          </a:xfrm>
          <a:prstGeom prst="rect">
            <a:avLst/>
          </a:prstGeom>
        </p:spPr>
      </p:pic>
      <p:pic>
        <p:nvPicPr>
          <p:cNvPr id="24" name="Picture 23" descr="A diagram of layers of skin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345768" y="5595653"/>
            <a:ext cx="756000" cy="756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85A04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>
          <a:xfrm>
            <a:off x="353589" y="343483"/>
            <a:ext cx="8564943" cy="5058940"/>
          </a:xfrm>
        </p:spPr>
        <p:txBody>
          <a:bodyPr/>
          <a:lstStyle/>
          <a:p>
            <a:pPr>
              <a:defRPr/>
            </a:pPr>
            <a:r>
              <a:rPr lang="it-CH"/>
              <a:t>Perché è importante misurare l’IMQ Piaghe da decubito?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Piaghe da decubito nella vostra CpA</a:t>
            </a:r>
            <a:endParaRPr/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rgbClr val="516731"/>
          </a:solidFill>
          <a:ln w="6350">
            <a:solidFill>
              <a:srgbClr val="51673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8" name="Graphic 7" descr="Chat with solid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4" name="Textfeld 6"/>
          <p:cNvSpPr txBox="1"/>
          <p:nvPr/>
        </p:nvSpPr>
        <p:spPr bwMode="auto">
          <a:xfrm>
            <a:off x="409575" y="1994653"/>
            <a:ext cx="10892409" cy="3760206"/>
          </a:xfrm>
          <a:prstGeom prst="rect">
            <a:avLst/>
          </a:prstGeom>
          <a:noFill/>
          <a:ln>
            <a:noFill/>
          </a:ln>
        </p:spPr>
        <p:txBody>
          <a:bodyPr wrap="square" lIns="648000" tIns="216000" rIns="360000" bIns="216000" rtlCol="0" anchor="t">
            <a:spAutoFit/>
          </a:bodyPr>
          <a:lstStyle/>
          <a:p>
            <a:pPr>
              <a:defRPr/>
            </a:pPr>
            <a:r>
              <a:rPr lang="it-CH" sz="2400" b="1">
                <a:latin typeface="Calibri"/>
                <a:ea typeface="Calibri"/>
                <a:cs typeface="Calibri"/>
              </a:rPr>
              <a:t>Riunitevi in piccoli gruppi e discutete le seguenti domande:</a:t>
            </a:r>
            <a:endParaRPr lang="it-CH"/>
          </a:p>
          <a:p>
            <a:pPr>
              <a:defRPr/>
            </a:pPr>
            <a:endParaRPr lang="it-CH" sz="2400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Quali Residenti della vostra CpA sono particolarmente a rischio?</a:t>
            </a:r>
            <a:endParaRPr lang="it-CH"/>
          </a:p>
          <a:p>
            <a:pPr marL="457200" indent="-457200">
              <a:buFont typeface="+mj-lt"/>
              <a:buAutoNum type="arabicPeriod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Con quale frequenza i Residenti del vostro Reparto hanno sviluppato Piaghe da decubito negli ultimi mesi? </a:t>
            </a:r>
            <a:endParaRPr lang="it-CH"/>
          </a:p>
          <a:p>
            <a:pPr marL="457200" indent="-457200">
              <a:buFont typeface="+mj-lt"/>
              <a:buAutoNum type="arabicPeriod"/>
              <a:defRPr/>
            </a:pPr>
            <a:endParaRPr lang="it-CH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Quali effetti/conseguenze delle Piaghe da decubito avete notato nei Residenti affetti?</a:t>
            </a:r>
            <a:endParaRPr lang="it-CH"/>
          </a:p>
        </p:txBody>
      </p:sp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18908" y="702995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Piaghe da decubito nella vostra CpA</a:t>
            </a:r>
            <a:endParaRPr/>
          </a:p>
        </p:txBody>
      </p:sp>
      <p:sp>
        <p:nvSpPr>
          <p:cNvPr id="4" name="Inhaltsplatzhalter 2"/>
          <p:cNvSpPr txBox="1"/>
          <p:nvPr/>
        </p:nvSpPr>
        <p:spPr bwMode="auto">
          <a:xfrm>
            <a:off x="1315614" y="2271787"/>
            <a:ext cx="8762664" cy="4079447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800" b="1">
                <a:latin typeface="Calibri"/>
                <a:ea typeface="Calibri"/>
                <a:cs typeface="Calibri"/>
              </a:rPr>
              <a:t>Stimare:</a:t>
            </a:r>
            <a:endParaRPr lang="it-CH"/>
          </a:p>
          <a:p>
            <a:pPr>
              <a:defRPr/>
            </a:pPr>
            <a:endParaRPr lang="it-CH" sz="280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 </a:t>
            </a:r>
            <a:endParaRPr lang="it-CH"/>
          </a:p>
          <a:p>
            <a:pPr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Quanti Residenti hanno sviluppato Piaghe da decubito nella vostra CpA negli ultimi 9 mesi?</a:t>
            </a:r>
            <a:endParaRPr lang="it-CH"/>
          </a:p>
        </p:txBody>
      </p:sp>
      <p:sp>
        <p:nvSpPr>
          <p:cNvPr id="8" name="Oval 7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rgbClr val="516731"/>
          </a:solidFill>
          <a:ln w="6350">
            <a:solidFill>
              <a:srgbClr val="51673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9" name="Graphic 8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Piaghe da decubito nella vostra CpA</a:t>
            </a:r>
            <a:endParaRPr/>
          </a:p>
        </p:txBody>
      </p:sp>
      <p:sp>
        <p:nvSpPr>
          <p:cNvPr id="3" name="Inhaltsplatzhalter 2"/>
          <p:cNvSpPr txBox="1"/>
          <p:nvPr/>
        </p:nvSpPr>
        <p:spPr bwMode="auto">
          <a:xfrm>
            <a:off x="891810" y="2117551"/>
            <a:ext cx="10408380" cy="4079447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10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CH" sz="2800" b="1">
                <a:latin typeface="Calibri"/>
                <a:ea typeface="Calibri"/>
                <a:cs typeface="Calibri"/>
              </a:rPr>
              <a:t>Incidenza delle Piaghe da decubito nella vostra CpA:</a:t>
            </a:r>
            <a:endParaRPr/>
          </a:p>
          <a:p>
            <a:pPr>
              <a:defRPr/>
            </a:pPr>
            <a:r>
              <a:rPr lang="it-CH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_XX_ </a:t>
            </a:r>
            <a:r>
              <a:rPr lang="it-CH" sz="2800" b="1">
                <a:latin typeface="Calibri"/>
                <a:ea typeface="Calibri"/>
                <a:cs typeface="Calibri"/>
              </a:rPr>
              <a:t>% </a:t>
            </a:r>
            <a:endParaRPr lang="it-CH"/>
          </a:p>
          <a:p>
            <a:pPr>
              <a:defRPr/>
            </a:pPr>
            <a:endParaRPr lang="it-CH" sz="2800" b="1"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it-CH" sz="2800" b="1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Misurazione:</a:t>
            </a:r>
            <a:endParaRPr lang="it-CH"/>
          </a:p>
          <a:p>
            <a:pPr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Sono stati contati tutti i Residenti con una piaga da decubito di grado 2-4 o non stadiabile sviluppatasi nella CpA. </a:t>
            </a:r>
            <a:endParaRPr lang="it-CH"/>
          </a:p>
          <a:p>
            <a:pPr>
              <a:defRPr/>
            </a:pPr>
            <a:endParaRPr lang="it-CH" b="1"/>
          </a:p>
        </p:txBody>
      </p:sp>
      <p:grpSp>
        <p:nvGrpSpPr>
          <p:cNvPr id="4" name="Gruppieren 3"/>
          <p:cNvGrpSpPr>
            <a:grpSpLocks noChangeAspect="1"/>
          </p:cNvGrpSpPr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  <a:solidFill>
            <a:srgbClr val="516731"/>
          </a:solidFill>
        </p:grpSpPr>
        <p:sp>
          <p:nvSpPr>
            <p:cNvPr id="5" name="Oval 4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grpFill/>
            <a:ln w="6350">
              <a:solidFill>
                <a:srgbClr val="516731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6" name="Grafik 6" descr="Balkendiagramm mit einfarbiger Füllung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 bwMode="auto">
            <a:xfrm>
              <a:off x="10443909" y="268375"/>
              <a:ext cx="1344115" cy="1344115"/>
            </a:xfrm>
            <a:prstGeom prst="rect">
              <a:avLst/>
            </a:prstGeom>
          </p:spPr>
        </p:pic>
      </p:grpSp>
      <p:sp>
        <p:nvSpPr>
          <p:cNvPr id="8" name="Rechteck 7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28040" y="287723"/>
            <a:ext cx="10067927" cy="828000"/>
          </a:xfrm>
        </p:spPr>
        <p:txBody>
          <a:bodyPr/>
          <a:lstStyle/>
          <a:p>
            <a:pPr>
              <a:defRPr/>
            </a:pPr>
            <a:r>
              <a:rPr lang="it-CH" sz="4500" dirty="0"/>
              <a:t>Prevalenza delle Piaghe da decubito nelle Case per Anziani</a:t>
            </a:r>
            <a:endParaRPr lang="it-CH" strike="sngStrike" dirty="0"/>
          </a:p>
        </p:txBody>
      </p:sp>
      <p:grpSp>
        <p:nvGrpSpPr>
          <p:cNvPr id="10" name="Gruppieren 9"/>
          <p:cNvGrpSpPr/>
          <p:nvPr/>
        </p:nvGrpSpPr>
        <p:grpSpPr bwMode="auto">
          <a:xfrm>
            <a:off x="409349" y="1717963"/>
            <a:ext cx="5457984" cy="4793874"/>
            <a:chOff x="409574" y="1557337"/>
            <a:chExt cx="3600001" cy="5079535"/>
          </a:xfrm>
        </p:grpSpPr>
        <p:sp>
          <p:nvSpPr>
            <p:cNvPr id="11" name="Rechteck 10"/>
            <p:cNvSpPr/>
            <p:nvPr/>
          </p:nvSpPr>
          <p:spPr bwMode="auto">
            <a:xfrm>
              <a:off x="409575" y="1557337"/>
              <a:ext cx="3600000" cy="742505"/>
            </a:xfrm>
            <a:prstGeom prst="round1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251999" tIns="108000" rIns="108000" bIns="108000" rtlCol="0" anchor="t" anchorCtr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it-CH" sz="3000" b="1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A livello internazionale</a:t>
              </a:r>
              <a:endParaRPr lang="it-CH" sz="3000" b="1" u="none" strike="noStrik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409574" y="2316792"/>
              <a:ext cx="3600000" cy="432008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>
                <a:spcAft>
                  <a:spcPts val="300"/>
                </a:spcAft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 livello internazionale, nelle CpA si registra</a:t>
              </a:r>
              <a:endParaRPr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Una prevalenza di Piaghe da decubito di grado 2 pari al 7,2%.</a:t>
              </a:r>
              <a:endParaRPr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endParaRPr lang="it-CH" sz="200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Le Piaghe da decubito di grado 1 e 2 sono le più frequenti</a:t>
              </a:r>
              <a:endParaRPr lang="it-CH"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Il tallone (34,1%) e l'osso sacro (27,2%) sono le aree più frequentemente segnalate per le Piaghe da decubito. </a:t>
              </a:r>
              <a:r>
                <a:rPr lang="it-CH" sz="10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(Sugathapala et. al., 2023).</a:t>
              </a:r>
              <a:endParaRPr lang="it-CH" sz="160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 bwMode="auto">
          <a:xfrm>
            <a:off x="5971143" y="1717963"/>
            <a:ext cx="5727303" cy="4739542"/>
            <a:chOff x="4296000" y="1557337"/>
            <a:chExt cx="3600000" cy="4901784"/>
          </a:xfrm>
        </p:grpSpPr>
        <p:sp>
          <p:nvSpPr>
            <p:cNvPr id="14" name="Rechteck 13"/>
            <p:cNvSpPr/>
            <p:nvPr/>
          </p:nvSpPr>
          <p:spPr bwMode="auto">
            <a:xfrm>
              <a:off x="4296000" y="1557337"/>
              <a:ext cx="3600000" cy="703044"/>
            </a:xfrm>
            <a:prstGeom prst="round1Rect">
              <a:avLst>
                <a:gd name="adj" fmla="val 16667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251999" tIns="108000" rIns="108000" bIns="108000" rtlCol="0" anchor="t" anchorCtr="0">
              <a:spAutoFit/>
            </a:bodyPr>
            <a:lstStyle/>
            <a:p>
              <a:pPr lvl="0">
                <a:defRPr/>
              </a:pPr>
              <a:r>
                <a:rPr lang="it-CH" sz="3000" b="1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In Svizzera</a:t>
              </a:r>
              <a:endParaRPr lang="it-CH"/>
            </a:p>
          </p:txBody>
        </p:sp>
        <p:sp>
          <p:nvSpPr>
            <p:cNvPr id="15" name="Rechteck 14"/>
            <p:cNvSpPr/>
            <p:nvPr/>
          </p:nvSpPr>
          <p:spPr bwMode="auto">
            <a:xfrm>
              <a:off x="4296000" y="2260381"/>
              <a:ext cx="3600000" cy="419874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>
                <a:spcAft>
                  <a:spcPts val="300"/>
                </a:spcAft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In uno studio condotto in tutta la Svizzera </a:t>
              </a:r>
              <a:endParaRPr lang="it-CH" dirty="0"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il 2,7% dei Residenti aveva una Piaga da decubito di grado 2 o superiore, </a:t>
              </a:r>
              <a:endParaRPr lang="it-CH" dirty="0"/>
            </a:p>
            <a:p>
              <a:pPr marL="800100" lvl="1" indent="-342900">
                <a:spcAft>
                  <a:spcPts val="1200"/>
                </a:spcAft>
                <a:buFont typeface="Calibri Light"/>
                <a:buChar char="̶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di cui il 40% si era sviluppato fuori dalla CpA </a:t>
              </a:r>
              <a:r>
                <a:rPr lang="it-CH" sz="1000" b="0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(Zúñiga et. al., 2013).</a:t>
              </a:r>
              <a:endParaRPr lang="it-CH" sz="2000" dirty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>
                <a:spcAft>
                  <a:spcPts val="300"/>
                </a:spcAft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In uno studio condotto sulle CpA di Ginevra, la prevalenza delle Piaghe da decubito è stata del 5,7%. </a:t>
              </a:r>
              <a:endParaRPr lang="it-CH" dirty="0"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di cui la maggior parte (77,2%) si è sviluppata in CpA</a:t>
              </a:r>
              <a:endParaRPr dirty="0"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il 15,2% durante un'ospedalizzazione </a:t>
              </a:r>
              <a:endParaRPr dirty="0"/>
            </a:p>
            <a:p>
              <a:pPr marL="800100" lvl="1" indent="-342900">
                <a:spcAft>
                  <a:spcPts val="300"/>
                </a:spcAft>
                <a:buFont typeface="Calibri Light"/>
                <a:buChar char="̶"/>
                <a:defRPr/>
              </a:pPr>
              <a:r>
                <a:rPr lang="it-CH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e il 7,6% al domicilio </a:t>
              </a:r>
              <a:r>
                <a:rPr lang="it-CH" sz="1000" b="0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(Courvoisier et. al., 2018) </a:t>
              </a:r>
              <a:endParaRPr lang="it-CH" sz="1000" dirty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" name="Gruppieren 4"/>
          <p:cNvGrpSpPr>
            <a:grpSpLocks noChangeAspect="1"/>
          </p:cNvGrpSpPr>
          <p:nvPr/>
        </p:nvGrpSpPr>
        <p:grpSpPr bwMode="auto">
          <a:xfrm>
            <a:off x="10395967" y="237649"/>
            <a:ext cx="1440000" cy="1440000"/>
            <a:chOff x="10395967" y="237649"/>
            <a:chExt cx="1440000" cy="1440000"/>
          </a:xfrm>
        </p:grpSpPr>
        <p:sp>
          <p:nvSpPr>
            <p:cNvPr id="3" name="Oval 2"/>
            <p:cNvSpPr>
              <a:spLocks noChangeAspect="1"/>
            </p:cNvSpPr>
            <p:nvPr/>
          </p:nvSpPr>
          <p:spPr bwMode="auto">
            <a:xfrm>
              <a:off x="10395967" y="237649"/>
              <a:ext cx="1440000" cy="1440000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algn="ctr">
                <a:defRPr/>
              </a:pPr>
              <a:endParaRPr lang="it-CH">
                <a:solidFill>
                  <a:schemeClr val="bg1"/>
                </a:solidFill>
                <a:latin typeface="Calibri"/>
                <a:ea typeface="Roboto"/>
              </a:endParaRPr>
            </a:p>
          </p:txBody>
        </p:sp>
        <p:pic>
          <p:nvPicPr>
            <p:cNvPr id="4" name="Grafik 6" descr="Balkendiagramm mit einfarbiger Füllu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443909" y="268375"/>
              <a:ext cx="1344115" cy="1344115"/>
            </a:xfrm>
            <a:prstGeom prst="rect">
              <a:avLst/>
            </a:prstGeom>
          </p:spPr>
        </p:pic>
      </p:grpSp>
      <p:sp>
        <p:nvSpPr>
          <p:cNvPr id="6" name="Rechteck 5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 bwMode="auto">
          <a:xfrm>
            <a:off x="4507708" y="3407500"/>
            <a:ext cx="2880000" cy="84481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 algn="ctr">
              <a:defRPr/>
            </a:pPr>
            <a:r>
              <a:rPr lang="it-CH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Effetti delle Piaghe da decubito</a:t>
            </a:r>
            <a:endParaRPr lang="it-CH"/>
          </a:p>
        </p:txBody>
      </p:sp>
      <p:sp>
        <p:nvSpPr>
          <p:cNvPr id="10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ea typeface="Roboto"/>
              </a:rPr>
              <a:t>16</a:t>
            </a:fld>
            <a:endParaRPr lang="it-CH" sz="800">
              <a:ea typeface="Roboto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3750204" y="5249732"/>
            <a:ext cx="2295965" cy="84481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Stress, ansia, rabbia e depressione ↑</a:t>
            </a:r>
            <a:endParaRPr lang="it-CH"/>
          </a:p>
        </p:txBody>
      </p:sp>
      <p:sp>
        <p:nvSpPr>
          <p:cNvPr id="29" name="Rechteck 28"/>
          <p:cNvSpPr/>
          <p:nvPr/>
        </p:nvSpPr>
        <p:spPr bwMode="auto">
          <a:xfrm>
            <a:off x="6597534" y="5322703"/>
            <a:ext cx="2295965" cy="567811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Costi di assistenza ↑</a:t>
            </a:r>
            <a:endParaRPr lang="it-CH"/>
          </a:p>
        </p:txBody>
      </p:sp>
      <p:sp>
        <p:nvSpPr>
          <p:cNvPr id="30" name="Rechteck 29"/>
          <p:cNvSpPr/>
          <p:nvPr/>
        </p:nvSpPr>
        <p:spPr bwMode="auto">
          <a:xfrm>
            <a:off x="9726911" y="3371454"/>
            <a:ext cx="2299136" cy="84481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Sentimenti quali vergogna e imbarazzo ↑</a:t>
            </a:r>
            <a:endParaRPr lang="it-CH"/>
          </a:p>
        </p:txBody>
      </p:sp>
      <p:sp>
        <p:nvSpPr>
          <p:cNvPr id="31" name="Rechteck 30"/>
          <p:cNvSpPr/>
          <p:nvPr/>
        </p:nvSpPr>
        <p:spPr bwMode="auto">
          <a:xfrm>
            <a:off x="198618" y="3728230"/>
            <a:ext cx="2437730" cy="84481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Autonomia e indipendenza ↓ </a:t>
            </a:r>
            <a:endParaRPr lang="it-CH"/>
          </a:p>
        </p:txBody>
      </p:sp>
      <p:sp>
        <p:nvSpPr>
          <p:cNvPr id="32" name="Rechteck 31"/>
          <p:cNvSpPr/>
          <p:nvPr/>
        </p:nvSpPr>
        <p:spPr bwMode="auto">
          <a:xfrm>
            <a:off x="1625182" y="1356622"/>
            <a:ext cx="4478611" cy="84481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Stress mentale per Residenti, Familiari e Squadra di cura ↑</a:t>
            </a:r>
            <a:endParaRPr lang="it-CH"/>
          </a:p>
        </p:txBody>
      </p:sp>
      <p:sp>
        <p:nvSpPr>
          <p:cNvPr id="33" name="Rechteck 32"/>
          <p:cNvSpPr/>
          <p:nvPr/>
        </p:nvSpPr>
        <p:spPr bwMode="auto">
          <a:xfrm>
            <a:off x="6486453" y="933486"/>
            <a:ext cx="3384723" cy="111132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Durata delle ospedalizzazioni e frequenza delle riammissioni in ospedale↑</a:t>
            </a:r>
            <a:endParaRPr lang="it-CH" dirty="0">
              <a:solidFill>
                <a:schemeClr val="tx1"/>
              </a:solidFill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997925" y="4937291"/>
            <a:ext cx="2437729" cy="567811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Mobilità ↓ </a:t>
            </a:r>
            <a:endParaRPr lang="it-CH"/>
          </a:p>
        </p:txBody>
      </p:sp>
      <p:sp>
        <p:nvSpPr>
          <p:cNvPr id="35" name="Rechteck 34"/>
          <p:cNvSpPr/>
          <p:nvPr/>
        </p:nvSpPr>
        <p:spPr bwMode="auto">
          <a:xfrm>
            <a:off x="330554" y="2412634"/>
            <a:ext cx="2092003" cy="84481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Dolore e disagio ↑ </a:t>
            </a:r>
            <a:endParaRPr lang="it-CH"/>
          </a:p>
        </p:txBody>
      </p:sp>
      <p:sp>
        <p:nvSpPr>
          <p:cNvPr id="36" name="Rechteck 35"/>
          <p:cNvSpPr/>
          <p:nvPr/>
        </p:nvSpPr>
        <p:spPr bwMode="auto">
          <a:xfrm>
            <a:off x="9002229" y="4591409"/>
            <a:ext cx="2559866" cy="567811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lvl="0"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Interazioni sociali ↓ </a:t>
            </a:r>
            <a:endParaRPr lang="it-CH"/>
          </a:p>
        </p:txBody>
      </p:sp>
      <p:sp>
        <p:nvSpPr>
          <p:cNvPr id="37" name="Rechteck 36"/>
          <p:cNvSpPr/>
          <p:nvPr/>
        </p:nvSpPr>
        <p:spPr bwMode="auto">
          <a:xfrm>
            <a:off x="8934595" y="2179848"/>
            <a:ext cx="2627500" cy="844810"/>
          </a:xfrm>
          <a:prstGeom prst="rect">
            <a:avLst/>
          </a:prstGeom>
          <a:solidFill>
            <a:srgbClr val="85A04A"/>
          </a:solidFill>
          <a:ln w="6350">
            <a:solidFill>
              <a:srgbClr val="85A04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>
              <a:defRPr/>
            </a:pPr>
            <a:r>
              <a:rPr lang="it-CH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Qualità della vita e benessere ↓  </a:t>
            </a:r>
            <a:endParaRPr lang="it-CH"/>
          </a:p>
        </p:txBody>
      </p:sp>
      <p:cxnSp>
        <p:nvCxnSpPr>
          <p:cNvPr id="39" name="Gerade Verbindung 38"/>
          <p:cNvCxnSpPr/>
          <p:nvPr/>
        </p:nvCxnSpPr>
        <p:spPr bwMode="auto">
          <a:xfrm>
            <a:off x="2422557" y="2813539"/>
            <a:ext cx="2067412" cy="64961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/>
          <p:nvPr/>
        </p:nvCxnSpPr>
        <p:spPr bwMode="auto">
          <a:xfrm>
            <a:off x="3889088" y="2179932"/>
            <a:ext cx="1348729" cy="126824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 bwMode="auto">
          <a:xfrm flipH="1">
            <a:off x="6797817" y="1880512"/>
            <a:ext cx="1371458" cy="152991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46"/>
          <p:cNvCxnSpPr/>
          <p:nvPr/>
        </p:nvCxnSpPr>
        <p:spPr bwMode="auto">
          <a:xfrm flipH="1">
            <a:off x="7369969" y="2556904"/>
            <a:ext cx="1564626" cy="89127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>
            <a:endCxn id="9" idx="3"/>
          </p:cNvCxnSpPr>
          <p:nvPr/>
        </p:nvCxnSpPr>
        <p:spPr bwMode="auto">
          <a:xfrm flipH="1">
            <a:off x="7387708" y="3772359"/>
            <a:ext cx="2339203" cy="575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>
            <a:endCxn id="9" idx="1"/>
          </p:cNvCxnSpPr>
          <p:nvPr/>
        </p:nvCxnSpPr>
        <p:spPr bwMode="auto">
          <a:xfrm flipV="1">
            <a:off x="2636348" y="3829905"/>
            <a:ext cx="1871360" cy="29923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 bwMode="auto">
          <a:xfrm flipV="1">
            <a:off x="3435654" y="4217382"/>
            <a:ext cx="1127798" cy="93523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 bwMode="auto">
          <a:xfrm flipV="1">
            <a:off x="4898187" y="4217382"/>
            <a:ext cx="679261" cy="101085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 bwMode="auto">
          <a:xfrm flipH="1" flipV="1">
            <a:off x="6927698" y="4217382"/>
            <a:ext cx="817819" cy="108382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 bwMode="auto">
          <a:xfrm flipH="1" flipV="1">
            <a:off x="7369969" y="4188185"/>
            <a:ext cx="1632260" cy="66563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el 1"/>
          <p:cNvSpPr>
            <a:spLocks noGrp="1"/>
          </p:cNvSpPr>
          <p:nvPr>
            <p:ph type="title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3600">
                <a:ea typeface="Calibri"/>
              </a:rPr>
              <a:t>Perché le Piaghe da decubito vengono misurate come IMQ?</a:t>
            </a:r>
            <a:endParaRPr lang="it-CH"/>
          </a:p>
        </p:txBody>
      </p:sp>
      <p:sp>
        <p:nvSpPr>
          <p:cNvPr id="6" name="Textfeld 5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CH" sz="1000"/>
              <a:t>(ARTISET, CURAVIVA, senesuisse, 2025)</a:t>
            </a:r>
            <a:endParaRPr lang="it-CH"/>
          </a:p>
        </p:txBody>
      </p:sp>
      <p:sp>
        <p:nvSpPr>
          <p:cNvPr id="2" name="Rechteck 1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Qual è il nostro obiettivo?</a:t>
            </a:r>
            <a:endParaRPr lang="it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384027" y="2746996"/>
            <a:ext cx="11314419" cy="2037521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it-CH" sz="3600">
                <a:latin typeface="Calibri"/>
                <a:ea typeface="Calibri"/>
                <a:cs typeface="Calibri"/>
              </a:rPr>
              <a:t>Prevenire lo sviluppo di Piaghe da decubito valutando i rischi, riconoscendo precocemente le aree cutanee a rischio e introducendo strategie preventive.</a:t>
            </a:r>
            <a:endParaRPr lang="it-CH" sz="2000"/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8" name="Grafik 2" descr="Volltreffer mit einfarbiger Füll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10436" y="400870"/>
            <a:ext cx="1113558" cy="1113558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Come viene registrato l’IMQ Piaghe da decubito?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28040" y="69993"/>
            <a:ext cx="10196450" cy="828000"/>
          </a:xfrm>
        </p:spPr>
        <p:txBody>
          <a:bodyPr/>
          <a:lstStyle/>
          <a:p>
            <a:pPr>
              <a:defRPr/>
            </a:pPr>
            <a:r>
              <a:rPr lang="it-CH" sz="4400"/>
              <a:t>Come viene registrato l’IMQ Piaghe da decubito?</a:t>
            </a:r>
            <a:br>
              <a:rPr lang="it-CH" sz="4400"/>
            </a:br>
            <a:r>
              <a:rPr lang="it-CH" sz="4400"/>
              <a:t> </a:t>
            </a:r>
            <a:endParaRPr lang="it-CH" sz="4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1102799" y="1974446"/>
            <a:ext cx="9986402" cy="3276927"/>
          </a:xfrm>
        </p:spPr>
        <p:txBody>
          <a:bodyPr/>
          <a:lstStyle/>
          <a:p>
            <a:pPr>
              <a:defRPr/>
            </a:pPr>
            <a:r>
              <a:rPr lang="it-CH" sz="2400" b="1" dirty="0">
                <a:latin typeface="Calibri"/>
                <a:ea typeface="Calibri"/>
                <a:cs typeface="Calibri"/>
              </a:rPr>
              <a:t>Percentuale di Residenti con Piaghe da decubito di grado 2-4 o non stadiabili.</a:t>
            </a:r>
            <a:endParaRPr dirty="0"/>
          </a:p>
          <a:p>
            <a:pPr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400" dirty="0">
                <a:latin typeface="Calibri"/>
                <a:ea typeface="Calibri"/>
                <a:cs typeface="Calibri"/>
              </a:rPr>
              <a:t>È attualmente presente una Piaga da decubito di grado 2-4 o non stadiabile?</a:t>
            </a:r>
            <a:endParaRPr lang="it-CH" dirty="0"/>
          </a:p>
          <a:p>
            <a:pPr>
              <a:defRPr/>
            </a:pPr>
            <a:endParaRPr lang="it-CH" sz="2400" dirty="0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Opzioni di risposta:</a:t>
            </a:r>
            <a:endParaRPr lang="it-CH" sz="2800"/>
          </a:p>
          <a:p>
            <a:pPr>
              <a:defRPr/>
            </a:pPr>
            <a:endParaRPr lang="it-CH" sz="2400" dirty="0"/>
          </a:p>
          <a:p>
            <a:pPr>
              <a:defRPr/>
            </a:pPr>
            <a:endParaRPr lang="it-CH" sz="2400" dirty="0"/>
          </a:p>
        </p:txBody>
      </p:sp>
      <p:graphicFrame>
        <p:nvGraphicFramePr>
          <p:cNvPr id="4" name="Diagramm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666542"/>
              </p:ext>
            </p:extLst>
          </p:nvPr>
        </p:nvGraphicFramePr>
        <p:xfrm>
          <a:off x="914562" y="3995000"/>
          <a:ext cx="10362876" cy="180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10" name="Picture 9" descr="A white circle with a black background and a magnifying glass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524490" y="406952"/>
            <a:ext cx="1155759" cy="115575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7" name="Rechteck 6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56033" y="237649"/>
            <a:ext cx="9517525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Cosa bisogna considerare durante la registrazione dell’IMQ?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356033" y="1677649"/>
            <a:ext cx="11479934" cy="457533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Controllare la documentazione del Residente. </a:t>
            </a:r>
            <a:endParaRPr lang="it-CH" sz="2400"/>
          </a:p>
          <a:p>
            <a:pPr marL="1033200" lvl="2" indent="-457200">
              <a:lnSpc>
                <a:spcPct val="150000"/>
              </a:lnSpc>
              <a:buFont typeface="Wingdings"/>
              <a:buChar char="Ø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Le Piaghe da decubito attuali del Residente sono documentate? </a:t>
            </a:r>
            <a:endParaRPr lang="it-CH" sz="2400"/>
          </a:p>
          <a:p>
            <a:pPr marL="1033200" lvl="2" indent="-457200">
              <a:lnSpc>
                <a:spcPct val="150000"/>
              </a:lnSpc>
              <a:buFont typeface="Wingdings"/>
              <a:buChar char="Ø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È documentato dove si sono sviluppate? (in CpA, al domicilio, in ospedale...) </a:t>
            </a:r>
            <a:endParaRPr lang="it-CH" sz="2400"/>
          </a:p>
          <a:p>
            <a:pPr marL="1033200" lvl="2" indent="-457200">
              <a:lnSpc>
                <a:spcPct val="150000"/>
              </a:lnSpc>
              <a:buFont typeface="Wingdings"/>
              <a:buChar char="Ø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Il grado della Piaga da decubito è documentato? </a:t>
            </a:r>
            <a:endParaRPr lang="it-CH" sz="2400"/>
          </a:p>
          <a:p>
            <a:pPr lvl="2" indent="0">
              <a:lnSpc>
                <a:spcPct val="150000"/>
              </a:lnSpc>
              <a:buNone/>
              <a:defRPr/>
            </a:pPr>
            <a:endParaRPr lang="it-CH" sz="12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50000"/>
              </a:lnSpc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La Piaga da decubito </a:t>
            </a:r>
            <a:r>
              <a:rPr lang="it-CH" sz="2400" b="1">
                <a:latin typeface="Calibri"/>
                <a:ea typeface="Calibri"/>
                <a:cs typeface="Calibri"/>
              </a:rPr>
              <a:t>viene conteggiata per l'IMQ solo </a:t>
            </a:r>
            <a:r>
              <a:rPr lang="it-CH" sz="2400">
                <a:latin typeface="Calibri"/>
                <a:ea typeface="Calibri"/>
                <a:cs typeface="Calibri"/>
              </a:rPr>
              <a:t>se si è sviluppata in  CpA ed è di grado 2-4 o non stadiabile.</a:t>
            </a:r>
            <a:endParaRPr lang="it-CH" sz="2400"/>
          </a:p>
          <a:p>
            <a:pPr marL="1033200" lvl="2" indent="-457200">
              <a:lnSpc>
                <a:spcPct val="150000"/>
              </a:lnSpc>
              <a:buFont typeface="Wingdings"/>
              <a:buChar char="Ø"/>
              <a:defRPr/>
            </a:pPr>
            <a:r>
              <a:rPr lang="it-CH" sz="2000">
                <a:latin typeface="Calibri"/>
                <a:ea typeface="Calibri"/>
                <a:cs typeface="Calibri"/>
              </a:rPr>
              <a:t>La Squadra di cura deve effettuare una valutazione della cute al momento dell’ingresso o del rientro in CpA per identificare eventuali Piaghe da decubito in corso e il loro grado.</a:t>
            </a:r>
            <a:endParaRPr lang="it-CH" sz="2400"/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5" name="Picture 4" descr="A white circle with a black background and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24490" y="406952"/>
            <a:ext cx="1155759" cy="115575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8" name="Rechteck 7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328040" y="287723"/>
            <a:ext cx="9912209" cy="1389926"/>
          </a:xfrm>
        </p:spPr>
        <p:txBody>
          <a:bodyPr/>
          <a:lstStyle/>
          <a:p>
            <a:pPr>
              <a:defRPr/>
            </a:pPr>
            <a:r>
              <a:rPr lang="it-CH" sz="4500"/>
              <a:t>Aggiustamento del rischio per l’IMQ Piaghe da decubito</a:t>
            </a:r>
            <a:endParaRPr lang="it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489840" y="1732014"/>
            <a:ext cx="11212319" cy="4639712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Questo IMQ non è attualmente aggiustato per il rischio. 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In caso di rendicontazione pubblica, le autorità prenderanno probabilmente in considerazione anche le seguenti caratteristiche dei Residenti nel calcolo dell'IMQ, al fine di garantire un confronto equo tra i dati dell'IMQ delle diverse Case per Anziani:</a:t>
            </a:r>
            <a:endParaRPr/>
          </a:p>
          <a:p>
            <a:pPr marL="457200" indent="-457200">
              <a:lnSpc>
                <a:spcPct val="150000"/>
              </a:lnSpc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Livello di assistenza </a:t>
            </a:r>
            <a:endParaRPr lang="it-CH" sz="2800"/>
          </a:p>
          <a:p>
            <a:pPr marL="457200" indent="-457200">
              <a:lnSpc>
                <a:spcPct val="150000"/>
              </a:lnSpc>
              <a:buFont typeface="Symbol"/>
              <a:buChar char="-"/>
              <a:defRPr/>
            </a:pPr>
            <a:r>
              <a:rPr lang="it-CH" sz="2400">
                <a:latin typeface="Calibri"/>
                <a:ea typeface="Calibri"/>
                <a:cs typeface="Calibri"/>
              </a:rPr>
              <a:t>Compromissione cognitiva (misurata con la Cognitive Performance Scale (CPS)) </a:t>
            </a:r>
            <a:r>
              <a:rPr lang="it-CH" sz="900">
                <a:latin typeface="Calibri"/>
                <a:ea typeface="Calibri"/>
                <a:cs typeface="Calibri"/>
              </a:rPr>
              <a:t>(Morris et al., 1994)</a:t>
            </a:r>
            <a:endParaRPr lang="it-CH" sz="2800"/>
          </a:p>
        </p:txBody>
      </p:sp>
      <p:sp>
        <p:nvSpPr>
          <p:cNvPr id="5" name="Oval 4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6" name="Picture 5" descr="A white circle with a black background and a magnifying glass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24490" y="406952"/>
            <a:ext cx="1155759" cy="1155759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 bwMode="auto">
          <a:xfrm>
            <a:off x="7489801" y="6314333"/>
            <a:ext cx="4292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CH" sz="1000"/>
              <a:t>(ARTISET, CURAVIVA, senesuisse, 2025)</a:t>
            </a:r>
            <a:endParaRPr/>
          </a:p>
        </p:txBody>
      </p:sp>
      <p:sp>
        <p:nvSpPr>
          <p:cNvPr id="8" name="Rechteck 7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rgbClr val="51673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Avete domande?</a:t>
            </a:r>
            <a:endParaRPr lang="it-CH"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6" name="Grafik 5" descr="Gedankenblase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22</a:t>
            </a:fld>
            <a:endParaRPr lang="it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Esercizi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/>
              <a:t>Esercizio 1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502686" y="1217659"/>
            <a:ext cx="11395954" cy="4422681"/>
          </a:xfrm>
        </p:spPr>
        <p:txBody>
          <a:bodyPr/>
          <a:lstStyle/>
          <a:p>
            <a:pPr>
              <a:defRPr/>
            </a:pPr>
            <a:r>
              <a:rPr lang="it-CH" b="1">
                <a:latin typeface="Calibri"/>
                <a:ea typeface="Calibri"/>
                <a:cs typeface="Calibri"/>
              </a:rPr>
              <a:t>Controllo delle aree cutanee dei Residenti a rischio</a:t>
            </a:r>
            <a:endParaRPr lang="it-CH"/>
          </a:p>
          <a:p>
            <a:pPr>
              <a:defRPr/>
            </a:pPr>
            <a:endParaRPr lang="it-CH"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it-CH" sz="2800" b="1">
                <a:latin typeface="Calibri"/>
                <a:ea typeface="Calibri"/>
                <a:cs typeface="Calibri"/>
              </a:rPr>
              <a:t>Riunitevi in piccoli gruppi e discutete le seguenti domande: </a:t>
            </a:r>
            <a:endParaRPr lang="it-CH"/>
          </a:p>
          <a:p>
            <a:pPr>
              <a:defRPr/>
            </a:pPr>
            <a:r>
              <a:rPr lang="it-CH" sz="2800">
                <a:latin typeface="Calibri"/>
                <a:ea typeface="Calibri"/>
                <a:cs typeface="Calibri"/>
              </a:rPr>
              <a:t> </a:t>
            </a:r>
            <a:endParaRPr lang="it-CH"/>
          </a:p>
          <a:p>
            <a:pPr marL="514350" indent="-514350">
              <a:buFont typeface="+mj-lt"/>
              <a:buAutoNum type="arabicPeriod"/>
              <a:defRPr/>
            </a:pPr>
            <a:r>
              <a:rPr lang="it-CH"/>
              <a:t>Quali aree del corpo devono essere controllate quotidianamente per i Residenti a rischio che si trovano in diverse posizioni sedute (sul bordo del letto, su una sedia, su una sedia a rotelle, ecc.)?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it-CH"/>
          </a:p>
          <a:p>
            <a:pPr marL="514350" indent="-514350">
              <a:buFont typeface="+mj-lt"/>
              <a:buAutoNum type="arabicPeriod"/>
              <a:defRPr/>
            </a:pPr>
            <a:r>
              <a:rPr lang="it-CH"/>
              <a:t>Quando si controlla e come si fa?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it-CH"/>
          </a:p>
          <a:p>
            <a:pPr marL="514350" indent="-514350">
              <a:buFont typeface="+mj-lt"/>
              <a:buAutoNum type="arabicPeriod"/>
              <a:defRPr/>
            </a:pPr>
            <a:r>
              <a:rPr lang="it-CH"/>
              <a:t>Cosa fare se si riscontrano alterazioni cutanee in queste aree?</a:t>
            </a:r>
            <a:endParaRPr/>
          </a:p>
          <a:p>
            <a:pPr>
              <a:defRPr/>
            </a:pPr>
            <a:endParaRPr lang="it-CH" sz="2800"/>
          </a:p>
        </p:txBody>
      </p:sp>
      <p:sp>
        <p:nvSpPr>
          <p:cNvPr id="7" name="Oval 6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8" name="Graphic 7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2</a:t>
            </a:r>
            <a:endParaRPr lang="it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328040" y="1849968"/>
            <a:ext cx="11118485" cy="658982"/>
          </a:xfrm>
        </p:spPr>
        <p:txBody>
          <a:bodyPr/>
          <a:lstStyle/>
          <a:p>
            <a:pPr>
              <a:defRPr/>
            </a:pPr>
            <a:r>
              <a:rPr lang="it-CH" b="1">
                <a:latin typeface="Calibri"/>
                <a:ea typeface="Calibri"/>
                <a:cs typeface="Calibri"/>
              </a:rPr>
              <a:t>Quale figura mostra una Piaga da decubito di grado 2?</a:t>
            </a:r>
            <a:endParaRPr lang="it-CH">
              <a:latin typeface="Calibri"/>
              <a:ea typeface="Calibri"/>
              <a:cs typeface="Calibri"/>
            </a:endParaRPr>
          </a:p>
        </p:txBody>
      </p:sp>
      <p:grpSp>
        <p:nvGrpSpPr>
          <p:cNvPr id="10" name="Gruppieren 9"/>
          <p:cNvGrpSpPr/>
          <p:nvPr/>
        </p:nvGrpSpPr>
        <p:grpSpPr bwMode="auto">
          <a:xfrm>
            <a:off x="409575" y="2672863"/>
            <a:ext cx="3600000" cy="3737462"/>
            <a:chOff x="409575" y="1557337"/>
            <a:chExt cx="3600000" cy="4852987"/>
          </a:xfrm>
        </p:grpSpPr>
        <p:sp>
          <p:nvSpPr>
            <p:cNvPr id="11" name="Rechteck 10"/>
            <p:cNvSpPr/>
            <p:nvPr/>
          </p:nvSpPr>
          <p:spPr bwMode="auto">
            <a:xfrm>
              <a:off x="409575" y="1557337"/>
              <a:ext cx="3600000" cy="64288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251999" tIns="108000" rIns="108000" bIns="108000" rtlCol="0" anchor="t" anchorCtr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it-CH" b="1">
                  <a:solidFill>
                    <a:srgbClr val="000000"/>
                  </a:solidFill>
                  <a:latin typeface="Calibri"/>
                  <a:ea typeface="Roboto"/>
                  <a:cs typeface="Calibri"/>
                </a:rPr>
                <a:t>FIGURA 1</a:t>
              </a:r>
              <a:endParaRPr lang="it-CH" b="1" u="none" strike="noStrik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Roboto"/>
                <a:cs typeface="Calibri"/>
              </a:endParaRPr>
            </a:p>
          </p:txBody>
        </p:sp>
        <p:sp>
          <p:nvSpPr>
            <p:cNvPr id="12" name="Rechteck 11"/>
            <p:cNvSpPr/>
            <p:nvPr/>
          </p:nvSpPr>
          <p:spPr bwMode="auto">
            <a:xfrm>
              <a:off x="409575" y="2307597"/>
              <a:ext cx="3600000" cy="4102728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>
                <a:spcAft>
                  <a:spcPts val="300"/>
                </a:spcAft>
                <a:defRPr/>
              </a:pPr>
              <a:endParaRPr lang="it-CH" sz="1600">
                <a:solidFill>
                  <a:schemeClr val="tx1"/>
                </a:solidFill>
                <a:latin typeface="Calibri"/>
                <a:ea typeface="Roboto"/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 bwMode="auto">
          <a:xfrm>
            <a:off x="4295999" y="2672861"/>
            <a:ext cx="3600000" cy="3737463"/>
            <a:chOff x="4296000" y="1557337"/>
            <a:chExt cx="3600000" cy="4852988"/>
          </a:xfrm>
        </p:grpSpPr>
        <p:sp>
          <p:nvSpPr>
            <p:cNvPr id="14" name="Rechteck 13"/>
            <p:cNvSpPr/>
            <p:nvPr/>
          </p:nvSpPr>
          <p:spPr bwMode="auto">
            <a:xfrm>
              <a:off x="4296000" y="1557337"/>
              <a:ext cx="3600000" cy="64288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251999" tIns="108000" rIns="108000" bIns="108000" rtlCol="0" anchor="t" anchorCtr="0">
              <a:spAutoFit/>
            </a:bodyPr>
            <a:lstStyle/>
            <a:p>
              <a:pPr lvl="0">
                <a:defRPr/>
              </a:pPr>
              <a:r>
                <a:rPr lang="it-CH" b="1">
                  <a:solidFill>
                    <a:srgbClr val="000000"/>
                  </a:solidFill>
                  <a:latin typeface="Calibri"/>
                  <a:ea typeface="Roboto"/>
                  <a:cs typeface="Calibri"/>
                </a:rPr>
                <a:t>FIGURA 2</a:t>
              </a:r>
              <a:endParaRPr lang="it-CH"/>
            </a:p>
          </p:txBody>
        </p:sp>
        <p:sp>
          <p:nvSpPr>
            <p:cNvPr id="15" name="Rechteck 14"/>
            <p:cNvSpPr/>
            <p:nvPr/>
          </p:nvSpPr>
          <p:spPr bwMode="auto">
            <a:xfrm>
              <a:off x="4296000" y="2307597"/>
              <a:ext cx="3600000" cy="4102728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>
                <a:spcAft>
                  <a:spcPts val="300"/>
                </a:spcAft>
                <a:defRPr/>
              </a:pPr>
              <a:endParaRPr lang="it-CH" sz="1600">
                <a:solidFill>
                  <a:schemeClr val="tx1"/>
                </a:solidFill>
                <a:latin typeface="Calibri"/>
                <a:ea typeface="Roboto"/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 bwMode="auto">
          <a:xfrm>
            <a:off x="8182424" y="2672861"/>
            <a:ext cx="3600000" cy="3737463"/>
            <a:chOff x="8182424" y="1557337"/>
            <a:chExt cx="3600000" cy="4852988"/>
          </a:xfrm>
        </p:grpSpPr>
        <p:sp>
          <p:nvSpPr>
            <p:cNvPr id="17" name="Rechteck 16"/>
            <p:cNvSpPr/>
            <p:nvPr/>
          </p:nvSpPr>
          <p:spPr bwMode="auto">
            <a:xfrm>
              <a:off x="8182424" y="1557337"/>
              <a:ext cx="3600000" cy="64288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251999" tIns="108000" rIns="108000" bIns="108000" rtlCol="0" anchor="t" anchorCtr="0">
              <a:spAutoFit/>
            </a:bodyPr>
            <a:lstStyle/>
            <a:p>
              <a:pPr lvl="0">
                <a:defRPr/>
              </a:pPr>
              <a:r>
                <a:rPr lang="it-CH" b="1">
                  <a:solidFill>
                    <a:srgbClr val="000000"/>
                  </a:solidFill>
                  <a:latin typeface="Calibri"/>
                  <a:ea typeface="Roboto"/>
                  <a:cs typeface="Calibri"/>
                </a:rPr>
                <a:t>FIGURA 3</a:t>
              </a:r>
              <a:endParaRPr lang="it-CH"/>
            </a:p>
          </p:txBody>
        </p:sp>
        <p:sp>
          <p:nvSpPr>
            <p:cNvPr id="18" name="Rechteck 17"/>
            <p:cNvSpPr/>
            <p:nvPr/>
          </p:nvSpPr>
          <p:spPr bwMode="auto">
            <a:xfrm>
              <a:off x="8182424" y="2307597"/>
              <a:ext cx="3600000" cy="4102728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/>
            <a:p>
              <a:pPr marL="285750" indent="-285750">
                <a:spcAft>
                  <a:spcPts val="300"/>
                </a:spcAft>
                <a:buFont typeface="Symbol"/>
                <a:buChar char="-"/>
                <a:defRPr/>
              </a:pPr>
              <a:endParaRPr lang="it-CH" sz="1600">
                <a:solidFill>
                  <a:schemeClr val="tx1"/>
                </a:solidFill>
                <a:latin typeface="Calibri"/>
                <a:ea typeface="Roboto"/>
              </a:endParaRPr>
            </a:p>
          </p:txBody>
        </p:sp>
      </p:grpSp>
      <p:sp>
        <p:nvSpPr>
          <p:cNvPr id="7" name="Oval 6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8" name="Graphic 7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 bwMode="auto">
          <a:xfrm>
            <a:off x="8325449" y="6379026"/>
            <a:ext cx="35162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1000"/>
              <a:t>(Fonte: Ospedale cantonale di Baden, immagini non pubblicate, 2025)</a:t>
            </a:r>
            <a:endParaRPr/>
          </a:p>
        </p:txBody>
      </p:sp>
      <p:pic>
        <p:nvPicPr>
          <p:cNvPr id="5" name="Picture 4" descr="P1030049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414067" y="3611219"/>
            <a:ext cx="3363865" cy="236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25449" y="3593519"/>
            <a:ext cx="3363865" cy="2386957"/>
          </a:xfrm>
          <a:prstGeom prst="rect">
            <a:avLst/>
          </a:prstGeom>
        </p:spPr>
      </p:pic>
      <p:pic>
        <p:nvPicPr>
          <p:cNvPr id="9" name="Picture 8" descr="A close up of a foot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02686" y="3611219"/>
            <a:ext cx="3417380" cy="236925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el 3"/>
          <p:cNvSpPr txBox="1"/>
          <p:nvPr/>
        </p:nvSpPr>
        <p:spPr bwMode="auto">
          <a:xfrm>
            <a:off x="597673" y="1077391"/>
            <a:ext cx="9660773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/>
              <a:t>Cosa è indice di una Piaga da decubito di grado 1? </a:t>
            </a:r>
            <a:r>
              <a:rPr lang="it-CH" sz="1400"/>
              <a:t>(risposte multiple)</a:t>
            </a:r>
            <a:endParaRPr lang="it-CH"/>
          </a:p>
        </p:txBody>
      </p:sp>
      <p:grpSp>
        <p:nvGrpSpPr>
          <p:cNvPr id="21" name="Gruppieren 20"/>
          <p:cNvGrpSpPr/>
          <p:nvPr/>
        </p:nvGrpSpPr>
        <p:grpSpPr bwMode="auto">
          <a:xfrm>
            <a:off x="398957" y="2001362"/>
            <a:ext cx="11373382" cy="1009846"/>
            <a:chOff x="398957" y="1829620"/>
            <a:chExt cx="11373382" cy="1009846"/>
          </a:xfrm>
        </p:grpSpPr>
        <p:grpSp>
          <p:nvGrpSpPr>
            <p:cNvPr id="3" name="Gruppieren 2"/>
            <p:cNvGrpSpPr/>
            <p:nvPr/>
          </p:nvGrpSpPr>
          <p:grpSpPr bwMode="auto">
            <a:xfrm>
              <a:off x="398957" y="1829620"/>
              <a:ext cx="11373382" cy="1009846"/>
              <a:chOff x="398957" y="1829620"/>
              <a:chExt cx="11373382" cy="1009846"/>
            </a:xfrm>
          </p:grpSpPr>
          <p:sp>
            <p:nvSpPr>
              <p:cNvPr id="22" name="Inhaltsplatzhalter 2"/>
              <p:cNvSpPr txBox="1"/>
              <p:nvPr/>
            </p:nvSpPr>
            <p:spPr bwMode="auto">
              <a:xfrm>
                <a:off x="828339" y="1829620"/>
                <a:ext cx="10944000" cy="10098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La cute è localmente arrossata nell'area del tallone destro e si è formata una vescica.</a:t>
                </a:r>
                <a:br>
                  <a:rPr lang="it-CH" sz="2100">
                    <a:latin typeface="Calibri"/>
                    <a:ea typeface="Calibri"/>
                    <a:cs typeface="Calibri"/>
                  </a:rPr>
                </a:br>
                <a:endParaRPr lang="it-CH" sz="21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4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3" name="Textfeld 12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A</a:t>
              </a:r>
              <a:endParaRPr lang="it-CH"/>
            </a:p>
          </p:txBody>
        </p:sp>
      </p:grpSp>
      <p:grpSp>
        <p:nvGrpSpPr>
          <p:cNvPr id="23" name="Gruppieren 22"/>
          <p:cNvGrpSpPr/>
          <p:nvPr/>
        </p:nvGrpSpPr>
        <p:grpSpPr bwMode="auto">
          <a:xfrm>
            <a:off x="398957" y="3129268"/>
            <a:ext cx="11373382" cy="1009846"/>
            <a:chOff x="398957" y="1829620"/>
            <a:chExt cx="11373382" cy="1009846"/>
          </a:xfrm>
        </p:grpSpPr>
        <p:grpSp>
          <p:nvGrpSpPr>
            <p:cNvPr id="24" name="Gruppieren 23"/>
            <p:cNvGrpSpPr/>
            <p:nvPr/>
          </p:nvGrpSpPr>
          <p:grpSpPr bwMode="auto">
            <a:xfrm>
              <a:off x="398957" y="1829620"/>
              <a:ext cx="11373382" cy="1009846"/>
              <a:chOff x="398957" y="1829620"/>
              <a:chExt cx="11373382" cy="1009846"/>
            </a:xfrm>
          </p:grpSpPr>
          <p:sp>
            <p:nvSpPr>
              <p:cNvPr id="26" name="Inhaltsplatzhalter 2"/>
              <p:cNvSpPr txBox="1"/>
              <p:nvPr/>
            </p:nvSpPr>
            <p:spPr bwMode="auto">
              <a:xfrm>
                <a:off x="828339" y="1829620"/>
                <a:ext cx="10944000" cy="10098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La cute è localmente arrossata, intatta e il tallone destro è dolorante.</a:t>
                </a:r>
                <a:br>
                  <a:rPr lang="it-CH" sz="2100">
                    <a:latin typeface="Calibri"/>
                    <a:ea typeface="Calibri"/>
                    <a:cs typeface="Calibri"/>
                  </a:rPr>
                </a:br>
                <a:endParaRPr lang="it-CH" sz="21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5" name="Textfeld 24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B</a:t>
              </a:r>
              <a:endParaRPr lang="it-CH"/>
            </a:p>
          </p:txBody>
        </p:sp>
      </p:grpSp>
      <p:grpSp>
        <p:nvGrpSpPr>
          <p:cNvPr id="28" name="Gruppieren 27"/>
          <p:cNvGrpSpPr/>
          <p:nvPr/>
        </p:nvGrpSpPr>
        <p:grpSpPr bwMode="auto">
          <a:xfrm>
            <a:off x="398957" y="4256729"/>
            <a:ext cx="11373382" cy="1009846"/>
            <a:chOff x="398957" y="1829620"/>
            <a:chExt cx="11373382" cy="1009846"/>
          </a:xfrm>
        </p:grpSpPr>
        <p:grpSp>
          <p:nvGrpSpPr>
            <p:cNvPr id="29" name="Gruppieren 28"/>
            <p:cNvGrpSpPr/>
            <p:nvPr/>
          </p:nvGrpSpPr>
          <p:grpSpPr bwMode="auto">
            <a:xfrm>
              <a:off x="398957" y="1829620"/>
              <a:ext cx="11373382" cy="1009846"/>
              <a:chOff x="398957" y="1829620"/>
              <a:chExt cx="11373382" cy="1009846"/>
            </a:xfrm>
          </p:grpSpPr>
          <p:sp>
            <p:nvSpPr>
              <p:cNvPr id="31" name="Inhaltsplatzhalter 2"/>
              <p:cNvSpPr txBox="1"/>
              <p:nvPr/>
            </p:nvSpPr>
            <p:spPr bwMode="auto">
              <a:xfrm>
                <a:off x="828339" y="1829620"/>
                <a:ext cx="10944000" cy="10098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Se si preme sull'area arrossata con il dito per un minuto e si lascia, non si nota più alcun arrossamento in quest'area.</a:t>
                </a:r>
                <a:endParaRPr lang="it-CH"/>
              </a:p>
            </p:txBody>
          </p:sp>
          <p:sp>
            <p:nvSpPr>
              <p:cNvPr id="3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0" name="Textfeld 29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C</a:t>
              </a:r>
              <a:endParaRPr lang="it-CH"/>
            </a:p>
          </p:txBody>
        </p:sp>
      </p:grpSp>
      <p:grpSp>
        <p:nvGrpSpPr>
          <p:cNvPr id="33" name="Gruppieren 32"/>
          <p:cNvGrpSpPr/>
          <p:nvPr/>
        </p:nvGrpSpPr>
        <p:grpSpPr bwMode="auto">
          <a:xfrm>
            <a:off x="398957" y="5420166"/>
            <a:ext cx="11373382" cy="900000"/>
            <a:chOff x="398957" y="1884543"/>
            <a:chExt cx="11373382" cy="900000"/>
          </a:xfrm>
        </p:grpSpPr>
        <p:grpSp>
          <p:nvGrpSpPr>
            <p:cNvPr id="35" name="Gruppieren 34"/>
            <p:cNvGrpSpPr/>
            <p:nvPr/>
          </p:nvGrpSpPr>
          <p:grpSpPr bwMode="auto">
            <a:xfrm>
              <a:off x="398957" y="1884543"/>
              <a:ext cx="11373382" cy="900000"/>
              <a:chOff x="398957" y="1884543"/>
              <a:chExt cx="11373382" cy="900000"/>
            </a:xfrm>
          </p:grpSpPr>
          <p:sp>
            <p:nvSpPr>
              <p:cNvPr id="39" name="Inhaltsplatzhalter 2"/>
              <p:cNvSpPr txBox="1"/>
              <p:nvPr/>
            </p:nvSpPr>
            <p:spPr bwMode="auto">
              <a:xfrm>
                <a:off x="828339" y="1991202"/>
                <a:ext cx="10944000" cy="686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100">
                    <a:latin typeface="Calibri"/>
                    <a:ea typeface="Calibri"/>
                    <a:cs typeface="Calibri"/>
                  </a:rPr>
                  <a:t>Se si preme con il dito sull'area arrossata per un minuto e si lascia, il rossore rimane.</a:t>
                </a:r>
                <a:endParaRPr lang="it-CH"/>
              </a:p>
            </p:txBody>
          </p:sp>
          <p:sp>
            <p:nvSpPr>
              <p:cNvPr id="40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12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8" name="Textfeld 37"/>
            <p:cNvSpPr txBox="1"/>
            <p:nvPr/>
          </p:nvSpPr>
          <p:spPr bwMode="auto">
            <a:xfrm>
              <a:off x="564652" y="2026765"/>
              <a:ext cx="534366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4000">
                  <a:latin typeface="Calibri"/>
                  <a:ea typeface="Calibri"/>
                  <a:cs typeface="Calibri"/>
                </a:rPr>
                <a:t>D</a:t>
              </a:r>
              <a:endParaRPr lang="it-CH"/>
            </a:p>
          </p:txBody>
        </p:sp>
      </p:grpSp>
      <p:sp>
        <p:nvSpPr>
          <p:cNvPr id="43" name="Titel 1"/>
          <p:cNvSpPr>
            <a:spLocks noGrp="1"/>
          </p:cNvSpPr>
          <p:nvPr>
            <p:ph type="title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Esercizio 3</a:t>
            </a:r>
            <a:endParaRPr lang="it-CH"/>
          </a:p>
        </p:txBody>
      </p:sp>
      <p:sp>
        <p:nvSpPr>
          <p:cNvPr id="2" name="Oval 1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6" name="Graphic 5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4</a:t>
            </a:r>
            <a:endParaRPr lang="it-CH"/>
          </a:p>
        </p:txBody>
      </p:sp>
      <p:sp>
        <p:nvSpPr>
          <p:cNvPr id="8" name="Rechteck 3"/>
          <p:cNvSpPr/>
          <p:nvPr/>
        </p:nvSpPr>
        <p:spPr bwMode="auto">
          <a:xfrm>
            <a:off x="409572" y="2882694"/>
            <a:ext cx="11370404" cy="308927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44000" tIns="144000" rIns="144000" bIns="144000" rtlCol="0" anchor="ctr" anchorCtr="0">
            <a:spAutoFit/>
          </a:bodyPr>
          <a:lstStyle/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Abrasione cutanea con letto della ferita </a:t>
            </a:r>
            <a:r>
              <a:rPr lang="it-CH" sz="2400" spc="-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rosso-rosato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Eritema non riducibile, la cute si presenta integra.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Danno profondo alla cute e ai tessuti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Vescica o ematoma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Perdita completa di tessuto cutaneo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Perdita parziale del tessuto cutaneo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Slough e/o escara</a:t>
            </a:r>
            <a:endParaRPr lang="it-CH" sz="2400" spc="-1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Eine Ecke des Rechtecks abrunden 5"/>
          <p:cNvSpPr/>
          <p:nvPr/>
        </p:nvSpPr>
        <p:spPr bwMode="auto">
          <a:xfrm>
            <a:off x="409572" y="1875500"/>
            <a:ext cx="11370404" cy="1051059"/>
          </a:xfrm>
          <a:prstGeom prst="round1Rect">
            <a:avLst>
              <a:gd name="adj" fmla="val 16667"/>
            </a:avLst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>
              <a:spcAft>
                <a:spcPts val="600"/>
              </a:spcAft>
              <a:defRPr/>
            </a:pPr>
            <a:r>
              <a:rPr lang="it-CH" sz="3000" b="1">
                <a:latin typeface="Calibri"/>
                <a:ea typeface="Roboto"/>
                <a:cs typeface="Calibri"/>
              </a:rPr>
              <a:t>Cosa è indice di una Piaga da decubito di grado 2? </a:t>
            </a:r>
            <a:r>
              <a:rPr lang="it-CH" sz="1400" b="1">
                <a:latin typeface="Calibri"/>
                <a:ea typeface="Roboto"/>
                <a:cs typeface="Calibri"/>
              </a:rPr>
              <a:t>(risposte multiple) </a:t>
            </a:r>
            <a:endParaRPr lang="it-CH"/>
          </a:p>
        </p:txBody>
      </p:sp>
      <p:sp>
        <p:nvSpPr>
          <p:cNvPr id="22" name="Oval 21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23" name="Graphic 22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el 3"/>
          <p:cNvSpPr txBox="1"/>
          <p:nvPr/>
        </p:nvSpPr>
        <p:spPr bwMode="auto">
          <a:xfrm>
            <a:off x="412019" y="1367294"/>
            <a:ext cx="11370406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>
              <a:lnSpc>
                <a:spcPct val="96000"/>
              </a:lnSpc>
              <a:spcBef>
                <a:spcPts val="0"/>
              </a:spcBef>
              <a:buNone/>
              <a:defRPr sz="3000" b="1" i="0" spc="0">
                <a:solidFill>
                  <a:schemeClr val="tx1"/>
                </a:solidFill>
                <a:latin typeface="Calibri"/>
                <a:ea typeface="Roboto"/>
                <a:cs typeface="Calibri"/>
              </a:defRPr>
            </a:lvl1pPr>
          </a:lstStyle>
          <a:p>
            <a:pPr>
              <a:defRPr/>
            </a:pPr>
            <a:r>
              <a:rPr lang="it-CH"/>
              <a:t>Quale grado di Piaga da decubito è presente?</a:t>
            </a:r>
            <a:endParaRPr/>
          </a:p>
        </p:txBody>
      </p:sp>
      <p:grpSp>
        <p:nvGrpSpPr>
          <p:cNvPr id="21" name="Gruppieren 20"/>
          <p:cNvGrpSpPr/>
          <p:nvPr/>
        </p:nvGrpSpPr>
        <p:grpSpPr bwMode="auto">
          <a:xfrm>
            <a:off x="398957" y="1990781"/>
            <a:ext cx="5841507" cy="736903"/>
            <a:chOff x="398957" y="1884543"/>
            <a:chExt cx="6002063" cy="900000"/>
          </a:xfrm>
        </p:grpSpPr>
        <p:grpSp>
          <p:nvGrpSpPr>
            <p:cNvPr id="3" name="Gruppieren 2"/>
            <p:cNvGrpSpPr/>
            <p:nvPr/>
          </p:nvGrpSpPr>
          <p:grpSpPr bwMode="auto">
            <a:xfrm>
              <a:off x="398957" y="1884543"/>
              <a:ext cx="6002063" cy="900000"/>
              <a:chOff x="398957" y="1884543"/>
              <a:chExt cx="6002063" cy="900000"/>
            </a:xfrm>
          </p:grpSpPr>
          <p:sp>
            <p:nvSpPr>
              <p:cNvPr id="22" name="Inhaltsplatzhalter 2"/>
              <p:cNvSpPr txBox="1"/>
              <p:nvPr/>
            </p:nvSpPr>
            <p:spPr bwMode="auto">
              <a:xfrm>
                <a:off x="828340" y="1887019"/>
                <a:ext cx="5572679" cy="8950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400">
                    <a:latin typeface="Calibri"/>
                    <a:ea typeface="Calibri"/>
                    <a:cs typeface="Calibri"/>
                  </a:rPr>
                  <a:t>Grado 1</a:t>
                </a:r>
                <a:endParaRPr lang="it-CH"/>
              </a:p>
            </p:txBody>
          </p:sp>
          <p:sp>
            <p:nvSpPr>
              <p:cNvPr id="34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24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3" name="Textfeld 12"/>
            <p:cNvSpPr txBox="1"/>
            <p:nvPr/>
          </p:nvSpPr>
          <p:spPr bwMode="auto">
            <a:xfrm>
              <a:off x="564652" y="2109005"/>
              <a:ext cx="534366" cy="4510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2400">
                  <a:latin typeface="Calibri"/>
                  <a:ea typeface="Calibri"/>
                  <a:cs typeface="Calibri"/>
                </a:rPr>
                <a:t>A</a:t>
              </a:r>
              <a:endParaRPr lang="it-CH"/>
            </a:p>
          </p:txBody>
        </p:sp>
      </p:grpSp>
      <p:grpSp>
        <p:nvGrpSpPr>
          <p:cNvPr id="23" name="Gruppieren 22"/>
          <p:cNvGrpSpPr/>
          <p:nvPr/>
        </p:nvGrpSpPr>
        <p:grpSpPr bwMode="auto">
          <a:xfrm>
            <a:off x="386997" y="2906244"/>
            <a:ext cx="5853467" cy="736903"/>
            <a:chOff x="398957" y="1884543"/>
            <a:chExt cx="6014351" cy="900000"/>
          </a:xfrm>
        </p:grpSpPr>
        <p:grpSp>
          <p:nvGrpSpPr>
            <p:cNvPr id="24" name="Gruppieren 23"/>
            <p:cNvGrpSpPr/>
            <p:nvPr/>
          </p:nvGrpSpPr>
          <p:grpSpPr bwMode="auto">
            <a:xfrm>
              <a:off x="398957" y="1884543"/>
              <a:ext cx="6014351" cy="900000"/>
              <a:chOff x="398957" y="1884543"/>
              <a:chExt cx="6014351" cy="900000"/>
            </a:xfrm>
          </p:grpSpPr>
          <p:sp>
            <p:nvSpPr>
              <p:cNvPr id="26" name="Inhaltsplatzhalter 2"/>
              <p:cNvSpPr txBox="1"/>
              <p:nvPr/>
            </p:nvSpPr>
            <p:spPr bwMode="auto">
              <a:xfrm>
                <a:off x="828339" y="1887019"/>
                <a:ext cx="5584969" cy="8950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400">
                    <a:latin typeface="Calibri"/>
                    <a:ea typeface="Calibri"/>
                    <a:cs typeface="Calibri"/>
                  </a:rPr>
                  <a:t>Grado 2</a:t>
                </a:r>
                <a:endParaRPr lang="it-CH"/>
              </a:p>
            </p:txBody>
          </p:sp>
          <p:sp>
            <p:nvSpPr>
              <p:cNvPr id="27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24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5" name="Textfeld 24"/>
            <p:cNvSpPr txBox="1"/>
            <p:nvPr/>
          </p:nvSpPr>
          <p:spPr bwMode="auto">
            <a:xfrm>
              <a:off x="564652" y="2109005"/>
              <a:ext cx="534366" cy="4510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2400">
                  <a:latin typeface="Calibri"/>
                  <a:ea typeface="Calibri"/>
                  <a:cs typeface="Calibri"/>
                </a:rPr>
                <a:t>B</a:t>
              </a:r>
              <a:endParaRPr lang="it-CH"/>
            </a:p>
          </p:txBody>
        </p:sp>
      </p:grpSp>
      <p:grpSp>
        <p:nvGrpSpPr>
          <p:cNvPr id="28" name="Gruppieren 27"/>
          <p:cNvGrpSpPr/>
          <p:nvPr/>
        </p:nvGrpSpPr>
        <p:grpSpPr bwMode="auto">
          <a:xfrm>
            <a:off x="398957" y="3827100"/>
            <a:ext cx="5841507" cy="736903"/>
            <a:chOff x="398957" y="1884543"/>
            <a:chExt cx="6002063" cy="900000"/>
          </a:xfrm>
        </p:grpSpPr>
        <p:grpSp>
          <p:nvGrpSpPr>
            <p:cNvPr id="29" name="Gruppieren 28"/>
            <p:cNvGrpSpPr/>
            <p:nvPr/>
          </p:nvGrpSpPr>
          <p:grpSpPr bwMode="auto">
            <a:xfrm>
              <a:off x="398957" y="1884543"/>
              <a:ext cx="6002063" cy="900000"/>
              <a:chOff x="398957" y="1884543"/>
              <a:chExt cx="6002063" cy="900000"/>
            </a:xfrm>
          </p:grpSpPr>
          <p:sp>
            <p:nvSpPr>
              <p:cNvPr id="31" name="Inhaltsplatzhalter 2"/>
              <p:cNvSpPr txBox="1"/>
              <p:nvPr/>
            </p:nvSpPr>
            <p:spPr bwMode="auto">
              <a:xfrm>
                <a:off x="828340" y="1887019"/>
                <a:ext cx="5572679" cy="8950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400">
                    <a:latin typeface="Calibri"/>
                    <a:ea typeface="Calibri"/>
                    <a:cs typeface="Calibri"/>
                  </a:rPr>
                  <a:t>Grado 3</a:t>
                </a:r>
                <a:endParaRPr lang="it-CH"/>
              </a:p>
            </p:txBody>
          </p:sp>
          <p:sp>
            <p:nvSpPr>
              <p:cNvPr id="32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24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0" name="Textfeld 29"/>
            <p:cNvSpPr txBox="1"/>
            <p:nvPr/>
          </p:nvSpPr>
          <p:spPr bwMode="auto">
            <a:xfrm>
              <a:off x="564652" y="2109005"/>
              <a:ext cx="534366" cy="4510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2400">
                  <a:latin typeface="Calibri"/>
                  <a:ea typeface="Calibri"/>
                  <a:cs typeface="Calibri"/>
                </a:rPr>
                <a:t>C</a:t>
              </a:r>
              <a:endParaRPr lang="it-CH"/>
            </a:p>
          </p:txBody>
        </p:sp>
      </p:grpSp>
      <p:grpSp>
        <p:nvGrpSpPr>
          <p:cNvPr id="33" name="Gruppieren 32"/>
          <p:cNvGrpSpPr/>
          <p:nvPr/>
        </p:nvGrpSpPr>
        <p:grpSpPr bwMode="auto">
          <a:xfrm>
            <a:off x="398957" y="4754967"/>
            <a:ext cx="5853467" cy="736903"/>
            <a:chOff x="398957" y="1884543"/>
            <a:chExt cx="6014351" cy="900000"/>
          </a:xfrm>
        </p:grpSpPr>
        <p:grpSp>
          <p:nvGrpSpPr>
            <p:cNvPr id="35" name="Gruppieren 34"/>
            <p:cNvGrpSpPr/>
            <p:nvPr/>
          </p:nvGrpSpPr>
          <p:grpSpPr bwMode="auto">
            <a:xfrm>
              <a:off x="398957" y="1884543"/>
              <a:ext cx="6014351" cy="900000"/>
              <a:chOff x="398957" y="1884543"/>
              <a:chExt cx="6014351" cy="900000"/>
            </a:xfrm>
          </p:grpSpPr>
          <p:sp>
            <p:nvSpPr>
              <p:cNvPr id="39" name="Inhaltsplatzhalter 2"/>
              <p:cNvSpPr txBox="1"/>
              <p:nvPr/>
            </p:nvSpPr>
            <p:spPr bwMode="auto">
              <a:xfrm>
                <a:off x="828339" y="1887019"/>
                <a:ext cx="5584969" cy="8950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400">
                    <a:latin typeface="Calibri"/>
                    <a:ea typeface="Calibri"/>
                    <a:cs typeface="Calibri"/>
                  </a:rPr>
                  <a:t>Grado 4</a:t>
                </a:r>
                <a:endParaRPr lang="it-CH"/>
              </a:p>
            </p:txBody>
          </p:sp>
          <p:sp>
            <p:nvSpPr>
              <p:cNvPr id="40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24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38" name="Textfeld 37"/>
            <p:cNvSpPr txBox="1"/>
            <p:nvPr/>
          </p:nvSpPr>
          <p:spPr bwMode="auto">
            <a:xfrm>
              <a:off x="564652" y="2109005"/>
              <a:ext cx="534366" cy="4510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2400">
                  <a:latin typeface="Calibri"/>
                  <a:ea typeface="Calibri"/>
                  <a:cs typeface="Calibri"/>
                </a:rPr>
                <a:t>D</a:t>
              </a:r>
              <a:endParaRPr lang="it-CH"/>
            </a:p>
          </p:txBody>
        </p:sp>
      </p:grpSp>
      <p:sp>
        <p:nvSpPr>
          <p:cNvPr id="43" name="Titel 1"/>
          <p:cNvSpPr>
            <a:spLocks noGrp="1"/>
          </p:cNvSpPr>
          <p:nvPr>
            <p:ph type="title"/>
          </p:nvPr>
        </p:nvSpPr>
        <p:spPr bwMode="auto">
          <a:xfrm>
            <a:off x="328040" y="287723"/>
            <a:ext cx="11370406" cy="828000"/>
          </a:xfrm>
        </p:spPr>
        <p:txBody>
          <a:bodyPr/>
          <a:lstStyle/>
          <a:p>
            <a:pPr>
              <a:defRPr/>
            </a:pPr>
            <a:r>
              <a:rPr lang="it-CH" sz="4500"/>
              <a:t>Esercizio 5</a:t>
            </a:r>
            <a:endParaRPr lang="it-CH"/>
          </a:p>
        </p:txBody>
      </p:sp>
      <p:grpSp>
        <p:nvGrpSpPr>
          <p:cNvPr id="12" name="Gruppieren 11"/>
          <p:cNvGrpSpPr/>
          <p:nvPr/>
        </p:nvGrpSpPr>
        <p:grpSpPr bwMode="auto">
          <a:xfrm>
            <a:off x="386997" y="5672726"/>
            <a:ext cx="5853467" cy="736903"/>
            <a:chOff x="398957" y="1884543"/>
            <a:chExt cx="6014351" cy="900000"/>
          </a:xfrm>
        </p:grpSpPr>
        <p:grpSp>
          <p:nvGrpSpPr>
            <p:cNvPr id="15" name="Gruppieren 14"/>
            <p:cNvGrpSpPr/>
            <p:nvPr/>
          </p:nvGrpSpPr>
          <p:grpSpPr bwMode="auto">
            <a:xfrm>
              <a:off x="398957" y="1884543"/>
              <a:ext cx="6014351" cy="900000"/>
              <a:chOff x="398957" y="1884543"/>
              <a:chExt cx="6014351" cy="900000"/>
            </a:xfrm>
          </p:grpSpPr>
          <p:sp>
            <p:nvSpPr>
              <p:cNvPr id="17" name="Inhaltsplatzhalter 2"/>
              <p:cNvSpPr txBox="1"/>
              <p:nvPr/>
            </p:nvSpPr>
            <p:spPr bwMode="auto">
              <a:xfrm>
                <a:off x="828340" y="1887019"/>
                <a:ext cx="5584968" cy="8950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684000" tIns="180000" rIns="180000" bIns="180000" rtlCol="0" anchor="ctr" anchorCtr="0">
                <a:spAutoFit/>
              </a:bodyPr>
              <a:lstStyle>
                <a:lvl1pPr marL="0" indent="0" algn="l" defTabSz="914400">
                  <a:lnSpc>
                    <a:spcPct val="109000"/>
                  </a:lnSpc>
                  <a:spcBef>
                    <a:spcPts val="0"/>
                  </a:spcBef>
                  <a:buFont typeface="+mj-lt"/>
                  <a:buNone/>
                  <a:defRPr sz="2000" b="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98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96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92000" indent="-198000" algn="l" defTabSz="914400">
                  <a:lnSpc>
                    <a:spcPct val="109000"/>
                  </a:lnSpc>
                  <a:spcBef>
                    <a:spcPts val="0"/>
                  </a:spcBef>
                  <a:buFont typeface="Segoe UI"/>
                  <a:buChar char="‒"/>
                  <a:defRPr sz="2000" spc="-1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600"/>
                  </a:spcAft>
                  <a:defRPr/>
                </a:pPr>
                <a:r>
                  <a:rPr lang="it-CH" sz="2400">
                    <a:latin typeface="Calibri"/>
                    <a:ea typeface="Calibri"/>
                    <a:cs typeface="Calibri"/>
                  </a:rPr>
                  <a:t>Non stadiabile </a:t>
                </a:r>
                <a:endParaRPr lang="it-CH" strike="sngStrike"/>
              </a:p>
            </p:txBody>
          </p:sp>
          <p:sp>
            <p:nvSpPr>
              <p:cNvPr id="18" name="Ellipse 9"/>
              <p:cNvSpPr>
                <a:spLocks noChangeAspect="1"/>
              </p:cNvSpPr>
              <p:nvPr/>
            </p:nvSpPr>
            <p:spPr bwMode="auto">
              <a:xfrm>
                <a:off x="398957" y="1884543"/>
                <a:ext cx="900000" cy="90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lIns="108000" tIns="90000" rIns="108000" bIns="90000" rtlCol="0" anchor="t"/>
              <a:lstStyle/>
              <a:p>
                <a:pPr marL="0" marR="0" lvl="0" indent="0" algn="l" defTabSz="914400">
                  <a:lnSpc>
                    <a:spcPct val="109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None/>
                  <a:defRPr/>
                </a:pPr>
                <a:endParaRPr lang="it-CH" sz="2400" u="none" strike="noStrike" cap="none" spc="-1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16" name="Textfeld 15"/>
            <p:cNvSpPr txBox="1"/>
            <p:nvPr/>
          </p:nvSpPr>
          <p:spPr bwMode="auto">
            <a:xfrm>
              <a:off x="564652" y="2109005"/>
              <a:ext cx="534366" cy="4510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it-CH" sz="2400">
                  <a:latin typeface="Calibri"/>
                  <a:ea typeface="Calibri"/>
                  <a:cs typeface="Calibri"/>
                </a:rPr>
                <a:t>E</a:t>
              </a:r>
              <a:endParaRPr lang="it-CH"/>
            </a:p>
          </p:txBody>
        </p:sp>
      </p:grpSp>
      <p:sp>
        <p:nvSpPr>
          <p:cNvPr id="2" name="Oval 1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6" name="Graphic 5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636481" y="1990781"/>
            <a:ext cx="5143500" cy="4448014"/>
          </a:xfrm>
          <a:prstGeom prst="rect">
            <a:avLst/>
          </a:prstGeom>
        </p:spPr>
      </p:pic>
      <p:sp>
        <p:nvSpPr>
          <p:cNvPr id="36" name="TextBox 8"/>
          <p:cNvSpPr txBox="1"/>
          <p:nvPr/>
        </p:nvSpPr>
        <p:spPr bwMode="auto">
          <a:xfrm>
            <a:off x="6636481" y="6451719"/>
            <a:ext cx="4416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CH" sz="1200"/>
              <a:t>Fonte immagine: Ospedale cantonale di Baden, immagine non pubblicata, 2025</a:t>
            </a:r>
            <a:endParaRPr/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Esercizio 6</a:t>
            </a:r>
            <a:endParaRPr lang="it-CH"/>
          </a:p>
        </p:txBody>
      </p:sp>
      <p:sp>
        <p:nvSpPr>
          <p:cNvPr id="3" name="Rechteck 3"/>
          <p:cNvSpPr/>
          <p:nvPr/>
        </p:nvSpPr>
        <p:spPr bwMode="auto">
          <a:xfrm>
            <a:off x="409572" y="2681421"/>
            <a:ext cx="11370404" cy="3491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44000" tIns="144000" rIns="144000" bIns="144000" rtlCol="0" anchor="ctr" anchorCtr="0">
            <a:spAutoFit/>
          </a:bodyPr>
          <a:lstStyle/>
          <a:p>
            <a:pPr marL="401638" marR="0" lvl="0" indent="-401638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 non è possibile determinare la perdita di cute e tessuto, ad esempio la cute è livida, marrone rossastra, la lesione è localizzata, la cute intatta, il tessuto sottostante dolente, molliccio, più freddo o più caldo. Non è possibile misurare la profondità della ferita. </a:t>
            </a:r>
            <a:endParaRPr lang="it-CH"/>
          </a:p>
          <a:p>
            <a:pPr marL="0" marR="0" lvl="0" indent="0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endParaRPr lang="it-CH" sz="2400" b="0" i="0" u="none" strike="noStrike" cap="none" spc="-1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01638" marR="0" lvl="0" indent="-401638" algn="l" defTabSz="91440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q"/>
              <a:defRPr/>
            </a:pPr>
            <a:r>
              <a:rPr lang="it-CH" sz="2400" b="0" i="0" u="none" strike="noStrike" cap="none" spc="-1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 la perdita di tessuto è totale, con ossa, tendini e muscoli esposti e vi è perdita completa di tessuto cutaneo. La profondità della ferita è misurabile. Sono visibili coperture e croste. </a:t>
            </a:r>
            <a:endParaRPr lang="it-CH"/>
          </a:p>
        </p:txBody>
      </p:sp>
      <p:sp>
        <p:nvSpPr>
          <p:cNvPr id="4" name="Eine Ecke des Rechtecks abrunden 5"/>
          <p:cNvSpPr/>
          <p:nvPr/>
        </p:nvSpPr>
        <p:spPr bwMode="auto">
          <a:xfrm>
            <a:off x="409572" y="1774227"/>
            <a:ext cx="11370404" cy="1051059"/>
          </a:xfrm>
          <a:prstGeom prst="round1Rect">
            <a:avLst>
              <a:gd name="adj" fmla="val 16667"/>
            </a:avLst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/>
          <a:lstStyle/>
          <a:p>
            <a:pPr>
              <a:spcAft>
                <a:spcPts val="600"/>
              </a:spcAft>
              <a:defRPr/>
            </a:pPr>
            <a:r>
              <a:rPr lang="it-CH" sz="3000" b="1">
                <a:latin typeface="Calibri"/>
                <a:ea typeface="Roboto"/>
                <a:cs typeface="Calibri"/>
              </a:rPr>
              <a:t>Quando una Piaga da decubito non è stadiabile?</a:t>
            </a:r>
            <a:endParaRPr lang="it-CH" sz="1400" b="1">
              <a:latin typeface="Calibri"/>
              <a:ea typeface="Roboto"/>
              <a:cs typeface="Calibri"/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 bwMode="auto">
          <a:xfrm>
            <a:off x="10395967" y="237649"/>
            <a:ext cx="1440000" cy="1440000"/>
          </a:xfrm>
          <a:prstGeom prst="ellipse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ctr">
              <a:defRPr/>
            </a:pPr>
            <a:endParaRPr lang="it-CH">
              <a:solidFill>
                <a:schemeClr val="bg1"/>
              </a:solidFill>
              <a:latin typeface="Calibri"/>
              <a:ea typeface="Roboto"/>
            </a:endParaRPr>
          </a:p>
        </p:txBody>
      </p:sp>
      <p:pic>
        <p:nvPicPr>
          <p:cNvPr id="6" name="Graphic 5" descr="Chat with solid fill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42619" y="384301"/>
            <a:ext cx="1146695" cy="1146695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Avete domande?</a:t>
            </a:r>
            <a:endParaRPr lang="it-CH"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6" name="Grafik 5" descr="Gedankenblase mit einfarbiger Füll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1920" y="2408759"/>
            <a:ext cx="1576721" cy="1576721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30</a:t>
            </a:fld>
            <a:endParaRPr lang="it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3534334" name="Untertitel 6"/>
          <p:cNvSpPr txBox="1"/>
          <p:nvPr/>
        </p:nvSpPr>
        <p:spPr bwMode="auto">
          <a:xfrm>
            <a:off x="4070350" y="371475"/>
            <a:ext cx="8121650" cy="5651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>
              <a:lnSpc>
                <a:spcPct val="109000"/>
              </a:lnSpc>
              <a:spcBef>
                <a:spcPts val="0"/>
              </a:spcBef>
              <a:buFont typeface="+mj-lt"/>
              <a:buNone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1pPr>
            <a:lvl2pPr marL="198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2pPr>
            <a:lvl3pPr marL="396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3pPr>
            <a:lvl4pPr marL="594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4pPr>
            <a:lvl5pPr marL="792000" indent="-198000" algn="l" defTabSz="914400">
              <a:lnSpc>
                <a:spcPct val="109000"/>
              </a:lnSpc>
              <a:spcBef>
                <a:spcPts val="0"/>
              </a:spcBef>
              <a:buFont typeface="Segoe UI"/>
              <a:buChar char="‒"/>
              <a:defRPr sz="2100" b="0" i="0" spc="-9">
                <a:solidFill>
                  <a:schemeClr val="tx1"/>
                </a:solidFill>
                <a:latin typeface="Calibri Light"/>
                <a:ea typeface="Roboto"/>
                <a:cs typeface="Calibri Light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399"/>
              </a:spcAft>
              <a:defRPr/>
            </a:pPr>
            <a:r>
              <a:rPr lang="it-CH" sz="6000" b="1">
                <a:solidFill>
                  <a:schemeClr val="bg1"/>
                </a:solidFill>
                <a:latin typeface="Calibri"/>
                <a:cs typeface="Calibri"/>
              </a:rPr>
              <a:t>quality@senesuisse.ch</a:t>
            </a:r>
            <a:endParaRPr lang="it-CH"/>
          </a:p>
        </p:txBody>
      </p:sp>
      <p:sp>
        <p:nvSpPr>
          <p:cNvPr id="1973788422" name="Oval 3"/>
          <p:cNvSpPr/>
          <p:nvPr/>
        </p:nvSpPr>
        <p:spPr bwMode="auto">
          <a:xfrm>
            <a:off x="409574" y="1816412"/>
            <a:ext cx="2761412" cy="2761411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97129252" name="Textfeld 4"/>
          <p:cNvSpPr txBox="1"/>
          <p:nvPr/>
        </p:nvSpPr>
        <p:spPr bwMode="auto">
          <a:xfrm rot="21204709">
            <a:off x="320977" y="2550787"/>
            <a:ext cx="2938604" cy="129266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>
              <a:defRPr/>
            </a:pPr>
            <a:r>
              <a:rPr lang="it-CH" sz="2800">
                <a:latin typeface="Calibri"/>
                <a:ea typeface="Roboto"/>
              </a:rPr>
              <a:t>Domande? </a:t>
            </a:r>
            <a:br>
              <a:rPr lang="it-CH" sz="2800">
                <a:latin typeface="Calibri"/>
                <a:ea typeface="Roboto"/>
              </a:rPr>
            </a:br>
            <a:r>
              <a:rPr lang="it-CH" sz="2800">
                <a:latin typeface="Calibri"/>
                <a:ea typeface="Roboto"/>
              </a:rPr>
              <a:t>Commenti? </a:t>
            </a:r>
            <a:br>
              <a:rPr lang="it-CH" sz="2800">
                <a:latin typeface="Calibri"/>
                <a:ea typeface="Roboto"/>
              </a:rPr>
            </a:br>
            <a:r>
              <a:rPr lang="it-CH" sz="2800">
                <a:latin typeface="Calibri"/>
                <a:ea typeface="Roboto"/>
              </a:rPr>
              <a:t>Suggerimenti?</a:t>
            </a:r>
            <a:endParaRPr lang="it-CH"/>
          </a:p>
        </p:txBody>
      </p:sp>
      <p:sp>
        <p:nvSpPr>
          <p:cNvPr id="2" name="Rechteck 1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Untertitel 6"/>
          <p:cNvSpPr>
            <a:spLocks noGrp="1"/>
          </p:cNvSpPr>
          <p:nvPr>
            <p:ph type="subTitle" idx="4294967295"/>
          </p:nvPr>
        </p:nvSpPr>
        <p:spPr bwMode="auto">
          <a:xfrm>
            <a:off x="4070350" y="371475"/>
            <a:ext cx="8121650" cy="5651500"/>
          </a:xfrm>
          <a:prstGeom prst="rect">
            <a:avLst/>
          </a:prstGeom>
        </p:spPr>
        <p:txBody>
          <a:bodyPr anchor="ctr"/>
          <a:lstStyle/>
          <a:p>
            <a:pPr marL="0" indent="0">
              <a:buNone/>
              <a:defRPr/>
            </a:pPr>
            <a:r>
              <a:rPr lang="it-CH" sz="8000" b="1">
                <a:solidFill>
                  <a:schemeClr val="bg1"/>
                </a:solidFill>
                <a:latin typeface="Calibri"/>
                <a:cs typeface="Calibri"/>
              </a:rPr>
              <a:t>Grazie mille.</a:t>
            </a:r>
            <a:endParaRPr lang="it-CH"/>
          </a:p>
        </p:txBody>
      </p:sp>
      <p:sp>
        <p:nvSpPr>
          <p:cNvPr id="10" name="Oval 9"/>
          <p:cNvSpPr/>
          <p:nvPr/>
        </p:nvSpPr>
        <p:spPr bwMode="auto">
          <a:xfrm>
            <a:off x="409575" y="1816413"/>
            <a:ext cx="2761412" cy="2761412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lIns="108000" tIns="90000" rIns="108000" bIns="90000" rtlCol="0" anchor="ctr" anchorCtr="0"/>
          <a:lstStyle/>
          <a:p>
            <a:pPr algn="l">
              <a:defRPr/>
            </a:pPr>
            <a:endParaRPr lang="it-CH" sz="1200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3" name="Grafik 2" descr="Bogen mit einfarbiger Füllu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955963" y="2412228"/>
            <a:ext cx="1662545" cy="1662545"/>
          </a:xfrm>
          <a:prstGeom prst="rect">
            <a:avLst/>
          </a:prstGeom>
        </p:spPr>
      </p:pic>
      <p:sp>
        <p:nvSpPr>
          <p:cNvPr id="2" name="Fußzeilenplatzhalter 1"/>
          <p:cNvSpPr txBox="1"/>
          <p:nvPr/>
        </p:nvSpPr>
        <p:spPr bwMode="auto">
          <a:xfrm>
            <a:off x="409575" y="6410324"/>
            <a:ext cx="7743825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" name="Fußzeilenplatzhalter 1"/>
          <p:cNvSpPr txBox="1"/>
          <p:nvPr/>
        </p:nvSpPr>
        <p:spPr bwMode="auto">
          <a:xfrm>
            <a:off x="11133138" y="6410325"/>
            <a:ext cx="649287" cy="44767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5202A2B-C977-E242-981D-4353B69DDCE3}" type="slidenum">
              <a:rPr lang="it-CH" sz="800">
                <a:solidFill>
                  <a:schemeClr val="bg1"/>
                </a:solidFill>
                <a:ea typeface="Roboto"/>
              </a:rPr>
              <a:t>32</a:t>
            </a:fld>
            <a:endParaRPr lang="it-CH" sz="800">
              <a:solidFill>
                <a:schemeClr val="bg1"/>
              </a:solidFill>
              <a:ea typeface="Roboto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Calibri"/>
                <a:ea typeface="Aptos"/>
              </a:rPr>
              <a:t>www.artiset.ch/qualita-delle-cure </a:t>
            </a:r>
            <a:r>
              <a:rPr lang="it-CH" sz="800">
                <a:solidFill>
                  <a:schemeClr val="bg1"/>
                </a:solidFill>
                <a:latin typeface="Calibri"/>
                <a:ea typeface="Aptos"/>
              </a:rPr>
              <a:t>– CC BY-NC-SA senesuisse e CURAVIVA</a:t>
            </a:r>
            <a:r>
              <a:rPr lang="de-CH" sz="800">
                <a:solidFill>
                  <a:schemeClr val="bg1"/>
                </a:solidFill>
              </a:rPr>
              <a:t> </a:t>
            </a:r>
            <a:endParaRPr lang="de-DE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Fonti</a:t>
            </a:r>
            <a:endParaRPr lang="it-CH"/>
          </a:p>
        </p:txBody>
      </p:sp>
      <p:sp>
        <p:nvSpPr>
          <p:cNvPr id="4" name="Textfeld 3"/>
          <p:cNvSpPr txBox="1"/>
          <p:nvPr/>
        </p:nvSpPr>
        <p:spPr bwMode="auto">
          <a:xfrm>
            <a:off x="464930" y="1074509"/>
            <a:ext cx="11399030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32000" indent="-457200"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ARTISET, CURAVIVA, senesuisse. Scheda informativa: Indicatore medico di qualità "Piaghe da decubito" per le Cure di lunga durata nelle Case per Anziani. ARTISET, CURAVIVA, senesuisse; 2025. online: </a:t>
            </a:r>
            <a:r>
              <a:rPr lang="it-CH" dirty="0">
                <a:latin typeface="Calibri"/>
                <a:ea typeface="Calibri"/>
                <a:cs typeface="Calibri"/>
                <a:hlinkClick r:id="rId3"/>
              </a:rPr>
              <a:t>www.artiset.ch/qualita-delle-cure</a:t>
            </a:r>
            <a:endParaRPr dirty="0"/>
          </a:p>
          <a:p>
            <a:pPr marL="432000" indent="-457200">
              <a:defRPr/>
            </a:pPr>
            <a:r>
              <a:rPr lang="it-CH" sz="1800" dirty="0">
                <a:latin typeface="Calibri"/>
                <a:ea typeface="Calibri"/>
                <a:cs typeface="Calibri"/>
              </a:rPr>
              <a:t>Courvoisier DS, Righi L, Béné N, Rae AC, Chopard PVariation in pressure ulcer prevalence and prevention in nursing homes: A multicenter study. Appl Nurs Res. 2018;42:45-50.</a:t>
            </a:r>
            <a:endParaRPr lang="it-CH" dirty="0"/>
          </a:p>
          <a:p>
            <a:pPr marL="432000" indent="-457200">
              <a:defRPr/>
            </a:pPr>
            <a:r>
              <a:rPr lang="it-CH" sz="1800" dirty="0">
                <a:latin typeface="Calibri"/>
                <a:ea typeface="Calibri"/>
                <a:cs typeface="Calibri"/>
              </a:rPr>
              <a:t>European Pressure Ulcer Advisory Panel (EPUAP), National Pressure Injury Advisory Panel (NPIAP), Pan Pacific Pressure Injury Alliance (PPPIA). Prevenzione e trattamento delle ulcere/lesioni da pressione: guida rapida. 2019</a:t>
            </a:r>
            <a:endParaRPr dirty="0"/>
          </a:p>
          <a:p>
            <a:pPr marL="432000" indent="-457200">
              <a:defRPr/>
            </a:pPr>
            <a:r>
              <a:rPr lang="it-CH" sz="1800" dirty="0">
                <a:latin typeface="Calibri"/>
                <a:ea typeface="Calibri"/>
                <a:cs typeface="Calibri"/>
              </a:rPr>
              <a:t>Morris JN, Fries BE, Mehr DR, Hawes C, Phillips C, Mor V, et al. MDS Cognitive Performance Scale©. Journal of Gerontology. 1994;49(4):M174-M82.</a:t>
            </a:r>
            <a:endParaRPr lang="it-CH" dirty="0"/>
          </a:p>
          <a:p>
            <a:pPr marL="432000" indent="-457200">
              <a:defRPr/>
            </a:pPr>
            <a:r>
              <a:rPr lang="it-CH" sz="1800" dirty="0">
                <a:latin typeface="Calibri"/>
                <a:ea typeface="Calibri"/>
                <a:cs typeface="Calibri"/>
              </a:rPr>
              <a:t>Sugathapala R, Latimer S, Balasuriya A, Chaboyer W, Thalib L, Gillespie BM. Prevalence and incidence of pressure injuries among older people living in nursing homes: A systematic review and meta-analysis. Int J Nurs Stud. 2023;148:104605.</a:t>
            </a:r>
            <a:endParaRPr lang="it-CH" dirty="0"/>
          </a:p>
          <a:p>
            <a:pPr marL="432000" indent="-457200">
              <a:defRPr/>
            </a:pPr>
            <a:r>
              <a:rPr lang="it-CH" sz="1800" dirty="0">
                <a:latin typeface="Calibri"/>
                <a:ea typeface="Calibri"/>
                <a:cs typeface="Calibri"/>
              </a:rPr>
              <a:t>Zúñiga F, Ausserhofer D, Serdaly C, Bassal C, De Geest S, Schwendimann R. Rapporto finale sull'indagine </a:t>
            </a:r>
            <a:r>
              <a:rPr lang="it-CH" dirty="0">
                <a:latin typeface="Calibri"/>
                <a:ea typeface="Calibri"/>
                <a:cs typeface="Calibri"/>
              </a:rPr>
              <a:t>del </a:t>
            </a:r>
            <a:r>
              <a:rPr lang="it-CH" sz="1800" dirty="0">
                <a:latin typeface="Calibri"/>
                <a:ea typeface="Calibri"/>
                <a:cs typeface="Calibri"/>
              </a:rPr>
              <a:t>personale infermieristico e </a:t>
            </a:r>
            <a:r>
              <a:rPr lang="it-CH" dirty="0">
                <a:latin typeface="Calibri"/>
                <a:ea typeface="Calibri"/>
                <a:cs typeface="Calibri"/>
              </a:rPr>
              <a:t>assistenziale nelle Case per Anziani svizzere</a:t>
            </a:r>
            <a:r>
              <a:rPr lang="it-CH" sz="1800" dirty="0">
                <a:latin typeface="Calibri"/>
                <a:ea typeface="Calibri"/>
                <a:cs typeface="Calibri"/>
              </a:rPr>
              <a:t>. Università di Basilea; 2013. </a:t>
            </a:r>
            <a:r>
              <a:rPr lang="it-CH" dirty="0">
                <a:latin typeface="Calibri"/>
                <a:ea typeface="Calibri"/>
                <a:cs typeface="Calibri"/>
              </a:rPr>
              <a:t>Scaricabile all'indirizzo: </a:t>
            </a:r>
            <a:r>
              <a:rPr lang="it-CH" sz="1800" dirty="0">
                <a:latin typeface="Calibri"/>
                <a:ea typeface="Calibri"/>
                <a:cs typeface="Calibri"/>
                <a:hlinkClick r:id="rId4"/>
              </a:rPr>
              <a:t>https://shurp.unibas.ch/shurp-votraege-publikationen/.</a:t>
            </a:r>
            <a:endParaRPr lang="it-CH" dirty="0"/>
          </a:p>
          <a:p>
            <a:pPr indent="-457200">
              <a:defRPr/>
            </a:pPr>
            <a:endParaRPr lang="it-CH" dirty="0">
              <a:latin typeface="Calibri"/>
              <a:cs typeface="Calibri"/>
            </a:endParaRPr>
          </a:p>
          <a:p>
            <a:pPr indent="-457200">
              <a:defRPr/>
            </a:pPr>
            <a:endParaRPr lang="it-CH" dirty="0">
              <a:latin typeface="Calibri"/>
              <a:cs typeface="Calibri"/>
            </a:endParaRPr>
          </a:p>
        </p:txBody>
      </p:sp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CH" sz="4500"/>
              <a:t>Immagini e grafici</a:t>
            </a:r>
            <a:endParaRPr lang="it-CH"/>
          </a:p>
        </p:txBody>
      </p:sp>
      <p:sp>
        <p:nvSpPr>
          <p:cNvPr id="4" name="Textfeld 3"/>
          <p:cNvSpPr txBox="1"/>
          <p:nvPr/>
        </p:nvSpPr>
        <p:spPr bwMode="auto">
          <a:xfrm>
            <a:off x="547687" y="1601282"/>
            <a:ext cx="11096625" cy="20928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spcBef>
                <a:spcPts val="600"/>
              </a:spcBef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European Pressure Ulcer Advisory Panel (EPUAP), National Pressure Injury Advisory Panel (NPIAP), Pan Pacific Pressure Injury Alliance (PPIA). Prevention and Treatment of Pressure Ulcers/Injuries: Clinical Practice Guideline. 4a ed. Haesler E, editore. 2025. scaricabile da: </a:t>
            </a:r>
            <a:r>
              <a:rPr lang="fr-CH" u="sng" dirty="0">
                <a:ea typeface="Calibri"/>
                <a:cs typeface="Calibri"/>
                <a:hlinkClick r:id="rId3" tooltip="https://internationalguideline.com/"/>
              </a:rPr>
              <a:t>https://internationalguideline.com</a:t>
            </a:r>
            <a:r>
              <a:rPr lang="it-CH" dirty="0">
                <a:latin typeface="Calibri"/>
                <a:ea typeface="Calibri"/>
                <a:cs typeface="Calibri"/>
              </a:rPr>
              <a:t>.</a:t>
            </a:r>
            <a:endParaRPr lang="it-CH" dirty="0"/>
          </a:p>
          <a:p>
            <a:pPr marL="457200" indent="-457200">
              <a:spcBef>
                <a:spcPts val="600"/>
              </a:spcBef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Lamers J. Infografiken zu Dekubituskategorien I–IV, nicht klassifizierbar, vermutete tiefe Schädigung. Quedlinburg: Initiative Chronische Wunden e. V. (ICW); o.J..</a:t>
            </a:r>
            <a:endParaRPr dirty="0"/>
          </a:p>
          <a:p>
            <a:pPr marL="457200" indent="-457200">
              <a:spcBef>
                <a:spcPts val="600"/>
              </a:spcBef>
              <a:defRPr/>
            </a:pPr>
            <a:r>
              <a:rPr lang="it-CH" dirty="0">
                <a:latin typeface="Calibri"/>
                <a:ea typeface="Calibri"/>
                <a:cs typeface="Calibri"/>
              </a:rPr>
              <a:t>Kantonsspital Baden. Klinisches Bildmaterial: Dekubituskategorien I–IV, nicht klassifizierbar, vermutete tiefe Schädigung. Unveröffentlichte Bilder. Baden: Kantonsspital Baden; 2025.</a:t>
            </a:r>
            <a:endParaRPr dirty="0"/>
          </a:p>
        </p:txBody>
      </p:sp>
      <p:sp>
        <p:nvSpPr>
          <p:cNvPr id="3" name="Rechteck 2"/>
          <p:cNvSpPr/>
          <p:nvPr/>
        </p:nvSpPr>
        <p:spPr bwMode="auto">
          <a:xfrm>
            <a:off x="468000" y="6588000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">
                <a:latin typeface="Calibri"/>
                <a:ea typeface="Aptos"/>
              </a:rPr>
              <a:t>www.artiset.ch/qualita-delle-cure </a:t>
            </a:r>
            <a:r>
              <a:rPr lang="it-CH" sz="800">
                <a:latin typeface="Calibri"/>
                <a:ea typeface="Aptos"/>
              </a:rPr>
              <a:t>– CC BY-NC-SA senesuisse e CURAVIVA</a:t>
            </a:r>
            <a:r>
              <a:rPr lang="de-CH" sz="800"/>
              <a:t> </a:t>
            </a:r>
            <a:endParaRPr lang="de-DE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P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Bilder MQI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emePPT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516731"/>
      </a:lt2>
      <a:accent1>
        <a:srgbClr val="2A391E"/>
      </a:accent1>
      <a:accent2>
        <a:srgbClr val="859F4A"/>
      </a:accent2>
      <a:accent3>
        <a:srgbClr val="DA573B"/>
      </a:accent3>
      <a:accent4>
        <a:srgbClr val="3F3F3F"/>
      </a:accent4>
      <a:accent5>
        <a:srgbClr val="AAA8A6"/>
      </a:accent5>
      <a:accent6>
        <a:srgbClr val="DEDEDD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2"/>
        </a:solidFill>
        <a:ln w="6350">
          <a:noFill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77276AF4D3CF4479AEDC2ACC80768DD" ma:contentTypeVersion="14" ma:contentTypeDescription="Ein neues Dokument erstellen." ma:contentTypeScope="" ma:versionID="535ee4dd3e61ab49b1e975f7c008f0d4">
  <xsd:schema xmlns:xsd="http://www.w3.org/2001/XMLSchema" xmlns:xs="http://www.w3.org/2001/XMLSchema" xmlns:p="http://schemas.microsoft.com/office/2006/metadata/properties" xmlns:ns2="4d1319b1-fb4b-42b5-b9b1-7f9fc3ab77bd" xmlns:ns3="7e31401a-ab3d-43ec-9628-7de2b7e6d800" targetNamespace="http://schemas.microsoft.com/office/2006/metadata/properties" ma:root="true" ma:fieldsID="37fcd0575502b50777901c649f27762e" ns2:_="" ns3:_="">
    <xsd:import namespace="4d1319b1-fb4b-42b5-b9b1-7f9fc3ab77bd"/>
    <xsd:import namespace="7e31401a-ab3d-43ec-9628-7de2b7e6d8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319b1-fb4b-42b5-b9b1-7f9fc3ab7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47e52ee3-066a-4bcb-89c7-a5b3b0d69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1401a-ab3d-43ec-9628-7de2b7e6d80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bbe56ea-8f55-4bfe-9dcf-f680d4652976}" ma:internalName="TaxCatchAll" ma:showField="CatchAllData" ma:web="7e31401a-ab3d-43ec-9628-7de2b7e6d8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31401a-ab3d-43ec-9628-7de2b7e6d800" xsi:nil="true"/>
    <lcf76f155ced4ddcb4097134ff3c332f xmlns="4d1319b1-fb4b-42b5-b9b1-7f9fc3ab77b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4AF0EB-0BF7-4BCE-9E73-E5C2ACE8DE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70D970-7773-4065-BAE0-E120D92811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1319b1-fb4b-42b5-b9b1-7f9fc3ab77bd"/>
    <ds:schemaRef ds:uri="7e31401a-ab3d-43ec-9628-7de2b7e6d8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3041A9-ECEC-4D31-99DB-D13FE195A06D}">
  <ds:schemaRefs>
    <ds:schemaRef ds:uri="http://schemas.microsoft.com/office/2006/metadata/properties"/>
    <ds:schemaRef ds:uri="http://schemas.microsoft.com/office/infopath/2007/PartnerControls"/>
    <ds:schemaRef ds:uri="7e31401a-ab3d-43ec-9628-7de2b7e6d800"/>
    <ds:schemaRef ds:uri="4d1319b1-fb4b-42b5-b9b1-7f9fc3ab77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NIP</Template>
  <TotalTime>2</TotalTime>
  <Words>3216</Words>
  <Application>Microsoft Macintosh PowerPoint</Application>
  <PresentationFormat>Widescreen</PresentationFormat>
  <Paragraphs>328</Paragraphs>
  <Slides>34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Aptos</vt:lpstr>
      <vt:lpstr>Arial</vt:lpstr>
      <vt:lpstr>Calibri</vt:lpstr>
      <vt:lpstr>Calibri </vt:lpstr>
      <vt:lpstr>Calibri Light</vt:lpstr>
      <vt:lpstr>Frutiger 45 Light</vt:lpstr>
      <vt:lpstr>Helvetica</vt:lpstr>
      <vt:lpstr>Roboto</vt:lpstr>
      <vt:lpstr>Segoe UI</vt:lpstr>
      <vt:lpstr>Symbol</vt:lpstr>
      <vt:lpstr>Wingdings</vt:lpstr>
      <vt:lpstr>NIP</vt:lpstr>
      <vt:lpstr>Bilder MQI</vt:lpstr>
      <vt:lpstr>ThemePPT</vt:lpstr>
      <vt:lpstr>PowerPoint Presentation</vt:lpstr>
      <vt:lpstr>PowerPoint Presentation</vt:lpstr>
      <vt:lpstr>PowerPoint Presentation</vt:lpstr>
      <vt:lpstr>I sei attuali Indicatori medici di qualità  (con obbligo di trasmissione annuale dei dati a livello federale)</vt:lpstr>
      <vt:lpstr>I tre nuovi Indicatori medici di qualità (uso interno, in fase di test per un possibile uso come IMQ nazionale, senza trasmissione di dati a livello federale)</vt:lpstr>
      <vt:lpstr>Programma</vt:lpstr>
      <vt:lpstr>PowerPoint Presentation</vt:lpstr>
      <vt:lpstr>Che cos’è una Piaga da decubito? </vt:lpstr>
      <vt:lpstr>Sviluppo di piaghe da decubito</vt:lpstr>
      <vt:lpstr>Piaghe da decubito di grado 1-4 o non stadiabili </vt:lpstr>
      <vt:lpstr>PowerPoint Presentation</vt:lpstr>
      <vt:lpstr>Piaghe da decubito nella vostra CpA</vt:lpstr>
      <vt:lpstr>Piaghe da decubito nella vostra CpA</vt:lpstr>
      <vt:lpstr>Piaghe da decubito nella vostra CpA</vt:lpstr>
      <vt:lpstr>Prevalenza delle Piaghe da decubito nelle Case per Anziani</vt:lpstr>
      <vt:lpstr>Perché le Piaghe da decubito vengono misurate come IMQ?</vt:lpstr>
      <vt:lpstr>Qual è il nostro obiettivo?</vt:lpstr>
      <vt:lpstr>PowerPoint Presentation</vt:lpstr>
      <vt:lpstr>Come viene registrato l’IMQ Piaghe da decubito?  </vt:lpstr>
      <vt:lpstr>Cosa bisogna considerare durante la registrazione dell’IMQ?</vt:lpstr>
      <vt:lpstr>Aggiustamento del rischio per l’IMQ Piaghe da decubito</vt:lpstr>
      <vt:lpstr>PowerPoint Presentation</vt:lpstr>
      <vt:lpstr>PowerPoint Presentation</vt:lpstr>
      <vt:lpstr>Esercizio 1</vt:lpstr>
      <vt:lpstr>Esercizio 2</vt:lpstr>
      <vt:lpstr>Esercizio 3</vt:lpstr>
      <vt:lpstr>Esercizio 4</vt:lpstr>
      <vt:lpstr>Esercizio 5</vt:lpstr>
      <vt:lpstr>Esercizio 6</vt:lpstr>
      <vt:lpstr>PowerPoint Presentation</vt:lpstr>
      <vt:lpstr>PowerPoint Presentation</vt:lpstr>
      <vt:lpstr>PowerPoint Presentation</vt:lpstr>
      <vt:lpstr>Fonti</vt:lpstr>
      <vt:lpstr>Immagini e grafici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IMQ | Piaghe da decubito | Presentazione | ARTISET, CURAVIVA, senesuisse | 2025</dc:title>
  <dc:subject/>
  <dc:creator/>
  <cp:keywords/>
  <dc:description/>
  <cp:lastModifiedBy>Raphaela Rothenberger</cp:lastModifiedBy>
  <cp:revision>197</cp:revision>
  <dcterms:created xsi:type="dcterms:W3CDTF">2025-07-15T21:53:59Z</dcterms:created>
  <dcterms:modified xsi:type="dcterms:W3CDTF">2025-12-12T11:20:07Z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0x010100D77276AF4D3CF4479AEDC2ACC80768DD</vt:lpwstr>
  </property>
</Properties>
</file>