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71" r:id="rId5"/>
    <p:sldMasterId id="2147483676" r:id="rId6"/>
    <p:sldMasterId id="2147483700" r:id="rId7"/>
    <p:sldMasterId id="2147483705" r:id="rId8"/>
  </p:sldMasterIdLst>
  <p:notesMasterIdLst>
    <p:notesMasterId r:id="rId46"/>
  </p:notesMasterIdLst>
  <p:sldIdLst>
    <p:sldId id="256" r:id="rId9"/>
    <p:sldId id="294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</p:sldIdLst>
  <p:sldSz cx="12192000" cy="6858000"/>
  <p:notesSz cx="6858000" cy="9144000"/>
  <p:defaultTextStyle>
    <a:defPPr>
      <a:defRPr lang="de-DE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824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anziska Zuniga" initials="FZ" lastIdx="1" clrIdx="0"/>
  <p:cmAuthor id="2" name="Nereide Alhena Curreri (supsi.ch)" initials="NAC(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1E4AEA4-8DFA-4A89-87EB-49C32662AFE0}"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  <a:fill>
          <a:solidFill>
            <a:schemeClr val="accent2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940675A-B579-460E-94D1-54222C63F5DA}" styleName="No Style, Table Grid">
    <a:wholeTbl>
      <a:tcTxStyle>
        <a:fontRef idx="minor">
          <a:srgbClr val="000000"/>
        </a:fontRef>
        <a:schemeClr val="tx1"/>
      </a:tcTxStyle>
      <a:tcStyle>
        <a:tcBdr>
          <a:left>
            <a:ln w="12700">
              <a:solidFill>
                <a:schemeClr val="tx1"/>
              </a:solidFill>
            </a:ln>
          </a:left>
          <a:right>
            <a:ln w="12700">
              <a:solidFill>
                <a:schemeClr val="tx1"/>
              </a:solidFill>
            </a:ln>
          </a:right>
          <a:top>
            <a:ln w="12700">
              <a:solidFill>
                <a:schemeClr val="tx1"/>
              </a:solidFill>
            </a:ln>
          </a:top>
          <a:bottom>
            <a:ln w="12700">
              <a:solidFill>
                <a:schemeClr val="tx1"/>
              </a:solidFill>
            </a:ln>
          </a:bottom>
          <a:insideH>
            <a:ln w="12700">
              <a:solidFill>
                <a:schemeClr val="tx1"/>
              </a:solidFill>
            </a:ln>
          </a:insideH>
          <a:insideV>
            <a:ln w="12700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  <a:tblStyle styleId="{E8B1032C-EA38-4F05-BA0D-38AFFFC7BED3}" styleName="Helle Formatvorlage 3 - Akzent 6">
    <a:wholeTbl>
      <a:tcTxStyle>
        <a:fontRef idx="minor">
          <a:srgbClr val="000000"/>
        </a:fontRef>
        <a:schemeClr val="tx1"/>
      </a:tcTxStyle>
      <a:tcStyle>
        <a:tcBdr>
          <a:left>
            <a:ln w="12700">
              <a:solidFill>
                <a:schemeClr val="accent6"/>
              </a:solidFill>
            </a:ln>
          </a:left>
          <a:right>
            <a:ln w="12700">
              <a:solidFill>
                <a:schemeClr val="accent6"/>
              </a:solidFill>
            </a:ln>
          </a:right>
          <a:top>
            <a:ln w="12700">
              <a:solidFill>
                <a:schemeClr val="accent6"/>
              </a:solidFill>
            </a:ln>
          </a:top>
          <a:bottom>
            <a:ln w="12700">
              <a:solidFill>
                <a:schemeClr val="accent6"/>
              </a:solidFill>
            </a:ln>
          </a:bottom>
          <a:insideH>
            <a:ln w="12700">
              <a:solidFill>
                <a:schemeClr val="accent6"/>
              </a:solidFill>
            </a:ln>
          </a:insideH>
          <a:insideV>
            <a:ln w="12700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band2V>
      <a:tcStyle>
        <a:tcBdr/>
        <a:fill>
          <a:solidFill>
            <a:schemeClr val="accent6">
              <a:alpha val="20000"/>
            </a:schemeClr>
          </a:solidFill>
        </a:fill>
      </a:tcStyle>
    </a:band2V>
    <a:lastCol>
      <a:tcStyle>
        <a:tcBdr/>
      </a:tcStyle>
    </a:lastCol>
    <a:firstCol>
      <a:tcStyle>
        <a:tcBdr/>
      </a:tcStyle>
    </a:firstCol>
    <a:lastRow>
      <a:tcStyle>
        <a:tcBdr>
          <a:top>
            <a:ln w="50800">
              <a:solidFill>
                <a:schemeClr val="accent6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>
          <a:bottom>
            <a:ln w="25400">
              <a:solidFill>
                <a:schemeClr val="accent6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690"/>
    <p:restoredTop sz="95707"/>
  </p:normalViewPr>
  <p:slideViewPr>
    <p:cSldViewPr snapToGrid="0">
      <p:cViewPr varScale="1">
        <p:scale>
          <a:sx n="127" d="100"/>
          <a:sy n="127" d="100"/>
        </p:scale>
        <p:origin x="208" y="208"/>
      </p:cViewPr>
      <p:guideLst>
        <p:guide pos="824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7A3F4E-1736-854E-ACEE-010179473AB8}" type="doc">
      <dgm:prSet loTypeId="urn:microsoft.com/office/officeart/2005/8/layout/vList5#1" loCatId="" qsTypeId="urn:microsoft.com/office/officeart/2005/8/quickstyle/simple1#4" qsCatId="simple" csTypeId="urn:microsoft.com/office/officeart/2005/8/colors/accent2_2" csCatId="accent2" phldr="1"/>
      <dgm:spPr bwMode="auto"/>
      <dgm:t>
        <a:bodyPr/>
        <a:lstStyle/>
        <a:p>
          <a:pPr>
            <a:defRPr/>
          </a:pPr>
          <a:endParaRPr lang="fr-FR"/>
        </a:p>
      </dgm:t>
    </dgm:pt>
    <dgm:pt modelId="{55AC2ACE-A7FB-FC40-AAE3-33FE77F1D44C}">
      <dgm:prSet custT="1"/>
      <dgm:spPr bwMode="auto"/>
      <dgm:t>
        <a:bodyPr/>
        <a:lstStyle/>
        <a:p>
          <a:pPr algn="l">
            <a:defRPr/>
          </a:pPr>
          <a:r>
            <a:rPr lang="it-CH" sz="1700" i="0" dirty="0">
              <a:solidFill>
                <a:schemeClr val="tx1"/>
              </a:solidFill>
              <a:latin typeface="Calibri Light"/>
              <a:ea typeface="Calibri Light"/>
              <a:cs typeface="Calibri Light"/>
            </a:rPr>
            <a:t>No, </a:t>
          </a:r>
          <a:r>
            <a:rPr lang="it-CH" sz="1700" b="1" i="0" dirty="0">
              <a:solidFill>
                <a:schemeClr val="tx1"/>
              </a:solidFill>
              <a:latin typeface="Calibri Light"/>
              <a:ea typeface="Calibri Light"/>
              <a:cs typeface="Calibri Light"/>
            </a:rPr>
            <a:t>non è stata </a:t>
          </a:r>
          <a:r>
            <a:rPr lang="it-CH" sz="1700" i="0" dirty="0">
              <a:solidFill>
                <a:schemeClr val="tx1"/>
              </a:solidFill>
              <a:latin typeface="Calibri Light"/>
              <a:ea typeface="Calibri Light"/>
              <a:cs typeface="Calibri Light"/>
            </a:rPr>
            <a:t>avviata </a:t>
          </a:r>
          <a:r>
            <a:rPr lang="it-CH" sz="1700" b="1" i="0" dirty="0">
              <a:solidFill>
                <a:schemeClr val="tx1"/>
              </a:solidFill>
              <a:latin typeface="Calibri Light"/>
              <a:ea typeface="Calibri Light"/>
              <a:cs typeface="Calibri Light"/>
            </a:rPr>
            <a:t>nessuna discussione </a:t>
          </a:r>
          <a:r>
            <a:rPr lang="it-CH" sz="1700" i="0" dirty="0">
              <a:solidFill>
                <a:schemeClr val="tx1"/>
              </a:solidFill>
              <a:latin typeface="Calibri Light"/>
              <a:ea typeface="Calibri Light"/>
              <a:cs typeface="Calibri Light"/>
            </a:rPr>
            <a:t>sull'intensità di trattamento  desiderata </a:t>
          </a:r>
          <a:r>
            <a:rPr lang="it-CH" sz="1700" b="1" i="0" dirty="0">
              <a:solidFill>
                <a:schemeClr val="tx1"/>
              </a:solidFill>
              <a:latin typeface="Calibri Light"/>
              <a:ea typeface="Calibri Light"/>
              <a:cs typeface="Calibri Light"/>
            </a:rPr>
            <a:t>OPPURE non è disponibile alcuna</a:t>
          </a:r>
          <a:r>
            <a:rPr lang="it-CH" sz="1700" b="0" i="0" dirty="0">
              <a:solidFill>
                <a:schemeClr val="tx1"/>
              </a:solidFill>
              <a:latin typeface="Calibri Light"/>
              <a:ea typeface="Calibri Light"/>
              <a:cs typeface="Calibri Light"/>
            </a:rPr>
            <a:t> </a:t>
          </a:r>
          <a:r>
            <a:rPr lang="it-CH" sz="1700" b="1" i="0" dirty="0">
              <a:solidFill>
                <a:schemeClr val="tx1"/>
              </a:solidFill>
              <a:latin typeface="Calibri Light"/>
              <a:ea typeface="Calibri Light"/>
              <a:cs typeface="Calibri Light"/>
            </a:rPr>
            <a:t>documentazione.</a:t>
          </a:r>
          <a:endParaRPr lang="it-CH" sz="1700" i="0" dirty="0">
            <a:solidFill>
              <a:schemeClr val="tx1"/>
            </a:solidFill>
            <a:latin typeface="Calibri Light"/>
            <a:ea typeface="Calibri Light"/>
            <a:cs typeface="Calibri Light"/>
          </a:endParaRPr>
        </a:p>
      </dgm:t>
    </dgm:pt>
    <dgm:pt modelId="{E2CFE96C-00E9-E542-851B-B9129B7DFAE9}" type="parTrans" cxnId="{A8E543FD-93DF-2D40-8D28-DFA8AA98F72C}">
      <dgm:prSet/>
      <dgm:spPr bwMode="auto"/>
      <dgm:t>
        <a:bodyPr/>
        <a:lstStyle/>
        <a:p>
          <a:pPr algn="l">
            <a:defRPr/>
          </a:pPr>
          <a:endParaRPr lang="fr-FR" sz="1700">
            <a:solidFill>
              <a:schemeClr val="tx1"/>
            </a:solidFill>
          </a:endParaRPr>
        </a:p>
      </dgm:t>
    </dgm:pt>
    <dgm:pt modelId="{0901015D-0EFE-DD4D-A31D-67C1C07A680D}" type="sibTrans" cxnId="{A8E543FD-93DF-2D40-8D28-DFA8AA98F72C}">
      <dgm:prSet/>
      <dgm:spPr bwMode="auto"/>
      <dgm:t>
        <a:bodyPr/>
        <a:lstStyle/>
        <a:p>
          <a:pPr algn="l">
            <a:defRPr/>
          </a:pPr>
          <a:endParaRPr lang="fr-FR" sz="1700">
            <a:solidFill>
              <a:schemeClr val="tx1"/>
            </a:solidFill>
          </a:endParaRPr>
        </a:p>
      </dgm:t>
    </dgm:pt>
    <dgm:pt modelId="{65A19FA8-643B-1943-B2F2-DC51DE03CC29}">
      <dgm:prSet custT="1"/>
      <dgm:spPr bwMode="auto"/>
      <dgm:t>
        <a:bodyPr/>
        <a:lstStyle/>
        <a:p>
          <a:pPr algn="l">
            <a:defRPr/>
          </a:pPr>
          <a:r>
            <a:rPr lang="it-CH" sz="1700" i="0" dirty="0">
              <a:solidFill>
                <a:schemeClr val="tx1"/>
              </a:solidFill>
              <a:latin typeface="Calibri Light"/>
              <a:ea typeface="Calibri Light"/>
              <a:cs typeface="Calibri Light"/>
            </a:rPr>
            <a:t>No, la Personal interessata o la persona avente diritto di rappresentanza medica </a:t>
          </a:r>
          <a:r>
            <a:rPr lang="it-CH" sz="1700" b="1" i="0" dirty="0">
              <a:solidFill>
                <a:schemeClr val="tx1"/>
              </a:solidFill>
              <a:latin typeface="Calibri Light"/>
              <a:ea typeface="Calibri Light"/>
              <a:cs typeface="Calibri Light"/>
            </a:rPr>
            <a:t>non ha potuto/voluto esprimersi su uno o più dei tre punti. E ciò è stato documentato di conseguenza</a:t>
          </a:r>
          <a:endParaRPr lang="it-CH" dirty="0"/>
        </a:p>
      </dgm:t>
    </dgm:pt>
    <dgm:pt modelId="{B78F766D-4924-F940-9CA2-F3897EC96974}" type="sibTrans" cxnId="{82C72EEA-55B9-C048-9873-E4DEAD0764E6}">
      <dgm:prSet/>
      <dgm:spPr bwMode="auto"/>
      <dgm:t>
        <a:bodyPr/>
        <a:lstStyle/>
        <a:p>
          <a:pPr algn="l">
            <a:defRPr/>
          </a:pPr>
          <a:endParaRPr lang="fr-FR" sz="1700">
            <a:solidFill>
              <a:schemeClr val="tx1"/>
            </a:solidFill>
          </a:endParaRPr>
        </a:p>
      </dgm:t>
    </dgm:pt>
    <dgm:pt modelId="{87A51941-453D-E149-9937-1EF287F01FEF}" type="parTrans" cxnId="{82C72EEA-55B9-C048-9873-E4DEAD0764E6}">
      <dgm:prSet/>
      <dgm:spPr bwMode="auto"/>
      <dgm:t>
        <a:bodyPr/>
        <a:lstStyle/>
        <a:p>
          <a:pPr algn="l">
            <a:defRPr/>
          </a:pPr>
          <a:endParaRPr lang="fr-FR" sz="1700">
            <a:solidFill>
              <a:schemeClr val="tx1"/>
            </a:solidFill>
          </a:endParaRPr>
        </a:p>
      </dgm:t>
    </dgm:pt>
    <dgm:pt modelId="{17034E2B-67A3-3242-A1F2-9D1E28C930AF}">
      <dgm:prSet phldrT="[Texte]" custT="1"/>
      <dgm:spPr bwMode="auto"/>
      <dgm:t>
        <a:bodyPr/>
        <a:lstStyle/>
        <a:p>
          <a:pPr algn="l">
            <a:buNone/>
            <a:defRPr/>
          </a:pPr>
          <a:r>
            <a:rPr lang="it-CH" sz="1700" i="0" dirty="0">
              <a:solidFill>
                <a:schemeClr val="tx1"/>
              </a:solidFill>
              <a:latin typeface="Calibri Light"/>
              <a:ea typeface="Calibri Light"/>
              <a:cs typeface="Calibri Light"/>
            </a:rPr>
            <a:t>Sì, una conversazione sull’intensità desiderata di trattamento è </a:t>
          </a:r>
          <a:r>
            <a:rPr lang="it-CH" sz="1700" b="1" i="0" dirty="0">
              <a:solidFill>
                <a:schemeClr val="tx1"/>
              </a:solidFill>
              <a:latin typeface="Calibri Light"/>
              <a:ea typeface="Calibri Light"/>
              <a:cs typeface="Calibri Light"/>
            </a:rPr>
            <a:t>avvenuta ed è documentata </a:t>
          </a:r>
          <a:r>
            <a:rPr lang="it-CH" sz="1700" i="0" dirty="0">
              <a:solidFill>
                <a:schemeClr val="tx1"/>
              </a:solidFill>
              <a:latin typeface="Calibri Light"/>
              <a:ea typeface="Calibri Light"/>
              <a:cs typeface="Calibri Light"/>
            </a:rPr>
            <a:t>per </a:t>
          </a:r>
          <a:r>
            <a:rPr lang="it-CH" sz="1700" b="1" i="0" dirty="0">
              <a:solidFill>
                <a:schemeClr val="tx1"/>
              </a:solidFill>
              <a:latin typeface="Calibri Light"/>
              <a:ea typeface="Calibri Light"/>
              <a:cs typeface="Calibri Light"/>
            </a:rPr>
            <a:t>tutti e tre i punti </a:t>
          </a:r>
          <a:r>
            <a:rPr lang="it-CH" sz="1700" i="0" dirty="0">
              <a:solidFill>
                <a:schemeClr val="tx1"/>
              </a:solidFill>
              <a:latin typeface="Calibri Light"/>
              <a:ea typeface="Calibri Light"/>
              <a:cs typeface="Calibri Light"/>
            </a:rPr>
            <a:t>(rianimazione, ospedalizzazione e medicinali che prolungano la vita) </a:t>
          </a:r>
          <a:endParaRPr lang="it-CH" sz="1700" b="1" i="0" dirty="0">
            <a:solidFill>
              <a:schemeClr val="tx1"/>
            </a:solidFill>
            <a:latin typeface="Calibri Light"/>
            <a:ea typeface="Calibri Light"/>
            <a:cs typeface="Calibri Light"/>
          </a:endParaRPr>
        </a:p>
      </dgm:t>
    </dgm:pt>
    <dgm:pt modelId="{37C0FF54-DC06-224F-8FD1-0BB6DA4D249A}" type="sibTrans" cxnId="{A883FF5E-C986-2E4B-AE8E-4EFFCC88C43A}">
      <dgm:prSet/>
      <dgm:spPr bwMode="auto"/>
      <dgm:t>
        <a:bodyPr/>
        <a:lstStyle/>
        <a:p>
          <a:pPr algn="l">
            <a:defRPr/>
          </a:pPr>
          <a:endParaRPr lang="fr-FR" sz="1700">
            <a:solidFill>
              <a:schemeClr val="tx1"/>
            </a:solidFill>
          </a:endParaRPr>
        </a:p>
      </dgm:t>
    </dgm:pt>
    <dgm:pt modelId="{2FC410A5-3764-8A42-B422-DEC927E9A689}" type="parTrans" cxnId="{A883FF5E-C986-2E4B-AE8E-4EFFCC88C43A}">
      <dgm:prSet/>
      <dgm:spPr bwMode="auto"/>
      <dgm:t>
        <a:bodyPr/>
        <a:lstStyle/>
        <a:p>
          <a:pPr algn="l">
            <a:defRPr/>
          </a:pPr>
          <a:endParaRPr lang="fr-FR" sz="1700">
            <a:solidFill>
              <a:schemeClr val="tx1"/>
            </a:solidFill>
          </a:endParaRPr>
        </a:p>
      </dgm:t>
    </dgm:pt>
    <dgm:pt modelId="{025789EC-ADC6-7245-B2E8-09B61B9B275A}" type="pres">
      <dgm:prSet presAssocID="{8F7A3F4E-1736-854E-ACEE-010179473AB8}" presName="Name0" presStyleCnt="0">
        <dgm:presLayoutVars>
          <dgm:dir/>
          <dgm:animLvl val="lvl"/>
          <dgm:resizeHandles val="exact"/>
        </dgm:presLayoutVars>
      </dgm:prSet>
      <dgm:spPr bwMode="auto"/>
    </dgm:pt>
    <dgm:pt modelId="{0487CE16-9AE7-2D4B-8B4C-C3B39298E387}" type="pres">
      <dgm:prSet presAssocID="{55AC2ACE-A7FB-FC40-AAE3-33FE77F1D44C}" presName="linNode" presStyleCnt="0"/>
      <dgm:spPr bwMode="auto"/>
    </dgm:pt>
    <dgm:pt modelId="{51350F16-9D17-8D4F-BAA1-48DEFDF8CE2B}" type="pres">
      <dgm:prSet presAssocID="{55AC2ACE-A7FB-FC40-AAE3-33FE77F1D44C}" presName="parentText" presStyleLbl="node1" presStyleIdx="0" presStyleCnt="3" custScaleX="277778" custScaleY="22532" custLinFactNeighborX="1427" custLinFactNeighborY="-954">
        <dgm:presLayoutVars>
          <dgm:chMax val="1"/>
          <dgm:bulletEnabled val="1"/>
        </dgm:presLayoutVars>
      </dgm:prSet>
      <dgm:spPr bwMode="auto">
        <a:prstGeom prst="round1Rect">
          <a:avLst>
            <a:gd name="adj" fmla="val 16667"/>
          </a:avLst>
        </a:prstGeom>
      </dgm:spPr>
    </dgm:pt>
    <dgm:pt modelId="{0AF0AE79-4497-3349-90E2-8B8DEFC3AA6B}" type="pres">
      <dgm:prSet presAssocID="{0901015D-0EFE-DD4D-A31D-67C1C07A680D}" presName="sp" presStyleCnt="0"/>
      <dgm:spPr bwMode="auto"/>
    </dgm:pt>
    <dgm:pt modelId="{774AE208-A71F-544F-88D1-55E1A601EC6F}" type="pres">
      <dgm:prSet presAssocID="{65A19FA8-643B-1943-B2F2-DC51DE03CC29}" presName="linNode" presStyleCnt="0"/>
      <dgm:spPr bwMode="auto"/>
    </dgm:pt>
    <dgm:pt modelId="{82B1491C-A3CB-B74C-9BAB-25648E8F1CBD}" type="pres">
      <dgm:prSet presAssocID="{65A19FA8-643B-1943-B2F2-DC51DE03CC29}" presName="parentText" presStyleLbl="node1" presStyleIdx="1" presStyleCnt="3" custScaleX="277778" custScaleY="22532" custLinFactNeighborX="-1291" custLinFactNeighborY="-3847">
        <dgm:presLayoutVars>
          <dgm:chMax val="1"/>
          <dgm:bulletEnabled val="1"/>
        </dgm:presLayoutVars>
      </dgm:prSet>
      <dgm:spPr bwMode="auto">
        <a:prstGeom prst="round1Rect">
          <a:avLst>
            <a:gd name="adj" fmla="val 16667"/>
          </a:avLst>
        </a:prstGeom>
      </dgm:spPr>
    </dgm:pt>
    <dgm:pt modelId="{04C7C747-87BF-4311-A0DF-2617282E719E}" type="pres">
      <dgm:prSet presAssocID="{B78F766D-4924-F940-9CA2-F3897EC96974}" presName="sp" presStyleCnt="0"/>
      <dgm:spPr bwMode="auto"/>
    </dgm:pt>
    <dgm:pt modelId="{E4BB47BA-1FB3-9143-A1D4-112FF89C4606}" type="pres">
      <dgm:prSet presAssocID="{17034E2B-67A3-3242-A1F2-9D1E28C930AF}" presName="linNode" presStyleCnt="0"/>
      <dgm:spPr bwMode="auto"/>
    </dgm:pt>
    <dgm:pt modelId="{9F958987-53E7-0848-915F-F7DC047E78F6}" type="pres">
      <dgm:prSet presAssocID="{17034E2B-67A3-3242-A1F2-9D1E28C930AF}" presName="parentText" presStyleLbl="node1" presStyleIdx="2" presStyleCnt="3" custScaleX="277778" custScaleY="22532" custLinFactNeighborX="136" custLinFactNeighborY="-6195">
        <dgm:presLayoutVars>
          <dgm:chMax val="1"/>
          <dgm:bulletEnabled val="1"/>
        </dgm:presLayoutVars>
      </dgm:prSet>
      <dgm:spPr bwMode="auto">
        <a:prstGeom prst="round1Rect">
          <a:avLst>
            <a:gd name="adj" fmla="val 16667"/>
          </a:avLst>
        </a:prstGeom>
      </dgm:spPr>
    </dgm:pt>
  </dgm:ptLst>
  <dgm:cxnLst>
    <dgm:cxn modelId="{A883FF5E-C986-2E4B-AE8E-4EFFCC88C43A}" srcId="{8F7A3F4E-1736-854E-ACEE-010179473AB8}" destId="{17034E2B-67A3-3242-A1F2-9D1E28C930AF}" srcOrd="2" destOrd="0" parTransId="{2FC410A5-3764-8A42-B422-DEC927E9A689}" sibTransId="{37C0FF54-DC06-224F-8FD1-0BB6DA4D249A}"/>
    <dgm:cxn modelId="{A91EFA65-CC40-4D1F-9F5D-4E34FA3A7786}" type="presOf" srcId="{17034E2B-67A3-3242-A1F2-9D1E28C930AF}" destId="{9F958987-53E7-0848-915F-F7DC047E78F6}" srcOrd="0" destOrd="0" presId="urn:microsoft.com/office/officeart/2005/8/layout/vList5#1"/>
    <dgm:cxn modelId="{9B261DA7-B533-4613-8102-82EBD38814B1}" type="presOf" srcId="{55AC2ACE-A7FB-FC40-AAE3-33FE77F1D44C}" destId="{51350F16-9D17-8D4F-BAA1-48DEFDF8CE2B}" srcOrd="0" destOrd="0" presId="urn:microsoft.com/office/officeart/2005/8/layout/vList5#1"/>
    <dgm:cxn modelId="{CB0161CC-D24A-441F-BA99-7B145E8DEB07}" type="presOf" srcId="{65A19FA8-643B-1943-B2F2-DC51DE03CC29}" destId="{82B1491C-A3CB-B74C-9BAB-25648E8F1CBD}" srcOrd="0" destOrd="0" presId="urn:microsoft.com/office/officeart/2005/8/layout/vList5#1"/>
    <dgm:cxn modelId="{00412CCE-F053-0946-A703-02ED2973F1D3}" type="presOf" srcId="{8F7A3F4E-1736-854E-ACEE-010179473AB8}" destId="{025789EC-ADC6-7245-B2E8-09B61B9B275A}" srcOrd="0" destOrd="0" presId="urn:microsoft.com/office/officeart/2005/8/layout/vList5#1"/>
    <dgm:cxn modelId="{82C72EEA-55B9-C048-9873-E4DEAD0764E6}" srcId="{8F7A3F4E-1736-854E-ACEE-010179473AB8}" destId="{65A19FA8-643B-1943-B2F2-DC51DE03CC29}" srcOrd="1" destOrd="0" parTransId="{87A51941-453D-E149-9937-1EF287F01FEF}" sibTransId="{B78F766D-4924-F940-9CA2-F3897EC96974}"/>
    <dgm:cxn modelId="{A8E543FD-93DF-2D40-8D28-DFA8AA98F72C}" srcId="{8F7A3F4E-1736-854E-ACEE-010179473AB8}" destId="{55AC2ACE-A7FB-FC40-AAE3-33FE77F1D44C}" srcOrd="0" destOrd="0" parTransId="{E2CFE96C-00E9-E542-851B-B9129B7DFAE9}" sibTransId="{0901015D-0EFE-DD4D-A31D-67C1C07A680D}"/>
    <dgm:cxn modelId="{27F4A921-A821-494D-989E-4C03BA1E2141}" type="presParOf" srcId="{025789EC-ADC6-7245-B2E8-09B61B9B275A}" destId="{0487CE16-9AE7-2D4B-8B4C-C3B39298E387}" srcOrd="0" destOrd="0" presId="urn:microsoft.com/office/officeart/2005/8/layout/vList5#1"/>
    <dgm:cxn modelId="{8C79B066-931E-4700-843E-D675B1BC57E0}" type="presParOf" srcId="{0487CE16-9AE7-2D4B-8B4C-C3B39298E387}" destId="{51350F16-9D17-8D4F-BAA1-48DEFDF8CE2B}" srcOrd="0" destOrd="0" presId="urn:microsoft.com/office/officeart/2005/8/layout/vList5#1"/>
    <dgm:cxn modelId="{6487E796-35AE-4977-A39F-E3F59C3BF1AD}" type="presParOf" srcId="{025789EC-ADC6-7245-B2E8-09B61B9B275A}" destId="{0AF0AE79-4497-3349-90E2-8B8DEFC3AA6B}" srcOrd="1" destOrd="0" presId="urn:microsoft.com/office/officeart/2005/8/layout/vList5#1"/>
    <dgm:cxn modelId="{5D77D26F-E4C7-484D-91F2-9034D61DF352}" type="presParOf" srcId="{025789EC-ADC6-7245-B2E8-09B61B9B275A}" destId="{774AE208-A71F-544F-88D1-55E1A601EC6F}" srcOrd="2" destOrd="0" presId="urn:microsoft.com/office/officeart/2005/8/layout/vList5#1"/>
    <dgm:cxn modelId="{293D9564-DF6D-484C-9C3B-807B6F5D2277}" type="presParOf" srcId="{774AE208-A71F-544F-88D1-55E1A601EC6F}" destId="{82B1491C-A3CB-B74C-9BAB-25648E8F1CBD}" srcOrd="0" destOrd="0" presId="urn:microsoft.com/office/officeart/2005/8/layout/vList5#1"/>
    <dgm:cxn modelId="{2C099047-7491-4C1D-AE47-406088519224}" type="presParOf" srcId="{025789EC-ADC6-7245-B2E8-09B61B9B275A}" destId="{04C7C747-87BF-4311-A0DF-2617282E719E}" srcOrd="3" destOrd="0" presId="urn:microsoft.com/office/officeart/2005/8/layout/vList5#1"/>
    <dgm:cxn modelId="{5CA9D5F7-0DA8-4AA8-9EEF-A676E0DD5CBA}" type="presParOf" srcId="{025789EC-ADC6-7245-B2E8-09B61B9B275A}" destId="{E4BB47BA-1FB3-9143-A1D4-112FF89C4606}" srcOrd="4" destOrd="0" presId="urn:microsoft.com/office/officeart/2005/8/layout/vList5#1"/>
    <dgm:cxn modelId="{188DCAD4-C98E-4DDB-91F5-145F84B437AF}" type="presParOf" srcId="{E4BB47BA-1FB3-9143-A1D4-112FF89C4606}" destId="{9F958987-53E7-0848-915F-F7DC047E78F6}" srcOrd="0" destOrd="0" presId="urn:microsoft.com/office/officeart/2005/8/layout/vList5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7A3F4E-1736-854E-ACEE-010179473AB8}" type="doc">
      <dgm:prSet loTypeId="urn:microsoft.com/office/officeart/2005/8/layout/vList5#2" loCatId="" qsTypeId="urn:microsoft.com/office/officeart/2005/8/quickstyle/simple1#3" qsCatId="simple" csTypeId="urn:microsoft.com/office/officeart/2005/8/colors/accent2_2" csCatId="accent2" phldr="1"/>
      <dgm:spPr bwMode="auto"/>
      <dgm:t>
        <a:bodyPr/>
        <a:lstStyle/>
        <a:p>
          <a:pPr>
            <a:defRPr/>
          </a:pPr>
          <a:endParaRPr lang="fr-FR"/>
        </a:p>
      </dgm:t>
    </dgm:pt>
    <dgm:pt modelId="{55AC2ACE-A7FB-FC40-AAE3-33FE77F1D44C}">
      <dgm:prSet custT="1"/>
      <dgm:spPr bwMode="auto"/>
      <dgm:t>
        <a:bodyPr/>
        <a:lstStyle/>
        <a:p>
          <a:pPr algn="l">
            <a:defRPr/>
          </a:pPr>
          <a:r>
            <a:rPr lang="it-CH" sz="1700" i="0">
              <a:solidFill>
                <a:schemeClr val="tx1"/>
              </a:solidFill>
              <a:latin typeface="Calibri Light"/>
              <a:ea typeface="Calibri Light"/>
              <a:cs typeface="Calibri Light"/>
            </a:rPr>
            <a:t>No</a:t>
          </a:r>
          <a:endParaRPr lang="it-CH"/>
        </a:p>
      </dgm:t>
    </dgm:pt>
    <dgm:pt modelId="{E2CFE96C-00E9-E542-851B-B9129B7DFAE9}" type="parTrans" cxnId="{A8E543FD-93DF-2D40-8D28-DFA8AA98F72C}">
      <dgm:prSet/>
      <dgm:spPr bwMode="auto"/>
      <dgm:t>
        <a:bodyPr/>
        <a:lstStyle/>
        <a:p>
          <a:pPr algn="l">
            <a:defRPr/>
          </a:pPr>
          <a:endParaRPr lang="fr-FR" sz="1700">
            <a:solidFill>
              <a:schemeClr val="tx1"/>
            </a:solidFill>
          </a:endParaRPr>
        </a:p>
      </dgm:t>
    </dgm:pt>
    <dgm:pt modelId="{0901015D-0EFE-DD4D-A31D-67C1C07A680D}" type="sibTrans" cxnId="{A8E543FD-93DF-2D40-8D28-DFA8AA98F72C}">
      <dgm:prSet/>
      <dgm:spPr bwMode="auto"/>
      <dgm:t>
        <a:bodyPr/>
        <a:lstStyle/>
        <a:p>
          <a:pPr algn="l">
            <a:defRPr/>
          </a:pPr>
          <a:endParaRPr lang="fr-FR" sz="1700">
            <a:solidFill>
              <a:schemeClr val="tx1"/>
            </a:solidFill>
          </a:endParaRPr>
        </a:p>
      </dgm:t>
    </dgm:pt>
    <dgm:pt modelId="{65A19FA8-643B-1943-B2F2-DC51DE03CC29}">
      <dgm:prSet custT="1"/>
      <dgm:spPr bwMode="auto"/>
      <dgm:t>
        <a:bodyPr/>
        <a:lstStyle/>
        <a:p>
          <a:pPr algn="l">
            <a:defRPr/>
          </a:pPr>
          <a:r>
            <a:rPr lang="it-CH" sz="1700" i="0">
              <a:solidFill>
                <a:schemeClr val="tx1"/>
              </a:solidFill>
              <a:latin typeface="Calibri Light"/>
              <a:ea typeface="Calibri Light"/>
              <a:cs typeface="Calibri Light"/>
            </a:rPr>
            <a:t>Sì</a:t>
          </a:r>
          <a:endParaRPr lang="it-CH"/>
        </a:p>
      </dgm:t>
    </dgm:pt>
    <dgm:pt modelId="{B78F766D-4924-F940-9CA2-F3897EC96974}" type="sibTrans" cxnId="{82C72EEA-55B9-C048-9873-E4DEAD0764E6}">
      <dgm:prSet/>
      <dgm:spPr bwMode="auto"/>
      <dgm:t>
        <a:bodyPr/>
        <a:lstStyle/>
        <a:p>
          <a:pPr algn="l">
            <a:defRPr/>
          </a:pPr>
          <a:endParaRPr lang="fr-FR" sz="1700">
            <a:solidFill>
              <a:schemeClr val="tx1"/>
            </a:solidFill>
          </a:endParaRPr>
        </a:p>
      </dgm:t>
    </dgm:pt>
    <dgm:pt modelId="{87A51941-453D-E149-9937-1EF287F01FEF}" type="parTrans" cxnId="{82C72EEA-55B9-C048-9873-E4DEAD0764E6}">
      <dgm:prSet/>
      <dgm:spPr bwMode="auto"/>
      <dgm:t>
        <a:bodyPr/>
        <a:lstStyle/>
        <a:p>
          <a:pPr algn="l">
            <a:defRPr/>
          </a:pPr>
          <a:endParaRPr lang="fr-FR" sz="1700">
            <a:solidFill>
              <a:schemeClr val="tx1"/>
            </a:solidFill>
          </a:endParaRPr>
        </a:p>
      </dgm:t>
    </dgm:pt>
    <dgm:pt modelId="{025789EC-ADC6-7245-B2E8-09B61B9B275A}" type="pres">
      <dgm:prSet presAssocID="{8F7A3F4E-1736-854E-ACEE-010179473AB8}" presName="Name0" presStyleCnt="0">
        <dgm:presLayoutVars>
          <dgm:dir/>
          <dgm:animLvl val="lvl"/>
          <dgm:resizeHandles val="exact"/>
        </dgm:presLayoutVars>
      </dgm:prSet>
      <dgm:spPr bwMode="auto"/>
    </dgm:pt>
    <dgm:pt modelId="{1D683072-B583-864C-91DE-428826168580}" type="pres">
      <dgm:prSet presAssocID="{55AC2ACE-A7FB-FC40-AAE3-33FE77F1D44C}" presName="linNode" presStyleCnt="0"/>
      <dgm:spPr bwMode="auto"/>
    </dgm:pt>
    <dgm:pt modelId="{68999365-82B9-0747-8A16-A7908D85D0B7}" type="pres">
      <dgm:prSet presAssocID="{55AC2ACE-A7FB-FC40-AAE3-33FE77F1D44C}" presName="parentText" presStyleLbl="node1" presStyleIdx="0" presStyleCnt="2" custScaleX="277778" custScaleY="37046" custLinFactNeighborX="-3879" custLinFactNeighborY="10811">
        <dgm:presLayoutVars>
          <dgm:chMax val="1"/>
          <dgm:bulletEnabled val="1"/>
        </dgm:presLayoutVars>
      </dgm:prSet>
      <dgm:spPr bwMode="auto">
        <a:prstGeom prst="round1Rect">
          <a:avLst>
            <a:gd name="adj" fmla="val 16667"/>
          </a:avLst>
        </a:prstGeom>
      </dgm:spPr>
    </dgm:pt>
    <dgm:pt modelId="{57E357F7-1AFE-5C47-8B3A-22CA5F6DA59B}" type="pres">
      <dgm:prSet presAssocID="{0901015D-0EFE-DD4D-A31D-67C1C07A680D}" presName="sp" presStyleCnt="0"/>
      <dgm:spPr bwMode="auto"/>
    </dgm:pt>
    <dgm:pt modelId="{EC8166A8-FBE8-DE42-916F-021EAD6A63B5}" type="pres">
      <dgm:prSet presAssocID="{65A19FA8-643B-1943-B2F2-DC51DE03CC29}" presName="linNode" presStyleCnt="0"/>
      <dgm:spPr bwMode="auto"/>
    </dgm:pt>
    <dgm:pt modelId="{2BF5A573-488D-0C46-92C7-3C9722EB5117}" type="pres">
      <dgm:prSet presAssocID="{65A19FA8-643B-1943-B2F2-DC51DE03CC29}" presName="parentText" presStyleLbl="node1" presStyleIdx="1" presStyleCnt="2" custScaleX="277778" custScaleY="29955" custLinFactNeighborX="2026">
        <dgm:presLayoutVars>
          <dgm:chMax val="1"/>
          <dgm:bulletEnabled val="1"/>
        </dgm:presLayoutVars>
      </dgm:prSet>
      <dgm:spPr bwMode="auto">
        <a:prstGeom prst="round1Rect">
          <a:avLst>
            <a:gd name="adj" fmla="val 16667"/>
          </a:avLst>
        </a:prstGeom>
      </dgm:spPr>
    </dgm:pt>
  </dgm:ptLst>
  <dgm:cxnLst>
    <dgm:cxn modelId="{4E6FD941-440E-F844-953B-26C0BD174D44}" type="presOf" srcId="{55AC2ACE-A7FB-FC40-AAE3-33FE77F1D44C}" destId="{68999365-82B9-0747-8A16-A7908D85D0B7}" srcOrd="0" destOrd="0" presId="urn:microsoft.com/office/officeart/2005/8/layout/vList5#2"/>
    <dgm:cxn modelId="{00412CCE-F053-0946-A703-02ED2973F1D3}" type="presOf" srcId="{8F7A3F4E-1736-854E-ACEE-010179473AB8}" destId="{025789EC-ADC6-7245-B2E8-09B61B9B275A}" srcOrd="0" destOrd="0" presId="urn:microsoft.com/office/officeart/2005/8/layout/vList5#2"/>
    <dgm:cxn modelId="{7B5434D1-94F4-BE41-A0DF-29D18678A44B}" type="presOf" srcId="{65A19FA8-643B-1943-B2F2-DC51DE03CC29}" destId="{2BF5A573-488D-0C46-92C7-3C9722EB5117}" srcOrd="0" destOrd="0" presId="urn:microsoft.com/office/officeart/2005/8/layout/vList5#2"/>
    <dgm:cxn modelId="{82C72EEA-55B9-C048-9873-E4DEAD0764E6}" srcId="{8F7A3F4E-1736-854E-ACEE-010179473AB8}" destId="{65A19FA8-643B-1943-B2F2-DC51DE03CC29}" srcOrd="1" destOrd="0" parTransId="{87A51941-453D-E149-9937-1EF287F01FEF}" sibTransId="{B78F766D-4924-F940-9CA2-F3897EC96974}"/>
    <dgm:cxn modelId="{A8E543FD-93DF-2D40-8D28-DFA8AA98F72C}" srcId="{8F7A3F4E-1736-854E-ACEE-010179473AB8}" destId="{55AC2ACE-A7FB-FC40-AAE3-33FE77F1D44C}" srcOrd="0" destOrd="0" parTransId="{E2CFE96C-00E9-E542-851B-B9129B7DFAE9}" sibTransId="{0901015D-0EFE-DD4D-A31D-67C1C07A680D}"/>
    <dgm:cxn modelId="{790DD4C3-603E-3847-996B-AC42263D5154}" type="presParOf" srcId="{025789EC-ADC6-7245-B2E8-09B61B9B275A}" destId="{1D683072-B583-864C-91DE-428826168580}" srcOrd="0" destOrd="0" presId="urn:microsoft.com/office/officeart/2005/8/layout/vList5#2"/>
    <dgm:cxn modelId="{C2C42BCC-04B6-CA47-8A67-F9755C4673A2}" type="presParOf" srcId="{1D683072-B583-864C-91DE-428826168580}" destId="{68999365-82B9-0747-8A16-A7908D85D0B7}" srcOrd="0" destOrd="0" presId="urn:microsoft.com/office/officeart/2005/8/layout/vList5#2"/>
    <dgm:cxn modelId="{3C5005C4-3352-D248-B6A8-5FF1354E3F38}" type="presParOf" srcId="{025789EC-ADC6-7245-B2E8-09B61B9B275A}" destId="{57E357F7-1AFE-5C47-8B3A-22CA5F6DA59B}" srcOrd="1" destOrd="0" presId="urn:microsoft.com/office/officeart/2005/8/layout/vList5#2"/>
    <dgm:cxn modelId="{EEC3BDBF-FA2F-7047-B15E-52749E0BCA93}" type="presParOf" srcId="{025789EC-ADC6-7245-B2E8-09B61B9B275A}" destId="{EC8166A8-FBE8-DE42-916F-021EAD6A63B5}" srcOrd="2" destOrd="0" presId="urn:microsoft.com/office/officeart/2005/8/layout/vList5#2"/>
    <dgm:cxn modelId="{298504DD-29AF-7240-AD5E-31505CCDC5C2}" type="presParOf" srcId="{EC8166A8-FBE8-DE42-916F-021EAD6A63B5}" destId="{2BF5A573-488D-0C46-92C7-3C9722EB5117}" srcOrd="0" destOrd="0" presId="urn:microsoft.com/office/officeart/2005/8/layout/vList5#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350F16-9D17-8D4F-BAA1-48DEFDF8CE2B}">
      <dsp:nvSpPr>
        <dsp:cNvPr id="0" name=""/>
        <dsp:cNvSpPr/>
      </dsp:nvSpPr>
      <dsp:spPr bwMode="auto">
        <a:xfrm>
          <a:off x="6359" y="350725"/>
          <a:ext cx="6511340" cy="767471"/>
        </a:xfrm>
        <a:prstGeom prst="round1Rect">
          <a:avLst>
            <a:gd name="adj" fmla="val 16667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it-CH" sz="1700" i="0" kern="1200" dirty="0">
              <a:solidFill>
                <a:schemeClr val="tx1"/>
              </a:solidFill>
              <a:latin typeface="Calibri Light"/>
              <a:ea typeface="Calibri Light"/>
              <a:cs typeface="Calibri Light"/>
            </a:rPr>
            <a:t>No, </a:t>
          </a:r>
          <a:r>
            <a:rPr lang="it-CH" sz="1700" b="1" i="0" kern="1200" dirty="0">
              <a:solidFill>
                <a:schemeClr val="tx1"/>
              </a:solidFill>
              <a:latin typeface="Calibri Light"/>
              <a:ea typeface="Calibri Light"/>
              <a:cs typeface="Calibri Light"/>
            </a:rPr>
            <a:t>non è stata </a:t>
          </a:r>
          <a:r>
            <a:rPr lang="it-CH" sz="1700" i="0" kern="1200" dirty="0">
              <a:solidFill>
                <a:schemeClr val="tx1"/>
              </a:solidFill>
              <a:latin typeface="Calibri Light"/>
              <a:ea typeface="Calibri Light"/>
              <a:cs typeface="Calibri Light"/>
            </a:rPr>
            <a:t>avviata </a:t>
          </a:r>
          <a:r>
            <a:rPr lang="it-CH" sz="1700" b="1" i="0" kern="1200" dirty="0">
              <a:solidFill>
                <a:schemeClr val="tx1"/>
              </a:solidFill>
              <a:latin typeface="Calibri Light"/>
              <a:ea typeface="Calibri Light"/>
              <a:cs typeface="Calibri Light"/>
            </a:rPr>
            <a:t>nessuna discussione </a:t>
          </a:r>
          <a:r>
            <a:rPr lang="it-CH" sz="1700" i="0" kern="1200" dirty="0">
              <a:solidFill>
                <a:schemeClr val="tx1"/>
              </a:solidFill>
              <a:latin typeface="Calibri Light"/>
              <a:ea typeface="Calibri Light"/>
              <a:cs typeface="Calibri Light"/>
            </a:rPr>
            <a:t>sull'intensità di trattamento  desiderata </a:t>
          </a:r>
          <a:r>
            <a:rPr lang="it-CH" sz="1700" b="1" i="0" kern="1200" dirty="0">
              <a:solidFill>
                <a:schemeClr val="tx1"/>
              </a:solidFill>
              <a:latin typeface="Calibri Light"/>
              <a:ea typeface="Calibri Light"/>
              <a:cs typeface="Calibri Light"/>
            </a:rPr>
            <a:t>OPPURE non è disponibile alcuna</a:t>
          </a:r>
          <a:r>
            <a:rPr lang="it-CH" sz="1700" b="0" i="0" kern="1200" dirty="0">
              <a:solidFill>
                <a:schemeClr val="tx1"/>
              </a:solidFill>
              <a:latin typeface="Calibri Light"/>
              <a:ea typeface="Calibri Light"/>
              <a:cs typeface="Calibri Light"/>
            </a:rPr>
            <a:t> </a:t>
          </a:r>
          <a:r>
            <a:rPr lang="it-CH" sz="1700" b="1" i="0" kern="1200" dirty="0">
              <a:solidFill>
                <a:schemeClr val="tx1"/>
              </a:solidFill>
              <a:latin typeface="Calibri Light"/>
              <a:ea typeface="Calibri Light"/>
              <a:cs typeface="Calibri Light"/>
            </a:rPr>
            <a:t>documentazione.</a:t>
          </a:r>
          <a:endParaRPr lang="it-CH" sz="1700" i="0" kern="1200" dirty="0">
            <a:solidFill>
              <a:schemeClr val="tx1"/>
            </a:solidFill>
            <a:latin typeface="Calibri Light"/>
            <a:ea typeface="Calibri Light"/>
            <a:cs typeface="Calibri Light"/>
          </a:endParaRPr>
        </a:p>
      </dsp:txBody>
      <dsp:txXfrm>
        <a:off x="6359" y="350725"/>
        <a:ext cx="6473875" cy="767471"/>
      </dsp:txXfrm>
    </dsp:sp>
    <dsp:sp modelId="{82B1491C-A3CB-B74C-9BAB-25648E8F1CBD}">
      <dsp:nvSpPr>
        <dsp:cNvPr id="0" name=""/>
        <dsp:cNvSpPr/>
      </dsp:nvSpPr>
      <dsp:spPr bwMode="auto">
        <a:xfrm>
          <a:off x="0" y="1189964"/>
          <a:ext cx="6511340" cy="767471"/>
        </a:xfrm>
        <a:prstGeom prst="round1Rect">
          <a:avLst>
            <a:gd name="adj" fmla="val 16667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it-CH" sz="1700" i="0" kern="1200" dirty="0">
              <a:solidFill>
                <a:schemeClr val="tx1"/>
              </a:solidFill>
              <a:latin typeface="Calibri Light"/>
              <a:ea typeface="Calibri Light"/>
              <a:cs typeface="Calibri Light"/>
            </a:rPr>
            <a:t>No, la Personal interessata o la persona avente diritto di rappresentanza medica </a:t>
          </a:r>
          <a:r>
            <a:rPr lang="it-CH" sz="1700" b="1" i="0" kern="1200" dirty="0">
              <a:solidFill>
                <a:schemeClr val="tx1"/>
              </a:solidFill>
              <a:latin typeface="Calibri Light"/>
              <a:ea typeface="Calibri Light"/>
              <a:cs typeface="Calibri Light"/>
            </a:rPr>
            <a:t>non ha potuto/voluto esprimersi su uno o più dei tre punti. E ciò è stato documentato di conseguenza</a:t>
          </a:r>
          <a:endParaRPr lang="it-CH" kern="1200" dirty="0"/>
        </a:p>
      </dsp:txBody>
      <dsp:txXfrm>
        <a:off x="0" y="1189964"/>
        <a:ext cx="6473875" cy="767471"/>
      </dsp:txXfrm>
    </dsp:sp>
    <dsp:sp modelId="{9F958987-53E7-0848-915F-F7DC047E78F6}">
      <dsp:nvSpPr>
        <dsp:cNvPr id="0" name=""/>
        <dsp:cNvSpPr/>
      </dsp:nvSpPr>
      <dsp:spPr bwMode="auto">
        <a:xfrm>
          <a:off x="6359" y="2047766"/>
          <a:ext cx="6511340" cy="767471"/>
        </a:xfrm>
        <a:prstGeom prst="round1Rect">
          <a:avLst>
            <a:gd name="adj" fmla="val 16667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it-CH" sz="1700" i="0" kern="1200" dirty="0">
              <a:solidFill>
                <a:schemeClr val="tx1"/>
              </a:solidFill>
              <a:latin typeface="Calibri Light"/>
              <a:ea typeface="Calibri Light"/>
              <a:cs typeface="Calibri Light"/>
            </a:rPr>
            <a:t>Sì, una conversazione sull’intensità desiderata di trattamento è </a:t>
          </a:r>
          <a:r>
            <a:rPr lang="it-CH" sz="1700" b="1" i="0" kern="1200" dirty="0">
              <a:solidFill>
                <a:schemeClr val="tx1"/>
              </a:solidFill>
              <a:latin typeface="Calibri Light"/>
              <a:ea typeface="Calibri Light"/>
              <a:cs typeface="Calibri Light"/>
            </a:rPr>
            <a:t>avvenuta ed è documentata </a:t>
          </a:r>
          <a:r>
            <a:rPr lang="it-CH" sz="1700" i="0" kern="1200" dirty="0">
              <a:solidFill>
                <a:schemeClr val="tx1"/>
              </a:solidFill>
              <a:latin typeface="Calibri Light"/>
              <a:ea typeface="Calibri Light"/>
              <a:cs typeface="Calibri Light"/>
            </a:rPr>
            <a:t>per </a:t>
          </a:r>
          <a:r>
            <a:rPr lang="it-CH" sz="1700" b="1" i="0" kern="1200" dirty="0">
              <a:solidFill>
                <a:schemeClr val="tx1"/>
              </a:solidFill>
              <a:latin typeface="Calibri Light"/>
              <a:ea typeface="Calibri Light"/>
              <a:cs typeface="Calibri Light"/>
            </a:rPr>
            <a:t>tutti e tre i punti </a:t>
          </a:r>
          <a:r>
            <a:rPr lang="it-CH" sz="1700" i="0" kern="1200" dirty="0">
              <a:solidFill>
                <a:schemeClr val="tx1"/>
              </a:solidFill>
              <a:latin typeface="Calibri Light"/>
              <a:ea typeface="Calibri Light"/>
              <a:cs typeface="Calibri Light"/>
            </a:rPr>
            <a:t>(rianimazione, ospedalizzazione e medicinali che prolungano la vita) </a:t>
          </a:r>
          <a:endParaRPr lang="it-CH" sz="1700" b="1" i="0" kern="1200" dirty="0">
            <a:solidFill>
              <a:schemeClr val="tx1"/>
            </a:solidFill>
            <a:latin typeface="Calibri Light"/>
            <a:ea typeface="Calibri Light"/>
            <a:cs typeface="Calibri Light"/>
          </a:endParaRPr>
        </a:p>
      </dsp:txBody>
      <dsp:txXfrm>
        <a:off x="6359" y="2047766"/>
        <a:ext cx="6473875" cy="7674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999365-82B9-0747-8A16-A7908D85D0B7}">
      <dsp:nvSpPr>
        <dsp:cNvPr id="0" name=""/>
        <dsp:cNvSpPr/>
      </dsp:nvSpPr>
      <dsp:spPr bwMode="auto">
        <a:xfrm>
          <a:off x="0" y="353524"/>
          <a:ext cx="3760393" cy="527868"/>
        </a:xfrm>
        <a:prstGeom prst="round1Rect">
          <a:avLst>
            <a:gd name="adj" fmla="val 16667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it-CH" sz="1700" i="0" kern="1200">
              <a:solidFill>
                <a:schemeClr val="tx1"/>
              </a:solidFill>
              <a:latin typeface="Calibri Light"/>
              <a:ea typeface="Calibri Light"/>
              <a:cs typeface="Calibri Light"/>
            </a:rPr>
            <a:t>No</a:t>
          </a:r>
          <a:endParaRPr lang="it-CH" kern="1200"/>
        </a:p>
      </dsp:txBody>
      <dsp:txXfrm>
        <a:off x="0" y="353524"/>
        <a:ext cx="3734625" cy="527868"/>
      </dsp:txXfrm>
    </dsp:sp>
    <dsp:sp modelId="{2BF5A573-488D-0C46-92C7-3C9722EB5117}">
      <dsp:nvSpPr>
        <dsp:cNvPr id="0" name=""/>
        <dsp:cNvSpPr/>
      </dsp:nvSpPr>
      <dsp:spPr bwMode="auto">
        <a:xfrm>
          <a:off x="3672" y="798592"/>
          <a:ext cx="3760393" cy="426828"/>
        </a:xfrm>
        <a:prstGeom prst="round1Rect">
          <a:avLst>
            <a:gd name="adj" fmla="val 16667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it-CH" sz="1700" i="0" kern="1200">
              <a:solidFill>
                <a:schemeClr val="tx1"/>
              </a:solidFill>
              <a:latin typeface="Calibri Light"/>
              <a:ea typeface="Calibri Light"/>
              <a:cs typeface="Calibri Light"/>
            </a:rPr>
            <a:t>Sì</a:t>
          </a:r>
          <a:endParaRPr lang="it-CH" kern="1200"/>
        </a:p>
      </dsp:txBody>
      <dsp:txXfrm>
        <a:off x="3672" y="798592"/>
        <a:ext cx="3739557" cy="4268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#1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forEach name="Name4" axis="ch" ptType="node">
      <dgm:layoutNode name="linNode"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layoutNode name="parentText"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  <dgm:varLst>
            <dgm:chMax val="1"/>
            <dgm:bulletEnabled val="1"/>
          </dgm:varLst>
        </dgm:layoutNode>
        <dgm:choose name="Name8">
          <dgm:if name="Name9" axis="ch" ptType="node" func="cnt" op="gte" val="1">
            <dgm:layoutNode name="descendantText" styleLbl="alignAccFollowNode1">
              <dgm:alg type="tx">
                <dgm:param type="stBulletLvl" val="1"/>
                <dgm:param type="txAnchorVertCh" val="mid"/>
              </dgm:alg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  <dgm:varLst>
                <dgm:bulletEnabled val="1"/>
              </dgm:varLst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#2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forEach name="Name4" axis="ch" ptType="node">
      <dgm:layoutNode name="linNode"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layoutNode name="parentText"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  <dgm:varLst>
            <dgm:chMax val="1"/>
            <dgm:bulletEnabled val="1"/>
          </dgm:varLst>
        </dgm:layoutNode>
        <dgm:choose name="Name8">
          <dgm:if name="Name9" axis="ch" ptType="node" func="cnt" op="gte" val="1">
            <dgm:layoutNode name="descendantText" styleLbl="alignAccFollowNode1">
              <dgm:alg type="tx">
                <dgm:param type="stBulletLvl" val="1"/>
                <dgm:param type="txAnchorVertCh" val="mid"/>
              </dgm:alg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  <dgm:varLst>
                <dgm:bulletEnabled val="1"/>
              </dgm:varLst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AC3BE35-2B1E-3F4F-A159-FCA2825A8932}" type="datetimeFigureOut">
              <a:rPr lang="de-DE"/>
              <a:t>12.12.25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de-DE"/>
              <a:t>Modifica del formato del testo master</a:t>
            </a:r>
            <a:endParaRPr/>
          </a:p>
          <a:p>
            <a:pPr lvl="1">
              <a:defRPr/>
            </a:pPr>
            <a:r>
              <a:rPr lang="de-DE"/>
              <a:t>Secondo livello</a:t>
            </a:r>
            <a:endParaRPr/>
          </a:p>
          <a:p>
            <a:pPr lvl="2">
              <a:defRPr/>
            </a:pPr>
            <a:r>
              <a:rPr lang="de-DE"/>
              <a:t>Terzo livello</a:t>
            </a:r>
            <a:endParaRPr/>
          </a:p>
          <a:p>
            <a:pPr lvl="3">
              <a:defRPr/>
            </a:pPr>
            <a:r>
              <a:rPr lang="de-DE"/>
              <a:t>Quarto livello</a:t>
            </a:r>
            <a:endParaRPr/>
          </a:p>
          <a:p>
            <a:pPr lvl="4">
              <a:defRPr/>
            </a:pPr>
            <a:r>
              <a:rPr lang="de-DE"/>
              <a:t>Quinto livello</a:t>
            </a:r>
            <a:endParaRPr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0409514-D4AF-0543-A8C5-05E3F1F5DD23}" type="slidenum">
              <a:rPr lang="de-DE"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863600" y="946150"/>
            <a:ext cx="5835650" cy="32829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endParaRPr lang="de-CH">
              <a:latin typeface="Calibri"/>
              <a:cs typeface="Segoe UI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 marL="0" marR="0" lvl="0" indent="0" algn="r" defTabSz="913302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defRPr/>
            </a:pPr>
            <a:fld id="{0D0E2603-6444-409F-8907-85AF80E690EC}" type="slidenum">
              <a:rPr lang="de-CH" sz="900" b="0" i="0" u="none" strike="noStrike" cap="none" spc="-10">
                <a:ln>
                  <a:noFill/>
                </a:ln>
                <a:solidFill>
                  <a:prstClr val="black"/>
                </a:solidFill>
                <a:latin typeface="Frutiger 45 Light"/>
                <a:ea typeface="+mn-ea"/>
                <a:cs typeface="+mn-cs"/>
              </a:rPr>
              <a:t>1</a:t>
            </a:fld>
            <a:endParaRPr lang="de-CH" sz="900" b="0" i="0" u="none" strike="noStrike" cap="none" spc="-10">
              <a:ln>
                <a:noFill/>
              </a:ln>
              <a:solidFill>
                <a:prstClr val="black"/>
              </a:solidFill>
              <a:latin typeface="Frutiger 45 Light"/>
              <a:ea typeface="+mn-ea"/>
              <a:cs typeface="+mn-cs"/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defRPr/>
            </a:pPr>
            <a:endParaRPr lang="de-CH" sz="900" u="none" strike="noStrike" cap="none" spc="-10">
              <a:ln>
                <a:noFill/>
              </a:ln>
              <a:solidFill>
                <a:srgbClr val="000000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AE13D-C8B0-EEAC-CF59-9051A1C86E36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75A4CF58-B1BF-7602-1B64-F8C5782E80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082D2558-9576-188D-BAB6-412BD5DCF3D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de-CH" b="1" i="1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5ADF31D-9938-E598-A530-2036ECDA10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092E89-98F7-47C4-A168-1F6C560062C9}" type="slidenum">
              <a:rPr kumimoji="0" lang="de-CH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9020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/>
              <a:t>Note </a:t>
            </a:r>
            <a:r>
              <a:rPr lang="en-US" i="0"/>
              <a:t>per la gestione:</a:t>
            </a:r>
            <a:endParaRPr i="0"/>
          </a:p>
          <a:p>
            <a:pPr>
              <a:defRPr/>
            </a:pPr>
            <a:r>
              <a:rPr lang="en-US" i="0"/>
              <a:t>Esistono diversi IMQ. Gli IMQ attuali che prevedono la trasmissione obbligatoria di dati annuali al governo federale. E nuovi IMQ in cui attualmente non vengono forniti dati al governo federale. </a:t>
            </a:r>
            <a:endParaRPr i="0"/>
          </a:p>
          <a:p>
            <a:pPr>
              <a:defRPr/>
            </a:pPr>
            <a:r>
              <a:rPr lang="en-US" i="0"/>
              <a:t>Oggi esaminiamo il seguente argomento: Leggete l'argomento nel cerchio rosso. </a:t>
            </a:r>
            <a:endParaRPr i="0"/>
          </a:p>
          <a:p>
            <a:pPr>
              <a:defRPr/>
            </a:pPr>
            <a:endParaRPr lang="en-US" i="0"/>
          </a:p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EACA3F7-6D73-B543-A275-A6D1AB9B4615}" type="slidenum">
              <a:rPr lang="de-DE"/>
              <a:t>3</a:t>
            </a:fld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/>
              <a:t>Note per la gestione:</a:t>
            </a:r>
            <a:endParaRPr/>
          </a:p>
          <a:p>
            <a:pPr>
              <a:defRPr/>
            </a:pPr>
            <a:r>
              <a:rPr lang="en-US" i="0"/>
              <a:t>Esistono diversi IMQ. Gli IMQ attuali che prevedono la trasmissione obbligatoria di dati annuali al governo federale. E nuovi IMQ in cui attualmente non vengono forniti dati al governo federale. </a:t>
            </a:r>
            <a:endParaRPr i="0"/>
          </a:p>
          <a:p>
            <a:pPr>
              <a:defRPr/>
            </a:pPr>
            <a:r>
              <a:rPr lang="en-US" i="0"/>
              <a:t>Oggi esaminiamo il seguente argomento: Leggete l'argomento nel cerchio rosso. </a:t>
            </a:r>
            <a:endParaRPr i="0"/>
          </a:p>
          <a:p>
            <a:pPr>
              <a:defRPr/>
            </a:pPr>
            <a:endParaRPr lang="en-US"/>
          </a:p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EACA3F7-6D73-B543-A275-A6D1AB9B4615}" type="slidenum">
              <a:rPr lang="de-DE"/>
              <a:t>4</a:t>
            </a:fld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5</a:t>
            </a:fld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6</a:t>
            </a:fld>
            <a:endParaRPr 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016AB96-7D65-7450-6D3B-3F741474A708}" type="slidenum">
              <a:rPr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CH" sz="1800">
                <a:latin typeface="Calibri"/>
                <a:ea typeface="Calibri"/>
                <a:cs typeface="Arial"/>
              </a:rPr>
              <a:t>Fonti: </a:t>
            </a:r>
            <a:endParaRPr/>
          </a:p>
          <a:p>
            <a:pPr>
              <a:defRPr/>
            </a:pPr>
            <a:r>
              <a:rPr lang="de-CH" sz="1800">
                <a:latin typeface="Calibri"/>
                <a:ea typeface="Calibri"/>
                <a:cs typeface="Arial"/>
              </a:rPr>
              <a:t>Benkert B, Huang J, Wellens NI, Corna L, Sibelio S, Baumann S, et al. Morire in modo autodeterminato e dignitoso nelle case/e per Anziani: misurazione della Pianificazione sanitaria anticipata (PSA) come Indicatori di qualità. NOVAcura. 2024;55(9):35-8.</a:t>
            </a:r>
            <a:endParaRPr/>
          </a:p>
          <a:p>
            <a:pPr>
              <a:defRPr/>
            </a:pPr>
            <a:r>
              <a:rPr lang="de-CH" sz="1800">
                <a:latin typeface="Calibri"/>
                <a:ea typeface="Calibri"/>
                <a:cs typeface="Arial"/>
              </a:rPr>
              <a:t>Gruppo di lavoro nazionale sulla Pianificazione sanitaria anticipata. Pianificazione sanitaria anticipata (PSA) nelle case/e per Anziani. Linee guida per l'attuazione. Berna: Ufficio federale della sanità pubblica (UFSP) e Accademia svizzera delle scienze mediche (ASSM); 2025.</a:t>
            </a:r>
            <a:endParaRPr/>
          </a:p>
          <a:p>
            <a:pPr>
              <a:defRPr/>
            </a:pPr>
            <a:r>
              <a:rPr lang="de-CH" sz="1800">
                <a:latin typeface="Calibri"/>
                <a:ea typeface="Calibri"/>
                <a:cs typeface="Arial"/>
              </a:rPr>
              <a:t>Gruppo di lavoro nazionale sulla Pianificazione sanitaria anticipata. Tabella di marcia per l'attuazione della Pianificazione sanitaria anticipata (PSA) in Svizzera. Ufficio federale della sanità pubblica (UFSP) e Accademia svizzera delle scienze mediche (ASSM); 2023.</a:t>
            </a:r>
            <a:endParaRPr/>
          </a:p>
          <a:p>
            <a:pPr>
              <a:defRPr/>
            </a:pPr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8</a:t>
            </a:fld>
            <a:endParaRPr lang="de-D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9</a:t>
            </a:fld>
            <a:endParaRPr lang="de-D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CH" sz="1800">
                <a:latin typeface="Calibri"/>
                <a:ea typeface="Calibri"/>
                <a:cs typeface="Arial"/>
              </a:rPr>
              <a:t>Fonti: </a:t>
            </a:r>
            <a:endParaRPr/>
          </a:p>
          <a:p>
            <a:pPr>
              <a:defRPr/>
            </a:pPr>
            <a:r>
              <a:rPr lang="de-CH" sz="1800">
                <a:latin typeface="Calibri"/>
                <a:ea typeface="Calibri"/>
                <a:cs typeface="Arial"/>
              </a:rPr>
              <a:t>Gruppo di lavoro nazionale sulla Pianificazione sanitaria anticipata. Pianificazione sanitaria anticipata (PSA) nelle case/e per Anziani. Linee guida per l'attuazione. Berna: Ufficio federale della sanità pubblica (UFSP) e Accademia svizzera delle scienze mediche (ASSM); 2025.</a:t>
            </a:r>
            <a:endParaRPr/>
          </a:p>
          <a:p>
            <a:pPr>
              <a:defRPr/>
            </a:pPr>
            <a:r>
              <a:rPr lang="de-CH" sz="1800">
                <a:latin typeface="Calibri"/>
                <a:ea typeface="Calibri"/>
                <a:cs typeface="Arial"/>
              </a:rPr>
              <a:t> Gruppo di lavoro nazionale sulla Pianificazione sanitaria anticipata. Tabella di marcia per l'attuazione della Pianificazione sanitaria anticipata (PSA) in Svizzera. Ufficio federale della sanità pubblica (UFSP) e Accademia svizzera delle scienze mediche (ASSM); 2023.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de-CH" sz="1200" b="0" i="0" u="none" strike="noStrike" cap="none" spc="-10">
              <a:ln>
                <a:noFill/>
              </a:ln>
              <a:solidFill>
                <a:srgbClr val="000000"/>
              </a:solidFill>
              <a:latin typeface="Calibri Light"/>
              <a:ea typeface="Roboto"/>
              <a:cs typeface="Calibri Ligh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10</a:t>
            </a:fld>
            <a:endParaRPr lang="de-D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5427A31-5009-197C-7BC9-ABDFF0170112}" type="slidenum">
              <a:rPr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CH"/>
              <a:t>Raccomandazione: discussione di 15 minuti in piccoli gruppi di 3-4 persone ciascuno. </a:t>
            </a:r>
            <a:endParaRPr/>
          </a:p>
          <a:p>
            <a:pPr>
              <a:defRPr/>
            </a:pPr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12</a:t>
            </a:fld>
            <a:endParaRPr lang="de-D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CH" sz="1200">
                <a:latin typeface="Calibri"/>
                <a:ea typeface="Calibri"/>
                <a:cs typeface="Arial"/>
              </a:rPr>
              <a:t>Fonte:</a:t>
            </a:r>
            <a:br>
              <a:rPr lang="de-CH" sz="1200">
                <a:latin typeface="Calibri"/>
                <a:ea typeface="Calibri"/>
                <a:cs typeface="Arial"/>
              </a:rPr>
            </a:br>
            <a:r>
              <a:rPr lang="de-CH" sz="1200">
                <a:latin typeface="Calibri"/>
                <a:ea typeface="Calibri"/>
                <a:cs typeface="Arial"/>
              </a:rPr>
              <a:t>ARTISET, CURAVIVA, senesuisse. Scheda informativa: Indicatori medici di qualità "Pianificazione sanitaria anticipata" per le Cure di lunga durata residenziali. ARTISET, CURAVIVA, senesuisse; 2025.</a:t>
            </a:r>
            <a:br>
              <a:rPr lang="de-CH" sz="1200">
                <a:latin typeface="Calibri"/>
                <a:ea typeface="Calibri"/>
                <a:cs typeface="Arial"/>
              </a:rPr>
            </a:br>
            <a:r>
              <a:rPr lang="de-CH" sz="1200">
                <a:latin typeface="Calibri"/>
                <a:ea typeface="Calibri"/>
                <a:cs typeface="Arial"/>
              </a:rPr>
              <a:t>Online: www.artiset.ch/pflegequalitaet </a:t>
            </a:r>
            <a:endParaRPr/>
          </a:p>
          <a:p>
            <a:pPr>
              <a:defRPr/>
            </a:pPr>
            <a:r>
              <a:rPr lang="de-CH" sz="1200">
                <a:latin typeface="Calibri"/>
                <a:ea typeface="Calibri"/>
                <a:cs typeface="Arial"/>
              </a:rPr>
              <a:t> 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AF092E89-98F7-47C4-A168-1F6C560062C9}" type="slidenum">
              <a:rPr lang="de-CH"/>
              <a:t>13</a:t>
            </a:fld>
            <a:endParaRPr lang="de-CH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14</a:t>
            </a:fld>
            <a:endParaRPr lang="de-D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14235A6-B78D-C3D0-FCB9-072C2AA8A9EF}" type="slidenum">
              <a:rPr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DE"/>
              <a:t>Consulente interno o esterno per la PSA con un'adeguata formazione da parte del team interprofessionale.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de-DE"/>
          </a:p>
          <a:p>
            <a:pPr>
              <a:defRPr/>
            </a:pPr>
            <a:r>
              <a:rPr lang="de-DE"/>
              <a:t>Il personale infermieristico coordina il processo di GVP e conduce le discussioni di GVP, se necessario.</a:t>
            </a:r>
            <a:endParaRPr/>
          </a:p>
          <a:p>
            <a:pPr>
              <a:defRPr/>
            </a:pPr>
            <a:endParaRPr lang="de-DE"/>
          </a:p>
          <a:p>
            <a:pPr>
              <a:defRPr/>
            </a:pPr>
            <a:r>
              <a:rPr lang="de-DE"/>
              <a:t>I medici sono responsabili delle discussioni di GVP e della loro convalida. A tal fine, le specifiche sono registrate in moduli standardizzati e convalidate professionalmente dai Medici curanti. </a:t>
            </a:r>
            <a:endParaRPr/>
          </a:p>
          <a:p>
            <a:pPr>
              <a:defRPr/>
            </a:pPr>
            <a:endParaRPr lang="de-DE"/>
          </a:p>
          <a:p>
            <a:pPr>
              <a:defRPr/>
            </a:pPr>
            <a:r>
              <a:rPr lang="de-DE"/>
              <a:t>I Residenti e le Persone con diritto di rappresentanza svolgono un ruolo chiave nel processo di GVP, definendo i loro valori, desideri e idee riguardo agli obiettivi terapeutici e all'intensità del trattamento.</a:t>
            </a:r>
            <a:endParaRPr/>
          </a:p>
          <a:p>
            <a:pPr>
              <a:defRPr/>
            </a:pPr>
            <a:endParaRPr lang="de-CH" b="1" strike="sngStrik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AF092E89-98F7-47C4-A168-1F6C560062C9}" type="slidenum">
              <a:rPr lang="de-CH"/>
              <a:t>16</a:t>
            </a:fld>
            <a:endParaRPr lang="de-CH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0409514-D4AF-0543-A8C5-05E3F1F5DD23}" type="slidenum">
              <a:rPr lang="de-DE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ptos"/>
                <a:cs typeface="Arial"/>
              </a:rPr>
              <a:t>17</a:t>
            </a:fld>
            <a:endParaRPr lang="de-DE" sz="1200" b="0" i="0" u="none" strike="noStrike" cap="none" spc="0">
              <a:ln>
                <a:noFill/>
              </a:ln>
              <a:solidFill>
                <a:prstClr val="black"/>
              </a:solidFill>
              <a:latin typeface="Aptos"/>
              <a:cs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CH" i="0"/>
              <a:t>Nota su b): </a:t>
            </a:r>
            <a:r>
              <a:rPr lang="de-CH" sz="1800" i="0">
                <a:solidFill>
                  <a:srgbClr val="000000"/>
                </a:solidFill>
                <a:latin typeface="Aptos"/>
                <a:cs typeface="Times New Roman"/>
              </a:rPr>
              <a:t>ad esempio, </a:t>
            </a:r>
            <a:r>
              <a:rPr lang="de-CH" sz="1800" i="0">
                <a:solidFill>
                  <a:srgbClr val="000000"/>
                </a:solidFill>
                <a:latin typeface="Aptos"/>
                <a:ea typeface="Arial"/>
                <a:cs typeface="Times New Roman"/>
              </a:rPr>
              <a:t>il modulo PSA sull'intensità del trattamento (</a:t>
            </a:r>
            <a:r>
              <a:rPr lang="de-CH" sz="1800" i="0">
                <a:latin typeface="Calibri"/>
                <a:ea typeface="Calibri"/>
                <a:cs typeface="Arial"/>
              </a:rPr>
              <a:t>Ufficio federale della sanità pubblica (UFSP) e Accademia svizzera delle scienze mediche (ASSM)</a:t>
            </a:r>
            <a:r>
              <a:rPr lang="de-CH" sz="1800" i="0">
                <a:solidFill>
                  <a:srgbClr val="000000"/>
                </a:solidFill>
                <a:latin typeface="Aptos"/>
                <a:ea typeface="Arial"/>
                <a:cs typeface="Times New Roman"/>
              </a:rPr>
              <a:t>), in cui viene specificata l'intensità del trattamento desiderata. </a:t>
            </a:r>
            <a:endParaRPr i="0"/>
          </a:p>
          <a:p>
            <a:pPr>
              <a:defRPr/>
            </a:pPr>
            <a:endParaRPr lang="de-CH" sz="1800" i="0">
              <a:solidFill>
                <a:srgbClr val="000000"/>
              </a:solidFill>
              <a:latin typeface="Aptos"/>
              <a:cs typeface="Times New Roman"/>
            </a:endParaRPr>
          </a:p>
          <a:p>
            <a:pPr>
              <a:defRPr/>
            </a:pPr>
            <a:endParaRPr lang="de-CH" sz="1800" i="0">
              <a:solidFill>
                <a:srgbClr val="000000"/>
              </a:solidFill>
              <a:latin typeface="Aptos"/>
              <a:cs typeface="Times New Roman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CH" sz="1200" i="0">
                <a:latin typeface="Calibri"/>
                <a:ea typeface="Calibri"/>
                <a:cs typeface="Arial"/>
              </a:rPr>
              <a:t>Fonte:</a:t>
            </a:r>
            <a:br>
              <a:rPr lang="de-CH" sz="1200" i="0">
                <a:latin typeface="Calibri"/>
                <a:ea typeface="Calibri"/>
                <a:cs typeface="Arial"/>
              </a:rPr>
            </a:br>
            <a:r>
              <a:rPr lang="de-CH" sz="1200" i="0">
                <a:latin typeface="Calibri"/>
                <a:ea typeface="Calibri"/>
                <a:cs typeface="Arial"/>
              </a:rPr>
              <a:t>ARTISET, CURAVIVA, senesuisse. Scheda informativa: Indicatori medici di qualità "Pianificazione sanitaria anticipata" per le Cure di lunga durata residenziali. ARTISET, CURAVIVA, senesuisse; 2025.</a:t>
            </a:r>
            <a:br>
              <a:rPr lang="de-CH" sz="1200" i="0">
                <a:latin typeface="Calibri"/>
                <a:ea typeface="Calibri"/>
                <a:cs typeface="Arial"/>
              </a:rPr>
            </a:br>
            <a:r>
              <a:rPr lang="de-CH" sz="1200" i="0">
                <a:latin typeface="Calibri"/>
                <a:ea typeface="Calibri"/>
                <a:cs typeface="Arial"/>
              </a:rPr>
              <a:t>Online: www.artiset.ch/pflegequalitaet </a:t>
            </a:r>
            <a:endParaRPr i="0"/>
          </a:p>
          <a:p>
            <a:pPr>
              <a:defRPr/>
            </a:pPr>
            <a:r>
              <a:rPr lang="de-CH" sz="1200" i="0">
                <a:latin typeface="Calibri"/>
                <a:ea typeface="Calibri"/>
                <a:cs typeface="Arial"/>
              </a:rPr>
              <a:t> </a:t>
            </a:r>
            <a:endParaRPr lang="de-CH" i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18</a:t>
            </a:fld>
            <a:endParaRPr lang="de-DE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CH" sz="1200">
                <a:latin typeface="Calibri"/>
                <a:ea typeface="Calibri"/>
                <a:cs typeface="Arial"/>
              </a:rPr>
              <a:t>Fonte:</a:t>
            </a:r>
            <a:br>
              <a:rPr lang="de-CH" sz="1200">
                <a:latin typeface="Calibri"/>
                <a:ea typeface="Calibri"/>
                <a:cs typeface="Arial"/>
              </a:rPr>
            </a:br>
            <a:r>
              <a:rPr lang="de-CH" sz="1200">
                <a:latin typeface="Calibri"/>
                <a:ea typeface="Calibri"/>
                <a:cs typeface="Arial"/>
              </a:rPr>
              <a:t>Gruppo di lavoro nazionale sulla Pianificazione sanitaria anticipata. Pianificazione sanitaria anticipata (PSA) nelle case/e per Anziani. Linee guida per l'attuazione. Berna: Ufficio federale della sanità pubblica (UFSP) e Accademia svizzera delle scienze mediche (ASSM); 2025.</a:t>
            </a:r>
            <a:endParaRPr/>
          </a:p>
          <a:p>
            <a:pPr>
              <a:defRPr/>
            </a:pPr>
            <a:r>
              <a:rPr lang="de-CH" sz="1200">
                <a:latin typeface="Calibri"/>
                <a:ea typeface="Calibri"/>
                <a:cs typeface="Arial"/>
              </a:rPr>
              <a:t> </a:t>
            </a:r>
            <a:endParaRPr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19</a:t>
            </a:fld>
            <a:endParaRPr lang="de-DE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CH">
                <a:solidFill>
                  <a:srgbClr val="3F3F3F"/>
                </a:solidFill>
                <a:latin typeface="Helvetica"/>
              </a:rPr>
              <a:t>Nota per la direzione:</a:t>
            </a:r>
            <a:endParaRPr/>
          </a:p>
          <a:p>
            <a:pPr>
              <a:defRPr/>
            </a:pPr>
            <a:r>
              <a:rPr lang="de-CH">
                <a:solidFill>
                  <a:srgbClr val="3F3F3F"/>
                </a:solidFill>
                <a:latin typeface="Helvetica"/>
              </a:rPr>
              <a:t>Introdurre il processo PSA. Chi è coinvolto in questo processo nella vostra Casa/e per Anziani? Se questo aspetto è già stato chiarito, sarebbe utile introdurlo subito alle responsabilità interne.</a:t>
            </a:r>
            <a:endParaRPr/>
          </a:p>
          <a:p>
            <a:pPr>
              <a:defRPr/>
            </a:pPr>
            <a:endParaRPr lang="de-CH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CH" sz="1200">
                <a:latin typeface="Calibri"/>
                <a:ea typeface="Calibri"/>
                <a:cs typeface="Arial"/>
              </a:rPr>
              <a:t>Fonte:</a:t>
            </a:r>
            <a:br>
              <a:rPr lang="de-CH" sz="1200">
                <a:latin typeface="Calibri"/>
                <a:ea typeface="Calibri"/>
                <a:cs typeface="Arial"/>
              </a:rPr>
            </a:br>
            <a:r>
              <a:rPr lang="de-CH" sz="1200">
                <a:latin typeface="Calibri"/>
                <a:ea typeface="Calibri"/>
                <a:cs typeface="Arial"/>
              </a:rPr>
              <a:t>Gruppo di lavoro nazionale sulla Pianificazione sanitaria anticipata. Pianificazione sanitaria anticipata (PSA) nelle case/e per Anziani. Linee guida per l'attuazione. Berna: Ufficio federale della sanità pubblica (UFSP) e Accademia svizzera delle scienze mediche (ASSM); 2025.</a:t>
            </a:r>
            <a:endParaRPr/>
          </a:p>
          <a:p>
            <a:pPr>
              <a:defRPr/>
            </a:pPr>
            <a:r>
              <a:rPr lang="de-CH" sz="1200">
                <a:latin typeface="Calibri"/>
                <a:ea typeface="Calibri"/>
                <a:cs typeface="Arial"/>
              </a:rPr>
              <a:t> </a:t>
            </a:r>
            <a:endParaRPr/>
          </a:p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20</a:t>
            </a:fld>
            <a:endParaRPr lang="de-DE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CH" b="1"/>
              <a:t>Raccomandazione: </a:t>
            </a:r>
            <a:r>
              <a:rPr lang="de-CH"/>
              <a:t>discutere per 15 minuti in piccoli gruppi di 3-4 persone ciascuno. Potrebbe essere più efficace se i piccoli gruppi si occupassero ciascuno di uno specifico Residente. </a:t>
            </a:r>
            <a:endParaRPr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21</a:t>
            </a:fld>
            <a:endParaRPr lang="de-DE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BC57A27-1F0E-C1B2-9BDB-D04A9CE11CBF}" type="slidenum">
              <a:rPr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CH" sz="1200">
                <a:latin typeface="Calibri"/>
                <a:ea typeface="Calibri"/>
                <a:cs typeface="Arial"/>
              </a:rPr>
              <a:t>Fonte:</a:t>
            </a:r>
            <a:br>
              <a:rPr lang="de-CH" sz="1200">
                <a:latin typeface="Calibri"/>
                <a:ea typeface="Calibri"/>
                <a:cs typeface="Arial"/>
              </a:rPr>
            </a:br>
            <a:r>
              <a:rPr lang="de-CH" sz="1200">
                <a:latin typeface="Calibri"/>
                <a:ea typeface="Calibri"/>
                <a:cs typeface="Arial"/>
              </a:rPr>
              <a:t>ARTISET, CURAVIVA, senesuisse. Scheda informativa: Indicatori medici di qualità "Pianificazione sanitaria anticipata" per le Cure di lunga durata residenziali. ARTISET, CURAVIVA, senesuisse; 2025.</a:t>
            </a:r>
            <a:br>
              <a:rPr lang="de-CH" sz="1200">
                <a:latin typeface="Calibri"/>
                <a:ea typeface="Calibri"/>
                <a:cs typeface="Arial"/>
              </a:rPr>
            </a:br>
            <a:r>
              <a:rPr lang="de-CH" sz="1200">
                <a:latin typeface="Calibri"/>
                <a:ea typeface="Calibri"/>
                <a:cs typeface="Arial"/>
              </a:rPr>
              <a:t>Online: www.artiset.ch/pflegequalitaet </a:t>
            </a:r>
            <a:endParaRPr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23</a:t>
            </a:fld>
            <a:endParaRPr lang="de-DE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CH" sz="1200">
                <a:latin typeface="Calibri"/>
                <a:ea typeface="Calibri"/>
                <a:cs typeface="Arial"/>
              </a:rPr>
              <a:t>Fonte:</a:t>
            </a:r>
            <a:br>
              <a:rPr lang="de-CH" sz="1200">
                <a:latin typeface="Calibri"/>
                <a:ea typeface="Calibri"/>
                <a:cs typeface="Arial"/>
              </a:rPr>
            </a:br>
            <a:r>
              <a:rPr lang="de-CH" sz="1200">
                <a:latin typeface="Calibri"/>
                <a:ea typeface="Calibri"/>
                <a:cs typeface="Arial"/>
              </a:rPr>
              <a:t>ARTISET, CURAVIVA, senesuisse. Scheda informativa: Indicatori medici di qualità "Pianificazione sanitaria anticipata" per le Cure di lunga durata residenziali. ARTISET, CURAVIVA, senesuisse; 2025.</a:t>
            </a:r>
            <a:br>
              <a:rPr lang="de-CH" sz="1200">
                <a:latin typeface="Calibri"/>
                <a:ea typeface="Calibri"/>
                <a:cs typeface="Arial"/>
              </a:rPr>
            </a:br>
            <a:r>
              <a:rPr lang="de-CH" sz="1200">
                <a:latin typeface="Calibri"/>
                <a:ea typeface="Calibri"/>
                <a:cs typeface="Arial"/>
              </a:rPr>
              <a:t>Online: www.artiset.ch/pflegequalitaet </a:t>
            </a:r>
            <a:endParaRPr lang="de-CH"/>
          </a:p>
          <a:p>
            <a:pPr>
              <a:defRPr/>
            </a:pPr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24</a:t>
            </a:fld>
            <a:endParaRPr lang="de-DE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CH" sz="1200">
                <a:latin typeface="Calibri"/>
                <a:ea typeface="Calibri"/>
                <a:cs typeface="Arial"/>
              </a:rPr>
              <a:t>Fonte:</a:t>
            </a:r>
            <a:br>
              <a:rPr lang="de-CH" sz="1200">
                <a:latin typeface="Calibri"/>
                <a:ea typeface="Calibri"/>
                <a:cs typeface="Arial"/>
              </a:rPr>
            </a:br>
            <a:r>
              <a:rPr lang="de-CH" sz="1200">
                <a:latin typeface="Calibri"/>
                <a:ea typeface="Calibri"/>
                <a:cs typeface="Arial"/>
              </a:rPr>
              <a:t>ARTISET, CURAVIVA, senesuisse. Scheda informativa: Indicatori medici di qualità "Pianificazione sanitaria anticipata" per le Cure di lunga durata residenziali. ARTISET, CURAVIVA, senesuisse; 2025.</a:t>
            </a:r>
            <a:br>
              <a:rPr lang="de-CH" sz="1200">
                <a:latin typeface="Calibri"/>
                <a:ea typeface="Calibri"/>
                <a:cs typeface="Arial"/>
              </a:rPr>
            </a:br>
            <a:r>
              <a:rPr lang="de-CH" sz="1200">
                <a:latin typeface="Calibri"/>
                <a:ea typeface="Calibri"/>
                <a:cs typeface="Arial"/>
              </a:rPr>
              <a:t>Online: www.artiset.ch/pflegequalitaet </a:t>
            </a:r>
            <a:endParaRPr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25</a:t>
            </a:fld>
            <a:endParaRPr lang="de-DE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CH" sz="1200">
                <a:latin typeface="Calibri"/>
                <a:ea typeface="Calibri"/>
                <a:cs typeface="Arial"/>
              </a:rPr>
              <a:t>Fonte:</a:t>
            </a:r>
            <a:br>
              <a:rPr lang="de-CH" sz="1200">
                <a:latin typeface="Calibri"/>
                <a:ea typeface="Calibri"/>
                <a:cs typeface="Arial"/>
              </a:rPr>
            </a:br>
            <a:r>
              <a:rPr lang="de-CH" sz="1200">
                <a:latin typeface="Calibri"/>
                <a:ea typeface="Calibri"/>
                <a:cs typeface="Arial"/>
              </a:rPr>
              <a:t>ARTISET, CURAVIVA, senesuisse. Scheda informativa: Indicatori medici di qualità "Pianificazione sanitaria anticipata" per le Cure di lunga durata residenziali. ARTISET, CURAVIVA, senesuisse; 2025.</a:t>
            </a:r>
            <a:br>
              <a:rPr lang="de-CH" sz="1200">
                <a:latin typeface="Calibri"/>
                <a:ea typeface="Calibri"/>
                <a:cs typeface="Arial"/>
              </a:rPr>
            </a:br>
            <a:r>
              <a:rPr lang="de-CH" sz="1200">
                <a:latin typeface="Calibri"/>
                <a:ea typeface="Calibri"/>
                <a:cs typeface="Arial"/>
              </a:rPr>
              <a:t>Online: www.artiset.ch/pflegequalitaet </a:t>
            </a:r>
            <a:endParaRPr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26</a:t>
            </a:fld>
            <a:endParaRPr lang="de-DE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F092E89-98F7-47C4-A168-1F6C560062C9}" type="slidenum">
              <a:rPr lang="de-CH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ptos"/>
                <a:cs typeface="Arial"/>
              </a:rPr>
              <a:t>27</a:t>
            </a:fld>
            <a:endParaRPr lang="de-CH" sz="1200" b="0" i="0" u="none" strike="noStrike" cap="none" spc="0">
              <a:ln>
                <a:noFill/>
              </a:ln>
              <a:solidFill>
                <a:prstClr val="black"/>
              </a:solidFill>
              <a:latin typeface="Aptos"/>
              <a:cs typeface="Arial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8D77494-9174-2696-EFE5-985BBA23669E}" type="slidenum">
              <a:rPr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/>
              <a:t>Risposte corrette: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/>
          </a:p>
          <a:p>
            <a:pPr algn="just">
              <a:lnSpc>
                <a:spcPct val="110000"/>
              </a:lnSpc>
              <a:defRPr/>
            </a:pPr>
            <a:r>
              <a:rPr lang="de-DE" sz="1800">
                <a:latin typeface="Calibri"/>
                <a:ea typeface="Arial"/>
                <a:cs typeface="Times New Roman"/>
              </a:rPr>
              <a:t>3. documentazione dello stato di rianimazione</a:t>
            </a:r>
            <a:endParaRPr lang="de-CH" sz="1800">
              <a:latin typeface="Aptos"/>
              <a:ea typeface="Aptos"/>
              <a:cs typeface="Times New Roman"/>
            </a:endParaRPr>
          </a:p>
          <a:p>
            <a:pPr algn="just">
              <a:lnSpc>
                <a:spcPct val="110000"/>
              </a:lnSpc>
              <a:defRPr/>
            </a:pPr>
            <a:r>
              <a:rPr lang="de-DE" sz="1800">
                <a:latin typeface="Calibri"/>
                <a:ea typeface="Arial"/>
                <a:cs typeface="Times New Roman"/>
              </a:rPr>
              <a:t>5. documentazione sulla richiesta di ricovero in ospedale</a:t>
            </a:r>
            <a:endParaRPr lang="de-CH" sz="1800">
              <a:latin typeface="Aptos"/>
              <a:ea typeface="Aptos"/>
              <a:cs typeface="Times New Roman"/>
            </a:endParaRPr>
          </a:p>
          <a:p>
            <a:pPr algn="just">
              <a:lnSpc>
                <a:spcPct val="110000"/>
              </a:lnSpc>
              <a:defRPr/>
            </a:pPr>
            <a:r>
              <a:rPr lang="de-DE" sz="1800">
                <a:latin typeface="Calibri"/>
                <a:ea typeface="Arial"/>
                <a:cs typeface="Times New Roman"/>
              </a:rPr>
              <a:t>6. documentazione sulla procedura di somministrazione di medicinali per il prolungamento della vita.</a:t>
            </a:r>
            <a:endParaRPr lang="de-CH" sz="1800">
              <a:latin typeface="Aptos"/>
              <a:ea typeface="Aptos"/>
              <a:cs typeface="Times New Roman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29</a:t>
            </a:fld>
            <a:endParaRPr lang="de-DE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CH" sz="1800">
                <a:latin typeface="Calibri"/>
                <a:ea typeface="Calibri"/>
                <a:cs typeface="Arial"/>
              </a:rPr>
              <a:t>No, perché il Dolore deve sempre essere trattato. L'antibiotico viene somministrato a causa dell'infezione che causa Dolore e ritenzione urinaria. Può quindi essere utilizzato anche in una situazione palliativa. L'attenzione è rivolta al benessere e alla qualità di vita dei Residenti. Se i Residenti non stessero delirando, sarebbe possibile chiedere i loro desideri e la PSA documentata non sarebbe necessaria in questa situazione. La PSA viene utilizzata solo se il Residente non è più in grado di esprimere i propri desideri. </a:t>
            </a:r>
            <a:endParaRPr/>
          </a:p>
          <a:p>
            <a:pPr>
              <a:defRPr/>
            </a:pPr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30</a:t>
            </a:fld>
            <a:endParaRPr lang="de-DE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L'affermazione è corretta. 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31</a:t>
            </a:fld>
            <a:endParaRPr lang="de-DE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CH"/>
              <a:t>Le risposte B e C sono corrette.</a:t>
            </a:r>
            <a:endParaRPr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AF092E89-98F7-47C4-A168-1F6C560062C9}" type="slidenum">
              <a:rPr lang="de-CH"/>
              <a:t>32</a:t>
            </a:fld>
            <a:endParaRPr lang="de-CH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CH"/>
              <a:t>Tutti sono corretti.</a:t>
            </a:r>
            <a:endParaRPr/>
          </a:p>
          <a:p>
            <a:pPr>
              <a:defRPr/>
            </a:pPr>
            <a:endParaRPr lang="de-CH"/>
          </a:p>
          <a:p>
            <a:pPr>
              <a:defRPr/>
            </a:pPr>
            <a:r>
              <a:rPr lang="de-CH" b="1"/>
              <a:t>Per completare: </a:t>
            </a:r>
            <a:br>
              <a:rPr lang="de-CH"/>
            </a:br>
            <a:r>
              <a:rPr lang="de-CH" sz="1800">
                <a:latin typeface="Aptos"/>
                <a:ea typeface="Aptos"/>
                <a:cs typeface="Times New Roman"/>
              </a:rPr>
              <a:t>I momenti scatenanti sono riassunti: Ritorno a casa e cambiamenti di salute.</a:t>
            </a:r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33</a:t>
            </a:fld>
            <a:endParaRPr lang="de-DE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AF092E89-98F7-47C4-A168-1F6C560062C9}" type="slidenum">
              <a:rPr lang="de-CH"/>
              <a:t>34</a:t>
            </a:fld>
            <a:endParaRPr lang="de-CH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4CDB64D-3E7C-F91D-B4D3-C587B6BE4A97}" type="slidenum">
              <a:rPr/>
              <a:t>35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AF092E89-98F7-47C4-A168-1F6C560062C9}" type="slidenum">
              <a:rPr lang="de-CH"/>
              <a:t>36</a:t>
            </a:fld>
            <a:endParaRPr lang="de-CH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37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folie mit Bild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0" y="0"/>
            <a:ext cx="12193200" cy="685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540000" anchor="t" anchorCtr="0"/>
          <a:lstStyle>
            <a:lvl1pPr algn="ctr">
              <a:defRPr sz="1200" b="0" i="0"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409575" y="800707"/>
            <a:ext cx="11372850" cy="5256000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400" b="1" i="0" spc="-180">
                <a:solidFill>
                  <a:schemeClr val="bg1"/>
                </a:solidFill>
                <a:latin typeface="Calibri"/>
                <a:cs typeface="Calibri"/>
              </a:defRPr>
            </a:lvl1pPr>
            <a:lvl2pPr marL="0" indent="0" algn="l">
              <a:buNone/>
              <a:defRPr sz="1200" b="0" i="0">
                <a:solidFill>
                  <a:schemeClr val="bg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Titel</a:t>
            </a:r>
            <a:br>
              <a:rPr lang="de-CH"/>
            </a:br>
            <a:r>
              <a:rPr lang="de-CH"/>
              <a:t>hinzufügen</a:t>
            </a:r>
            <a:endParaRPr/>
          </a:p>
        </p:txBody>
      </p:sp>
      <p:sp>
        <p:nvSpPr>
          <p:cNvPr id="3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5" name="Fußzeilenplatzhalter 1"/>
          <p:cNvSpPr txBox="1"/>
          <p:nvPr userDrawn="1"/>
        </p:nvSpPr>
        <p:spPr bwMode="auto">
          <a:xfrm>
            <a:off x="353589" y="6410325"/>
            <a:ext cx="3649818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de-CH" sz="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folie Bild link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-1" y="0"/>
            <a:ext cx="5987985" cy="685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>
              <a:defRPr/>
            </a:pPr>
            <a:r>
              <a:rPr lang="de-DE"/>
              <a:t>Bild durch Klicken auf Symbol hinzufügen</a:t>
            </a:r>
            <a:endParaRPr/>
          </a:p>
        </p:txBody>
      </p:sp>
      <p:sp>
        <p:nvSpPr>
          <p:cNvPr id="8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6397560" y="620689"/>
            <a:ext cx="5414995" cy="5401296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>
                <a:solidFill>
                  <a:schemeClr val="bg1"/>
                </a:solidFill>
                <a:latin typeface="Calibri"/>
                <a:ea typeface="Roboto"/>
                <a:cs typeface="Calibri"/>
              </a:defRPr>
            </a:lvl1pPr>
            <a:lvl2pPr marL="0" indent="0" algn="l">
              <a:buNone/>
              <a:defRPr sz="1600" b="0" i="0">
                <a:solidFill>
                  <a:schemeClr val="bg1"/>
                </a:solidFill>
                <a:latin typeface="Calibri"/>
                <a:ea typeface="Roboto"/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Muster</a:t>
            </a:r>
            <a:endParaRPr/>
          </a:p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bg1"/>
                </a:solidFill>
                <a:ea typeface="Roboto"/>
              </a:rPr>
              <a:t>‹#›</a:t>
            </a:fld>
            <a:endParaRPr lang="de-CH" sz="800">
              <a:solidFill>
                <a:schemeClr val="bg1"/>
              </a:solidFill>
              <a:ea typeface="Roboto"/>
            </a:endParaRPr>
          </a:p>
        </p:txBody>
      </p:sp>
      <p:sp>
        <p:nvSpPr>
          <p:cNvPr id="4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5" name="Fußzeilenplatzhalter 1"/>
          <p:cNvSpPr txBox="1"/>
          <p:nvPr userDrawn="1"/>
        </p:nvSpPr>
        <p:spPr bwMode="auto">
          <a:xfrm>
            <a:off x="353589" y="6410325"/>
            <a:ext cx="3649818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de-CH" sz="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Titelfolie mit Bild rech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6096000" y="0"/>
            <a:ext cx="6096000" cy="685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>
              <a:defRPr/>
            </a:pPr>
            <a:r>
              <a:rPr lang="de-DE"/>
              <a:t>Bild durch Klicken auf Symbol hinzufügen</a:t>
            </a:r>
            <a:endParaRPr lang="de-CH"/>
          </a:p>
        </p:txBody>
      </p:sp>
      <p:sp>
        <p:nvSpPr>
          <p:cNvPr id="6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399280" y="1239101"/>
            <a:ext cx="4844523" cy="4379797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>
                <a:solidFill>
                  <a:schemeClr val="bg1"/>
                </a:solidFill>
                <a:latin typeface="Calibri"/>
                <a:ea typeface="Roboto"/>
                <a:cs typeface="Calibri"/>
              </a:defRPr>
            </a:lvl1pPr>
            <a:lvl2pPr marL="0" indent="0" algn="l">
              <a:buNone/>
              <a:defRPr sz="1200" b="0" i="0">
                <a:solidFill>
                  <a:schemeClr val="bg1"/>
                </a:solidFill>
                <a:latin typeface="Calibri"/>
                <a:ea typeface="Roboto"/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Titel</a:t>
            </a:r>
            <a:br>
              <a:rPr lang="de-CH"/>
            </a:br>
            <a:r>
              <a:rPr lang="de-CH"/>
              <a:t>hinzufügen</a:t>
            </a:r>
            <a:endParaRPr/>
          </a:p>
        </p:txBody>
      </p:sp>
      <p:sp>
        <p:nvSpPr>
          <p:cNvPr id="4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bg1"/>
                </a:solidFill>
                <a:ea typeface="Roboto"/>
              </a:rPr>
              <a:t>‹#›</a:t>
            </a:fld>
            <a:endParaRPr lang="de-CH" sz="800">
              <a:solidFill>
                <a:schemeClr val="bg1"/>
              </a:solidFill>
              <a:ea typeface="Roboto"/>
            </a:endParaRPr>
          </a:p>
        </p:txBody>
      </p:sp>
      <p:sp>
        <p:nvSpPr>
          <p:cNvPr id="5" name="Fußzeilenplatzhalter 1"/>
          <p:cNvSpPr txBox="1"/>
          <p:nvPr userDrawn="1"/>
        </p:nvSpPr>
        <p:spPr bwMode="auto">
          <a:xfrm>
            <a:off x="353589" y="6410325"/>
            <a:ext cx="3649818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de-CH" sz="80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Titelfolie Hellgrü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445828" y="865566"/>
            <a:ext cx="11300343" cy="5126866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4000"/>
              </a:spcAft>
              <a:buNone/>
              <a:defRPr sz="10500" b="1" i="0" spc="-180">
                <a:solidFill>
                  <a:schemeClr val="tx1"/>
                </a:solidFill>
                <a:latin typeface="Calibri"/>
                <a:cs typeface="Calibri"/>
              </a:defRPr>
            </a:lvl1pPr>
            <a:lvl2pPr marL="0" indent="0" algn="l">
              <a:buNone/>
              <a:defRPr sz="1200" b="0" i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Muster Titel</a:t>
            </a:r>
            <a:endParaRPr/>
          </a:p>
        </p:txBody>
      </p:sp>
      <p:sp>
        <p:nvSpPr>
          <p:cNvPr id="5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6" name="Fußzeilenplatzhalter 1"/>
          <p:cNvSpPr txBox="1"/>
          <p:nvPr userDrawn="1"/>
        </p:nvSpPr>
        <p:spPr bwMode="auto">
          <a:xfrm>
            <a:off x="353589" y="6410325"/>
            <a:ext cx="3649818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de-CH" sz="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28040" y="287723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1343607" y="1948444"/>
            <a:ext cx="9872973" cy="3108746"/>
          </a:xfrm>
        </p:spPr>
        <p:txBody>
          <a:bodyPr numCol="2"/>
          <a:lstStyle>
            <a:lvl1pPr marL="514350" indent="-514350">
              <a:lnSpc>
                <a:spcPct val="119000"/>
              </a:lnSpc>
              <a:buAutoNum type="arabicPlain"/>
              <a:defRPr sz="3000" b="0" i="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>
              <a:defRPr/>
            </a:pPr>
            <a:r>
              <a:rPr lang="de-DE"/>
              <a:t>Aufzählung</a:t>
            </a:r>
            <a:endParaRPr/>
          </a:p>
          <a:p>
            <a:pPr lvl="0">
              <a:defRPr/>
            </a:pPr>
            <a:endParaRPr lang="de-DE"/>
          </a:p>
        </p:txBody>
      </p:sp>
      <p:sp>
        <p:nvSpPr>
          <p:cNvPr id="4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6" name="Fußzeilenplatzhalter 1"/>
          <p:cNvSpPr txBox="1"/>
          <p:nvPr userDrawn="1"/>
        </p:nvSpPr>
        <p:spPr bwMode="auto">
          <a:xfrm>
            <a:off x="353589" y="6410325"/>
            <a:ext cx="3649818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de-CH" sz="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Zwischentitel Hellgrün">
    <p:bg>
      <p:bgPr>
        <a:solidFill>
          <a:srgbClr val="85A04A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353589" y="343483"/>
            <a:ext cx="11372850" cy="5058940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>
                <a:solidFill>
                  <a:schemeClr val="tx1"/>
                </a:solidFill>
                <a:latin typeface="Calibri"/>
                <a:cs typeface="Calibri"/>
              </a:defRPr>
            </a:lvl1pPr>
            <a:lvl2pPr marL="0" indent="0" algn="l">
              <a:buNone/>
              <a:defRPr sz="120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Muster</a:t>
            </a:r>
            <a:endParaRPr/>
          </a:p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4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5" name="Fußzeilenplatzhalter 1"/>
          <p:cNvSpPr txBox="1"/>
          <p:nvPr userDrawn="1"/>
        </p:nvSpPr>
        <p:spPr bwMode="auto">
          <a:xfrm>
            <a:off x="353589" y="6410325"/>
            <a:ext cx="3649818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de-CH" sz="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Zwischentitel Dunkelgrün">
    <p:bg>
      <p:bgPr>
        <a:solidFill>
          <a:srgbClr val="51673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353589" y="343483"/>
            <a:ext cx="11372850" cy="5058940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>
                <a:solidFill>
                  <a:schemeClr val="bg1"/>
                </a:solidFill>
                <a:latin typeface="Calibri"/>
                <a:cs typeface="Calibri"/>
              </a:defRPr>
            </a:lvl1pPr>
            <a:lvl2pPr marL="0" indent="0" algn="l">
              <a:buNone/>
              <a:defRPr sz="120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Muster</a:t>
            </a:r>
            <a:endParaRPr/>
          </a:p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2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bg1"/>
                </a:solidFill>
                <a:ea typeface="Roboto"/>
              </a:rPr>
              <a:t>‹#›</a:t>
            </a:fld>
            <a:endParaRPr lang="de-CH" sz="800">
              <a:solidFill>
                <a:schemeClr val="bg1"/>
              </a:solidFill>
              <a:ea typeface="Roboto"/>
            </a:endParaRPr>
          </a:p>
        </p:txBody>
      </p:sp>
      <p:sp>
        <p:nvSpPr>
          <p:cNvPr id="4" name="Fußzeilenplatzhalter 1"/>
          <p:cNvSpPr txBox="1"/>
          <p:nvPr userDrawn="1"/>
        </p:nvSpPr>
        <p:spPr bwMode="auto">
          <a:xfrm>
            <a:off x="353589" y="6410325"/>
            <a:ext cx="3649818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de-CH" sz="80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Zwischentitel mit Bild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0" y="0"/>
            <a:ext cx="12192000" cy="685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540000" anchor="t" anchorCtr="0"/>
          <a:lstStyle>
            <a:lvl1pPr algn="ctr">
              <a:defRPr sz="1200" b="0" i="0"/>
            </a:lvl1pPr>
          </a:lstStyle>
          <a:p>
            <a:pPr>
              <a:defRPr/>
            </a:pPr>
            <a:r>
              <a:rPr lang="de-DE"/>
              <a:t>Bild durch Klicken auf Symbol hinzufügen</a:t>
            </a:r>
            <a:endParaRPr lang="de-CH"/>
          </a:p>
        </p:txBody>
      </p:sp>
      <p:sp>
        <p:nvSpPr>
          <p:cNvPr id="7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353589" y="343483"/>
            <a:ext cx="11372850" cy="5058940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>
                <a:solidFill>
                  <a:schemeClr val="tx1"/>
                </a:solidFill>
                <a:latin typeface="Calibri"/>
                <a:cs typeface="Calibri"/>
              </a:defRPr>
            </a:lvl1pPr>
            <a:lvl2pPr marL="0" indent="0" algn="l">
              <a:buNone/>
              <a:defRPr sz="120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Muster</a:t>
            </a:r>
            <a:endParaRPr/>
          </a:p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8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9" name="Fußzeilenplatzhalter 1"/>
          <p:cNvSpPr txBox="1"/>
          <p:nvPr userDrawn="1"/>
        </p:nvSpPr>
        <p:spPr bwMode="auto">
          <a:xfrm>
            <a:off x="353589" y="6410325"/>
            <a:ext cx="3649818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de-CH" sz="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el mit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 bwMode="auto">
          <a:xfrm>
            <a:off x="353588" y="1529346"/>
            <a:ext cx="11370406" cy="48498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 marL="594000" indent="0">
              <a:buNone/>
              <a:defRPr b="0" i="0"/>
            </a:lvl5pPr>
          </a:lstStyle>
          <a:p>
            <a:pPr lvl="0">
              <a:defRPr/>
            </a:pPr>
            <a:r>
              <a:rPr lang="de-DE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DE"/>
              <a:t>Dritter Text</a:t>
            </a:r>
            <a:endParaRPr/>
          </a:p>
          <a:p>
            <a:pPr lvl="3">
              <a:defRPr/>
            </a:pPr>
            <a:r>
              <a:rPr lang="de-DE"/>
              <a:t>Vierter Text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el mit Inhalt gros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28040" y="287723"/>
            <a:ext cx="11370406" cy="828000"/>
          </a:xfrm>
        </p:spPr>
        <p:txBody>
          <a:bodyPr/>
          <a:lstStyle>
            <a:lvl1pPr>
              <a:defRPr sz="5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 bwMode="auto">
          <a:xfrm>
            <a:off x="1315614" y="1920451"/>
            <a:ext cx="10408380" cy="4430783"/>
          </a:xfrm>
        </p:spPr>
        <p:txBody>
          <a:bodyPr/>
          <a:lstStyle>
            <a:lvl1pPr>
              <a:lnSpc>
                <a:spcPct val="101000"/>
              </a:lnSpc>
              <a:defRPr sz="3000" b="0" i="0"/>
            </a:lvl1pPr>
            <a:lvl2pPr marL="288000" indent="-288000">
              <a:lnSpc>
                <a:spcPct val="101000"/>
              </a:lnSpc>
              <a:defRPr sz="3000" b="0" i="0"/>
            </a:lvl2pPr>
            <a:lvl3pPr marL="576000" indent="-288000">
              <a:lnSpc>
                <a:spcPct val="101000"/>
              </a:lnSpc>
              <a:defRPr sz="3000" b="0" i="0"/>
            </a:lvl3pPr>
            <a:lvl4pPr marL="576000" indent="0">
              <a:lnSpc>
                <a:spcPct val="101000"/>
              </a:lnSpc>
              <a:buNone/>
              <a:defRPr sz="3000" b="0" i="0"/>
            </a:lvl4pPr>
            <a:lvl5pPr marL="1152000" indent="-288000">
              <a:lnSpc>
                <a:spcPct val="101000"/>
              </a:lnSpc>
              <a:defRPr sz="3000" b="0" i="0"/>
            </a:lvl5pPr>
          </a:lstStyle>
          <a:p>
            <a:pPr lvl="0">
              <a:defRPr/>
            </a:pPr>
            <a:r>
              <a:rPr lang="de-DE"/>
              <a:t>Text</a:t>
            </a:r>
            <a:endParaRPr/>
          </a:p>
          <a:p>
            <a:pPr lvl="1">
              <a:defRPr/>
            </a:pPr>
            <a:r>
              <a:rPr lang="de-DE"/>
              <a:t>Zweiter Text</a:t>
            </a:r>
            <a:endParaRPr lang="de-CH"/>
          </a:p>
          <a:p>
            <a:pPr lvl="2">
              <a:defRPr/>
            </a:pPr>
            <a:r>
              <a:rPr lang="de-DE"/>
              <a:t>Dritter Text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el mit zwei Inhalte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 bwMode="auto">
          <a:xfrm>
            <a:off x="384026" y="1948444"/>
            <a:ext cx="5472000" cy="44307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 bwMode="auto">
          <a:xfrm>
            <a:off x="6272008" y="1948444"/>
            <a:ext cx="5472000" cy="44307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mit zwei Inhalten gros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5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 bwMode="auto">
          <a:xfrm>
            <a:off x="393018" y="1948444"/>
            <a:ext cx="5472000" cy="4430783"/>
          </a:xfrm>
        </p:spPr>
        <p:txBody>
          <a:bodyPr/>
          <a:lstStyle>
            <a:lvl1pPr>
              <a:lnSpc>
                <a:spcPct val="101000"/>
              </a:lnSpc>
              <a:defRPr sz="2800" b="0" i="0"/>
            </a:lvl1pPr>
            <a:lvl2pPr marL="288000" indent="-288000">
              <a:lnSpc>
                <a:spcPct val="101000"/>
              </a:lnSpc>
              <a:defRPr sz="2800" b="0" i="0"/>
            </a:lvl2pPr>
            <a:lvl3pPr marL="576000" indent="-288000">
              <a:lnSpc>
                <a:spcPct val="101000"/>
              </a:lnSpc>
              <a:defRPr sz="2800" b="0" i="0"/>
            </a:lvl3pPr>
            <a:lvl4pPr marL="864000" indent="-288000">
              <a:lnSpc>
                <a:spcPct val="101000"/>
              </a:lnSpc>
              <a:defRPr sz="2800" b="0" i="0"/>
            </a:lvl4pPr>
            <a:lvl5pPr marL="1152000" indent="-288000">
              <a:lnSpc>
                <a:spcPct val="101000"/>
              </a:lnSpc>
              <a:defRPr sz="2800" b="0" i="0"/>
            </a:lvl5pPr>
          </a:lstStyle>
          <a:p>
            <a:pPr lvl="0">
              <a:defRPr/>
            </a:pPr>
            <a:r>
              <a:rPr lang="de-DE"/>
              <a:t>Text</a:t>
            </a:r>
            <a:endParaRPr/>
          </a:p>
          <a:p>
            <a:pPr lvl="1">
              <a:defRPr/>
            </a:pPr>
            <a:r>
              <a:rPr lang="de-DE"/>
              <a:t>Zweiter Text</a:t>
            </a:r>
            <a:endParaRPr lang="de-CH"/>
          </a:p>
          <a:p>
            <a:pPr lvl="2">
              <a:defRPr/>
            </a:pPr>
            <a:r>
              <a:rPr lang="de-DE"/>
              <a:t>Dritter Text</a:t>
            </a:r>
            <a:endParaRPr/>
          </a:p>
          <a:p>
            <a:pPr lvl="3">
              <a:defRPr/>
            </a:pPr>
            <a:r>
              <a:rPr lang="de-DE"/>
              <a:t>Vierter Text</a:t>
            </a:r>
            <a:endParaRPr/>
          </a:p>
        </p:txBody>
      </p:sp>
      <p:sp>
        <p:nvSpPr>
          <p:cNvPr id="7" name="Inhaltsplatzhalter 2"/>
          <p:cNvSpPr>
            <a:spLocks noGrp="1"/>
          </p:cNvSpPr>
          <p:nvPr>
            <p:ph idx="13" hasCustomPrompt="1"/>
          </p:nvPr>
        </p:nvSpPr>
        <p:spPr bwMode="auto">
          <a:xfrm>
            <a:off x="6270996" y="1948444"/>
            <a:ext cx="5472000" cy="4430783"/>
          </a:xfrm>
        </p:spPr>
        <p:txBody>
          <a:bodyPr/>
          <a:lstStyle>
            <a:lvl1pPr>
              <a:lnSpc>
                <a:spcPct val="101000"/>
              </a:lnSpc>
              <a:defRPr sz="2800" b="0" i="0"/>
            </a:lvl1pPr>
            <a:lvl2pPr marL="288000" indent="-288000">
              <a:lnSpc>
                <a:spcPct val="101000"/>
              </a:lnSpc>
              <a:defRPr sz="2800" b="0" i="0"/>
            </a:lvl2pPr>
            <a:lvl3pPr marL="576000" indent="-288000">
              <a:lnSpc>
                <a:spcPct val="101000"/>
              </a:lnSpc>
              <a:defRPr sz="2800" b="0" i="0"/>
            </a:lvl3pPr>
            <a:lvl4pPr marL="864000" indent="-288000">
              <a:lnSpc>
                <a:spcPct val="101000"/>
              </a:lnSpc>
              <a:defRPr sz="2800" b="0" i="0"/>
            </a:lvl4pPr>
            <a:lvl5pPr marL="1152000" indent="-288000">
              <a:lnSpc>
                <a:spcPct val="101000"/>
              </a:lnSpc>
              <a:defRPr sz="2800" b="0" i="0"/>
            </a:lvl5pPr>
          </a:lstStyle>
          <a:p>
            <a:pPr lvl="0">
              <a:defRPr/>
            </a:pPr>
            <a:r>
              <a:rPr lang="de-DE"/>
              <a:t>Text</a:t>
            </a:r>
            <a:endParaRPr/>
          </a:p>
          <a:p>
            <a:pPr lvl="1">
              <a:defRPr/>
            </a:pPr>
            <a:r>
              <a:rPr lang="de-DE"/>
              <a:t>Zweiter Text</a:t>
            </a:r>
            <a:endParaRPr lang="de-CH"/>
          </a:p>
          <a:p>
            <a:pPr lvl="2">
              <a:defRPr/>
            </a:pPr>
            <a:r>
              <a:rPr lang="de-DE"/>
              <a:t>Dritter Text</a:t>
            </a:r>
            <a:endParaRPr/>
          </a:p>
          <a:p>
            <a:pPr lvl="3">
              <a:defRPr/>
            </a:pPr>
            <a:r>
              <a:rPr lang="de-DE"/>
              <a:t>Vierter Text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mit drei Inhalte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 bwMode="auto">
          <a:xfrm>
            <a:off x="384025" y="1948444"/>
            <a:ext cx="3643200" cy="4430782"/>
          </a:xfrm>
        </p:spPr>
        <p:txBody>
          <a:bodyPr/>
          <a:lstStyle>
            <a:lvl1pPr>
              <a:lnSpc>
                <a:spcPct val="114999"/>
              </a:lnSpc>
              <a:defRPr sz="1600" b="0" i="0"/>
            </a:lvl1pPr>
            <a:lvl2pPr>
              <a:lnSpc>
                <a:spcPct val="114999"/>
              </a:lnSpc>
              <a:defRPr sz="1600" b="0" i="0"/>
            </a:lvl2pPr>
            <a:lvl3pPr>
              <a:lnSpc>
                <a:spcPct val="114999"/>
              </a:lnSpc>
              <a:defRPr sz="1600" b="0" i="0"/>
            </a:lvl3pPr>
            <a:lvl4pPr>
              <a:lnSpc>
                <a:spcPct val="114999"/>
              </a:lnSpc>
              <a:defRPr sz="1600" b="0" i="0"/>
            </a:lvl4pPr>
            <a:lvl5pPr>
              <a:lnSpc>
                <a:spcPct val="114999"/>
              </a:lnSpc>
              <a:defRPr sz="1600"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 bwMode="auto">
          <a:xfrm>
            <a:off x="4246407" y="1948444"/>
            <a:ext cx="3643200" cy="4430782"/>
          </a:xfrm>
        </p:spPr>
        <p:txBody>
          <a:bodyPr/>
          <a:lstStyle>
            <a:lvl1pPr>
              <a:lnSpc>
                <a:spcPct val="114999"/>
              </a:lnSpc>
              <a:defRPr sz="1600" b="0" i="0"/>
            </a:lvl1pPr>
            <a:lvl2pPr>
              <a:lnSpc>
                <a:spcPct val="114999"/>
              </a:lnSpc>
              <a:defRPr sz="1600" b="0" i="0"/>
            </a:lvl2pPr>
            <a:lvl3pPr>
              <a:lnSpc>
                <a:spcPct val="114999"/>
              </a:lnSpc>
              <a:defRPr sz="1600" b="0" i="0"/>
            </a:lvl3pPr>
            <a:lvl4pPr>
              <a:lnSpc>
                <a:spcPct val="114999"/>
              </a:lnSpc>
              <a:defRPr sz="1600" b="0" i="0"/>
            </a:lvl4pPr>
            <a:lvl5pPr>
              <a:lnSpc>
                <a:spcPct val="114999"/>
              </a:lnSpc>
              <a:defRPr sz="1600"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10" name="Inhaltsplatzhalter 3"/>
          <p:cNvSpPr>
            <a:spLocks noGrp="1"/>
          </p:cNvSpPr>
          <p:nvPr>
            <p:ph sz="half" idx="13" hasCustomPrompt="1"/>
          </p:nvPr>
        </p:nvSpPr>
        <p:spPr bwMode="auto">
          <a:xfrm>
            <a:off x="8104969" y="1948444"/>
            <a:ext cx="3643200" cy="4430782"/>
          </a:xfrm>
        </p:spPr>
        <p:txBody>
          <a:bodyPr/>
          <a:lstStyle>
            <a:lvl1pPr>
              <a:lnSpc>
                <a:spcPct val="114999"/>
              </a:lnSpc>
              <a:defRPr sz="1600" b="0" i="0"/>
            </a:lvl1pPr>
            <a:lvl2pPr>
              <a:lnSpc>
                <a:spcPct val="114999"/>
              </a:lnSpc>
              <a:defRPr sz="1600" b="0" i="0"/>
            </a:lvl2pPr>
            <a:lvl3pPr>
              <a:lnSpc>
                <a:spcPct val="114999"/>
              </a:lnSpc>
              <a:defRPr sz="1600" b="0" i="0"/>
            </a:lvl3pPr>
            <a:lvl4pPr>
              <a:lnSpc>
                <a:spcPct val="114999"/>
              </a:lnSpc>
              <a:defRPr sz="1600" b="0" i="0"/>
            </a:lvl4pPr>
            <a:lvl5pPr>
              <a:lnSpc>
                <a:spcPct val="114999"/>
              </a:lnSpc>
              <a:defRPr sz="1600"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klei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Titel klei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/>
          </p:nvPr>
        </p:nvSpPr>
        <p:spPr bwMode="auto">
          <a:xfrm>
            <a:off x="384026" y="343709"/>
            <a:ext cx="11370406" cy="828000"/>
          </a:xfrm>
        </p:spPr>
        <p:txBody>
          <a:bodyPr/>
          <a:lstStyle/>
          <a:p>
            <a:pPr>
              <a:defRPr/>
            </a:pPr>
            <a:r>
              <a:rPr lang="de-DE"/>
              <a:t>Tabelle</a:t>
            </a:r>
            <a:endParaRPr/>
          </a:p>
        </p:txBody>
      </p:sp>
      <p:graphicFrame>
        <p:nvGraphicFramePr>
          <p:cNvPr id="8" name="Tabelle 7"/>
          <p:cNvGraphicFramePr>
            <a:graphicFrameLocks noGrp="1"/>
          </p:cNvGraphicFramePr>
          <p:nvPr userDrawn="1"/>
        </p:nvGraphicFramePr>
        <p:xfrm>
          <a:off x="384025" y="1171708"/>
          <a:ext cx="11370404" cy="45145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8426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426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6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426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/>
                        <a:t>Titel Tabelle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 sz="1600"/>
                        <a:t>Beispiel Inhalt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Zwei Bilder mit zwei Texte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 bwMode="auto">
          <a:xfrm>
            <a:off x="384026" y="3368349"/>
            <a:ext cx="5202000" cy="3013983"/>
          </a:xfrm>
        </p:spPr>
        <p:txBody>
          <a:bodyPr/>
          <a:lstStyle>
            <a:lvl1pPr>
              <a:defRPr sz="2100" b="0" i="0"/>
            </a:lvl1pPr>
            <a:lvl2pPr>
              <a:defRPr sz="2100" b="0" i="0"/>
            </a:lvl2pPr>
            <a:lvl3pPr>
              <a:defRPr sz="2100" b="0" i="0"/>
            </a:lvl3pPr>
            <a:lvl4pPr>
              <a:defRPr sz="2100" b="0" i="0"/>
            </a:lvl4pPr>
            <a:lvl5pPr>
              <a:defRPr sz="2100"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 bwMode="auto">
          <a:xfrm>
            <a:off x="6096000" y="3368349"/>
            <a:ext cx="5202000" cy="3010877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10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6096000" y="0"/>
            <a:ext cx="6096000" cy="304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 marL="0" marR="0" lvl="0" indent="0" algn="ctr" defTabSz="9144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defRPr/>
            </a:pPr>
            <a:r>
              <a:rPr lang="de-DE"/>
              <a:t>Bild durch Klicken auf Symbol hinzufügen</a:t>
            </a:r>
            <a:endParaRPr/>
          </a:p>
        </p:txBody>
      </p:sp>
      <p:sp>
        <p:nvSpPr>
          <p:cNvPr id="11" name="Bildplatzhalter 4"/>
          <p:cNvSpPr>
            <a:spLocks noGrp="1"/>
          </p:cNvSpPr>
          <p:nvPr>
            <p:ph type="pic" sz="quarter" idx="14"/>
          </p:nvPr>
        </p:nvSpPr>
        <p:spPr bwMode="auto">
          <a:xfrm>
            <a:off x="0" y="0"/>
            <a:ext cx="6096000" cy="304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 marL="0" marR="0" lvl="0" indent="0" algn="ctr" defTabSz="9144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defRPr/>
            </a:pPr>
            <a:r>
              <a:rPr lang="de-DE"/>
              <a:t>Bild durch Klicken auf Symbol hinzufügen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und Text mit Bild gros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4790208" y="0"/>
            <a:ext cx="7401791" cy="685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 marL="0" marR="0" lvl="0" indent="0" algn="ctr" defTabSz="9144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defRPr/>
            </a:pPr>
            <a:r>
              <a:rPr lang="de-DE"/>
              <a:t>Bild durch Klicken auf Symbol hinzufügen</a:t>
            </a:r>
            <a:endParaRPr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84026" y="343709"/>
            <a:ext cx="4057200" cy="828000"/>
          </a:xfrm>
        </p:spPr>
        <p:txBody>
          <a:bodyPr/>
          <a:lstStyle>
            <a:lvl1pPr>
              <a:defRPr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 hinzufügen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 bwMode="auto">
          <a:xfrm>
            <a:off x="384026" y="1948444"/>
            <a:ext cx="4057200" cy="44307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5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ea typeface="Roboto"/>
              </a:rPr>
              <a:t>‹#›</a:t>
            </a:fld>
            <a:endParaRPr lang="de-CH" sz="800">
              <a:ea typeface="Roboto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Zitat mit Bil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6097200" y="0"/>
            <a:ext cx="6094800" cy="685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>
              <a:defRPr/>
            </a:pPr>
            <a:r>
              <a:rPr lang="de-DE"/>
              <a:t>Bild durch Klicken auf Symbol hinzufügen</a:t>
            </a:r>
            <a:endParaRPr lang="de-CH"/>
          </a:p>
        </p:txBody>
      </p:sp>
      <p:sp>
        <p:nvSpPr>
          <p:cNvPr id="2" name="Inhaltsplatzhalter 3"/>
          <p:cNvSpPr>
            <a:spLocks noGrp="1"/>
          </p:cNvSpPr>
          <p:nvPr>
            <p:ph sz="half" idx="2" hasCustomPrompt="1"/>
          </p:nvPr>
        </p:nvSpPr>
        <p:spPr bwMode="auto">
          <a:xfrm>
            <a:off x="381582" y="1948444"/>
            <a:ext cx="4860236" cy="4430002"/>
          </a:xfrm>
        </p:spPr>
        <p:txBody>
          <a:bodyPr anchor="t"/>
          <a:lstStyle>
            <a:lvl1pPr algn="l">
              <a:lnSpc>
                <a:spcPct val="101000"/>
              </a:lnSpc>
              <a:spcAft>
                <a:spcPts val="1800"/>
              </a:spcAft>
              <a:defRPr sz="3000" b="1" i="0">
                <a:solidFill>
                  <a:schemeClr val="tx1"/>
                </a:solidFill>
                <a:latin typeface="Calibri"/>
                <a:cs typeface="Calibri"/>
              </a:defRPr>
            </a:lvl1pPr>
            <a:lvl2pPr marL="0" indent="0" algn="l">
              <a:lnSpc>
                <a:spcPct val="101000"/>
              </a:lnSpc>
              <a:buFontTx/>
              <a:buNone/>
              <a:defRPr sz="1600" b="0" i="0">
                <a:solidFill>
                  <a:schemeClr val="tx1"/>
                </a:solidFill>
              </a:defRPr>
            </a:lvl2pPr>
            <a:lvl3pPr algn="l">
              <a:lnSpc>
                <a:spcPct val="101000"/>
              </a:lnSpc>
              <a:defRPr sz="2800" i="1">
                <a:solidFill>
                  <a:schemeClr val="bg1"/>
                </a:solidFill>
              </a:defRPr>
            </a:lvl3pPr>
            <a:lvl4pPr algn="l">
              <a:lnSpc>
                <a:spcPct val="101000"/>
              </a:lnSpc>
              <a:defRPr sz="2800" i="1">
                <a:solidFill>
                  <a:schemeClr val="bg1"/>
                </a:solidFill>
              </a:defRPr>
            </a:lvl4pPr>
            <a:lvl5pPr algn="l">
              <a:lnSpc>
                <a:spcPct val="101000"/>
              </a:lnSpc>
              <a:defRPr sz="2800" i="1">
                <a:solidFill>
                  <a:schemeClr val="bg1"/>
                </a:solidFill>
              </a:defRPr>
            </a:lvl5pPr>
          </a:lstStyle>
          <a:p>
            <a:pPr lvl="0">
              <a:defRPr/>
            </a:pPr>
            <a:r>
              <a:rPr lang="de-CH"/>
              <a:t>«Quote»</a:t>
            </a:r>
            <a:endParaRPr/>
          </a:p>
          <a:p>
            <a:pPr lvl="1">
              <a:defRPr/>
            </a:pPr>
            <a:r>
              <a:rPr lang="de-CH"/>
              <a:t>Vorname Name</a:t>
            </a:r>
            <a:endParaRPr/>
          </a:p>
        </p:txBody>
      </p:sp>
      <p:sp>
        <p:nvSpPr>
          <p:cNvPr id="4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7" name="Fußzeilenplatzhalter 1"/>
          <p:cNvSpPr txBox="1"/>
          <p:nvPr userDrawn="1"/>
        </p:nvSpPr>
        <p:spPr bwMode="auto">
          <a:xfrm>
            <a:off x="353589" y="6410325"/>
            <a:ext cx="3649818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de-CH" sz="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Zahl und Text Hellgrü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ctrTitle" hasCustomPrompt="1"/>
          </p:nvPr>
        </p:nvSpPr>
        <p:spPr bwMode="auto">
          <a:xfrm>
            <a:off x="389202" y="1948444"/>
            <a:ext cx="4159461" cy="1283394"/>
          </a:xfrm>
        </p:spPr>
        <p:txBody>
          <a:bodyPr anchor="t"/>
          <a:lstStyle>
            <a:lvl1pPr algn="l">
              <a:lnSpc>
                <a:spcPct val="83000"/>
              </a:lnSpc>
              <a:defRPr sz="10500" b="0" i="0" spc="-18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CH"/>
              <a:t>0000</a:t>
            </a:r>
            <a:endParaRPr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 bwMode="auto">
          <a:xfrm>
            <a:off x="5222187" y="2024646"/>
            <a:ext cx="5598348" cy="3068550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3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6" name="Fußzeilenplatzhalter 1"/>
          <p:cNvSpPr txBox="1"/>
          <p:nvPr userDrawn="1"/>
        </p:nvSpPr>
        <p:spPr bwMode="auto">
          <a:xfrm>
            <a:off x="353589" y="6410325"/>
            <a:ext cx="3649818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de-CH" sz="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1_Leer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1_Leer_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1_Leer_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1_Leer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1_Leer_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1_Leer_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A7ED5B0-AE5A-4BCB-B001-B91C2DA25A21}" type="datetimeFigureOut">
              <a:rPr lang="de-DE"/>
              <a:t>12.12.25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94AFA0B-9F1F-49F8-A395-E0CCF684959E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folie mit Bild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0" y="0"/>
            <a:ext cx="12193200" cy="685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540000" anchor="t" anchorCtr="0"/>
          <a:lstStyle>
            <a:lvl1pPr algn="ctr">
              <a:defRPr sz="1200" b="0" i="0"/>
            </a:lvl1pPr>
          </a:lstStyle>
          <a:p>
            <a:pPr>
              <a:defRPr/>
            </a:pPr>
            <a:r>
              <a:rPr lang="en-US"/>
              <a:t>Click icon to add picture</a:t>
            </a:r>
            <a:endParaRPr lang="de-CH"/>
          </a:p>
        </p:txBody>
      </p:sp>
      <p:sp>
        <p:nvSpPr>
          <p:cNvPr id="6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409575" y="800707"/>
            <a:ext cx="11372850" cy="5256000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400" b="1" i="0" spc="-180">
                <a:solidFill>
                  <a:schemeClr val="bg1"/>
                </a:solidFill>
                <a:latin typeface="Calibri"/>
                <a:cs typeface="Calibri"/>
              </a:defRPr>
            </a:lvl1pPr>
            <a:lvl2pPr marL="0" indent="0" algn="l">
              <a:buNone/>
              <a:defRPr sz="1200" b="0" i="0">
                <a:solidFill>
                  <a:schemeClr val="bg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Titel</a:t>
            </a:r>
            <a:br>
              <a:rPr lang="de-CH"/>
            </a:br>
            <a:r>
              <a:rPr lang="de-CH"/>
              <a:t>hinzufügen</a:t>
            </a:r>
            <a:endParaRPr/>
          </a:p>
        </p:txBody>
      </p:sp>
      <p:sp>
        <p:nvSpPr>
          <p:cNvPr id="3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5" name="Fußzeilenplatzhalter 1"/>
          <p:cNvSpPr txBox="1"/>
          <p:nvPr/>
        </p:nvSpPr>
        <p:spPr bwMode="auto">
          <a:xfrm>
            <a:off x="353589" y="6410325"/>
            <a:ext cx="3649818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de-CH" sz="800">
              <a:solidFill>
                <a:schemeClr val="tx1"/>
              </a:solidFill>
            </a:endParaRPr>
          </a:p>
        </p:txBody>
      </p:sp>
      <p:sp>
        <p:nvSpPr>
          <p:cNvPr id="2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4" name="Fußzeilenplatzhalter 1"/>
          <p:cNvSpPr txBox="1"/>
          <p:nvPr userDrawn="1"/>
        </p:nvSpPr>
        <p:spPr bwMode="auto">
          <a:xfrm>
            <a:off x="353589" y="6410325"/>
            <a:ext cx="3649818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de-CH" sz="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folie Bild link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-1" y="0"/>
            <a:ext cx="5987985" cy="685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>
              <a:defRPr/>
            </a:pPr>
            <a:r>
              <a:rPr lang="en-US"/>
              <a:t>Click icon to add picture</a:t>
            </a:r>
            <a:endParaRPr lang="de-DE"/>
          </a:p>
        </p:txBody>
      </p:sp>
      <p:sp>
        <p:nvSpPr>
          <p:cNvPr id="8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6397560" y="620689"/>
            <a:ext cx="5414995" cy="5401296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>
                <a:solidFill>
                  <a:schemeClr val="bg1"/>
                </a:solidFill>
                <a:latin typeface="Calibri"/>
                <a:ea typeface="Roboto"/>
                <a:cs typeface="Calibri"/>
              </a:defRPr>
            </a:lvl1pPr>
            <a:lvl2pPr marL="0" indent="0" algn="l">
              <a:buNone/>
              <a:defRPr sz="1600" b="0" i="0">
                <a:solidFill>
                  <a:schemeClr val="bg1"/>
                </a:solidFill>
                <a:latin typeface="Calibri"/>
                <a:ea typeface="Roboto"/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Muster</a:t>
            </a:r>
            <a:endParaRPr/>
          </a:p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bg1"/>
                </a:solidFill>
                <a:ea typeface="Roboto"/>
              </a:rPr>
              <a:t>‹#›</a:t>
            </a:fld>
            <a:endParaRPr lang="de-CH" sz="800">
              <a:solidFill>
                <a:schemeClr val="bg1"/>
              </a:solidFill>
              <a:ea typeface="Roboto"/>
            </a:endParaRPr>
          </a:p>
        </p:txBody>
      </p:sp>
      <p:sp>
        <p:nvSpPr>
          <p:cNvPr id="4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5" name="Fußzeilenplatzhalter 1"/>
          <p:cNvSpPr txBox="1"/>
          <p:nvPr/>
        </p:nvSpPr>
        <p:spPr bwMode="auto">
          <a:xfrm>
            <a:off x="353589" y="6410325"/>
            <a:ext cx="3649818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de-CH" sz="800">
              <a:solidFill>
                <a:schemeClr val="tx1"/>
              </a:solidFill>
            </a:endParaRPr>
          </a:p>
        </p:txBody>
      </p:sp>
      <p:sp>
        <p:nvSpPr>
          <p:cNvPr id="2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bg1"/>
                </a:solidFill>
                <a:ea typeface="Roboto"/>
              </a:rPr>
              <a:t>‹#›</a:t>
            </a:fld>
            <a:endParaRPr lang="de-CH" sz="800">
              <a:solidFill>
                <a:schemeClr val="bg1"/>
              </a:solidFill>
              <a:ea typeface="Roboto"/>
            </a:endParaRPr>
          </a:p>
        </p:txBody>
      </p:sp>
      <p:sp>
        <p:nvSpPr>
          <p:cNvPr id="6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7" name="Fußzeilenplatzhalter 1"/>
          <p:cNvSpPr txBox="1"/>
          <p:nvPr userDrawn="1"/>
        </p:nvSpPr>
        <p:spPr bwMode="auto">
          <a:xfrm>
            <a:off x="353589" y="6410325"/>
            <a:ext cx="3649818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de-CH" sz="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Titelfolie mit Bild rech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6096000" y="0"/>
            <a:ext cx="6096000" cy="685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>
              <a:defRPr/>
            </a:pPr>
            <a:r>
              <a:rPr lang="en-US"/>
              <a:t>Click icon to add picture</a:t>
            </a:r>
            <a:endParaRPr lang="de-CH"/>
          </a:p>
        </p:txBody>
      </p:sp>
      <p:sp>
        <p:nvSpPr>
          <p:cNvPr id="6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399280" y="1239101"/>
            <a:ext cx="4844523" cy="4379797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>
                <a:solidFill>
                  <a:schemeClr val="bg1"/>
                </a:solidFill>
                <a:latin typeface="Calibri"/>
                <a:ea typeface="Roboto"/>
                <a:cs typeface="Calibri"/>
              </a:defRPr>
            </a:lvl1pPr>
            <a:lvl2pPr marL="0" indent="0" algn="l">
              <a:buNone/>
              <a:defRPr sz="1200" b="0" i="0">
                <a:solidFill>
                  <a:schemeClr val="bg1"/>
                </a:solidFill>
                <a:latin typeface="Calibri"/>
                <a:ea typeface="Roboto"/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Titel</a:t>
            </a:r>
            <a:br>
              <a:rPr lang="de-CH"/>
            </a:br>
            <a:r>
              <a:rPr lang="de-CH"/>
              <a:t>hinzufügen</a:t>
            </a:r>
            <a:endParaRPr/>
          </a:p>
        </p:txBody>
      </p:sp>
      <p:sp>
        <p:nvSpPr>
          <p:cNvPr id="4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bg1"/>
                </a:solidFill>
                <a:ea typeface="Roboto"/>
              </a:rPr>
              <a:t>‹#›</a:t>
            </a:fld>
            <a:endParaRPr lang="de-CH" sz="800">
              <a:solidFill>
                <a:schemeClr val="bg1"/>
              </a:solidFill>
              <a:ea typeface="Roboto"/>
            </a:endParaRPr>
          </a:p>
        </p:txBody>
      </p:sp>
      <p:sp>
        <p:nvSpPr>
          <p:cNvPr id="5" name="Fußzeilenplatzhalter 1"/>
          <p:cNvSpPr txBox="1"/>
          <p:nvPr/>
        </p:nvSpPr>
        <p:spPr bwMode="auto">
          <a:xfrm>
            <a:off x="353589" y="6410325"/>
            <a:ext cx="3649818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de-CH" sz="800">
              <a:solidFill>
                <a:schemeClr val="bg1"/>
              </a:solidFill>
            </a:endParaRPr>
          </a:p>
        </p:txBody>
      </p:sp>
      <p:sp>
        <p:nvSpPr>
          <p:cNvPr id="2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bg1"/>
                </a:solidFill>
                <a:ea typeface="Roboto"/>
              </a:rPr>
              <a:t>‹#›</a:t>
            </a:fld>
            <a:endParaRPr lang="de-CH" sz="800">
              <a:solidFill>
                <a:schemeClr val="bg1"/>
              </a:solidFill>
              <a:ea typeface="Roboto"/>
            </a:endParaRPr>
          </a:p>
        </p:txBody>
      </p:sp>
      <p:sp>
        <p:nvSpPr>
          <p:cNvPr id="3" name="Fußzeilenplatzhalter 1"/>
          <p:cNvSpPr txBox="1"/>
          <p:nvPr userDrawn="1"/>
        </p:nvSpPr>
        <p:spPr bwMode="auto">
          <a:xfrm>
            <a:off x="353589" y="6410325"/>
            <a:ext cx="3649818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de-CH" sz="80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Titelfolie Hellgrü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445828" y="865566"/>
            <a:ext cx="11300343" cy="5126866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4000"/>
              </a:spcAft>
              <a:buNone/>
              <a:defRPr sz="10500" b="1" i="0" spc="-180">
                <a:solidFill>
                  <a:schemeClr val="tx1"/>
                </a:solidFill>
                <a:latin typeface="Calibri"/>
                <a:cs typeface="Calibri"/>
              </a:defRPr>
            </a:lvl1pPr>
            <a:lvl2pPr marL="0" indent="0" algn="l">
              <a:buNone/>
              <a:defRPr sz="1200" b="0" i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Muster Titel</a:t>
            </a:r>
            <a:endParaRPr/>
          </a:p>
        </p:txBody>
      </p:sp>
      <p:sp>
        <p:nvSpPr>
          <p:cNvPr id="5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6" name="Fußzeilenplatzhalter 1"/>
          <p:cNvSpPr txBox="1"/>
          <p:nvPr/>
        </p:nvSpPr>
        <p:spPr bwMode="auto">
          <a:xfrm>
            <a:off x="353589" y="6410325"/>
            <a:ext cx="3649818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de-CH" sz="800">
              <a:solidFill>
                <a:schemeClr val="tx1"/>
              </a:solidFill>
            </a:endParaRPr>
          </a:p>
        </p:txBody>
      </p:sp>
      <p:sp>
        <p:nvSpPr>
          <p:cNvPr id="2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4" name="Fußzeilenplatzhalter 1"/>
          <p:cNvSpPr txBox="1"/>
          <p:nvPr userDrawn="1"/>
        </p:nvSpPr>
        <p:spPr bwMode="auto">
          <a:xfrm>
            <a:off x="353589" y="6410325"/>
            <a:ext cx="3649818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de-CH" sz="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28040" y="287723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1343607" y="1948444"/>
            <a:ext cx="9872973" cy="3108746"/>
          </a:xfrm>
        </p:spPr>
        <p:txBody>
          <a:bodyPr numCol="2"/>
          <a:lstStyle>
            <a:lvl1pPr marL="514350" indent="-514350">
              <a:lnSpc>
                <a:spcPct val="119000"/>
              </a:lnSpc>
              <a:buAutoNum type="arabicPlain"/>
              <a:defRPr sz="3000" b="0" i="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>
              <a:defRPr/>
            </a:pPr>
            <a:r>
              <a:rPr lang="de-DE"/>
              <a:t>Aufzählung</a:t>
            </a:r>
            <a:endParaRPr/>
          </a:p>
          <a:p>
            <a:pPr lvl="0">
              <a:defRPr/>
            </a:pPr>
            <a:endParaRPr lang="de-DE"/>
          </a:p>
        </p:txBody>
      </p:sp>
      <p:sp>
        <p:nvSpPr>
          <p:cNvPr id="4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6" name="Fußzeilenplatzhalter 1"/>
          <p:cNvSpPr txBox="1"/>
          <p:nvPr/>
        </p:nvSpPr>
        <p:spPr bwMode="auto">
          <a:xfrm>
            <a:off x="353589" y="6410325"/>
            <a:ext cx="3649818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de-CH" sz="800">
              <a:solidFill>
                <a:schemeClr val="tx1"/>
              </a:solidFill>
            </a:endParaRPr>
          </a:p>
        </p:txBody>
      </p:sp>
      <p:sp>
        <p:nvSpPr>
          <p:cNvPr id="3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5" name="Fußzeilenplatzhalter 1"/>
          <p:cNvSpPr txBox="1"/>
          <p:nvPr userDrawn="1"/>
        </p:nvSpPr>
        <p:spPr bwMode="auto">
          <a:xfrm>
            <a:off x="353589" y="6410325"/>
            <a:ext cx="3649818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de-CH" sz="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Zwischentitel Hellgrün">
    <p:bg>
      <p:bgPr>
        <a:solidFill>
          <a:srgbClr val="85A04A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353589" y="343483"/>
            <a:ext cx="11372850" cy="5058940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>
                <a:solidFill>
                  <a:schemeClr val="tx1"/>
                </a:solidFill>
                <a:latin typeface="Calibri"/>
                <a:cs typeface="Calibri"/>
              </a:defRPr>
            </a:lvl1pPr>
            <a:lvl2pPr marL="0" indent="0" algn="l">
              <a:buNone/>
              <a:defRPr sz="120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Muster</a:t>
            </a:r>
            <a:endParaRPr/>
          </a:p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4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5" name="Fußzeilenplatzhalter 1"/>
          <p:cNvSpPr txBox="1"/>
          <p:nvPr/>
        </p:nvSpPr>
        <p:spPr bwMode="auto">
          <a:xfrm>
            <a:off x="353589" y="6410325"/>
            <a:ext cx="3649818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de-CH" sz="800">
              <a:solidFill>
                <a:schemeClr val="tx1"/>
              </a:solidFill>
            </a:endParaRPr>
          </a:p>
        </p:txBody>
      </p:sp>
      <p:sp>
        <p:nvSpPr>
          <p:cNvPr id="2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3" name="Fußzeilenplatzhalter 1"/>
          <p:cNvSpPr txBox="1"/>
          <p:nvPr userDrawn="1"/>
        </p:nvSpPr>
        <p:spPr bwMode="auto">
          <a:xfrm>
            <a:off x="353589" y="6410325"/>
            <a:ext cx="3649818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de-CH" sz="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Zwischentitel Dunkelgrün">
    <p:bg>
      <p:bgPr>
        <a:solidFill>
          <a:srgbClr val="51673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353589" y="343483"/>
            <a:ext cx="11372850" cy="5058940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>
                <a:solidFill>
                  <a:schemeClr val="bg1"/>
                </a:solidFill>
                <a:latin typeface="Calibri"/>
                <a:cs typeface="Calibri"/>
              </a:defRPr>
            </a:lvl1pPr>
            <a:lvl2pPr marL="0" indent="0" algn="l">
              <a:buNone/>
              <a:defRPr sz="120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Muster</a:t>
            </a:r>
            <a:endParaRPr/>
          </a:p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2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bg1"/>
                </a:solidFill>
                <a:ea typeface="Roboto"/>
              </a:rPr>
              <a:t>‹#›</a:t>
            </a:fld>
            <a:endParaRPr lang="de-CH" sz="800">
              <a:solidFill>
                <a:schemeClr val="bg1"/>
              </a:solidFill>
              <a:ea typeface="Roboto"/>
            </a:endParaRPr>
          </a:p>
        </p:txBody>
      </p:sp>
      <p:sp>
        <p:nvSpPr>
          <p:cNvPr id="4" name="Fußzeilenplatzhalter 1"/>
          <p:cNvSpPr txBox="1"/>
          <p:nvPr/>
        </p:nvSpPr>
        <p:spPr bwMode="auto">
          <a:xfrm>
            <a:off x="353589" y="6410325"/>
            <a:ext cx="3649818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de-CH" sz="800">
              <a:solidFill>
                <a:schemeClr val="bg1"/>
              </a:solidFill>
            </a:endParaRPr>
          </a:p>
        </p:txBody>
      </p:sp>
      <p:sp>
        <p:nvSpPr>
          <p:cNvPr id="3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bg1"/>
                </a:solidFill>
                <a:ea typeface="Roboto"/>
              </a:rPr>
              <a:t>‹#›</a:t>
            </a:fld>
            <a:endParaRPr lang="de-CH" sz="800">
              <a:solidFill>
                <a:schemeClr val="bg1"/>
              </a:solidFill>
              <a:ea typeface="Roboto"/>
            </a:endParaRPr>
          </a:p>
        </p:txBody>
      </p:sp>
      <p:sp>
        <p:nvSpPr>
          <p:cNvPr id="5" name="Fußzeilenplatzhalter 1"/>
          <p:cNvSpPr txBox="1"/>
          <p:nvPr userDrawn="1"/>
        </p:nvSpPr>
        <p:spPr bwMode="auto">
          <a:xfrm>
            <a:off x="353589" y="6410325"/>
            <a:ext cx="3649818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de-CH" sz="80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Zwischentitel mit Bild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0" y="0"/>
            <a:ext cx="12192000" cy="685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540000" anchor="t" anchorCtr="0"/>
          <a:lstStyle>
            <a:lvl1pPr algn="ctr">
              <a:defRPr sz="1200" b="0" i="0"/>
            </a:lvl1pPr>
          </a:lstStyle>
          <a:p>
            <a:pPr>
              <a:defRPr/>
            </a:pPr>
            <a:r>
              <a:rPr lang="en-US"/>
              <a:t>Click icon to add picture</a:t>
            </a:r>
            <a:endParaRPr lang="de-CH"/>
          </a:p>
        </p:txBody>
      </p:sp>
      <p:sp>
        <p:nvSpPr>
          <p:cNvPr id="7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353589" y="343483"/>
            <a:ext cx="11372850" cy="5058940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>
                <a:solidFill>
                  <a:schemeClr val="tx1"/>
                </a:solidFill>
                <a:latin typeface="Calibri"/>
                <a:cs typeface="Calibri"/>
              </a:defRPr>
            </a:lvl1pPr>
            <a:lvl2pPr marL="0" indent="0" algn="l">
              <a:buNone/>
              <a:defRPr sz="120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Muster</a:t>
            </a:r>
            <a:endParaRPr/>
          </a:p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8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9" name="Fußzeilenplatzhalter 1"/>
          <p:cNvSpPr txBox="1"/>
          <p:nvPr/>
        </p:nvSpPr>
        <p:spPr bwMode="auto">
          <a:xfrm>
            <a:off x="353589" y="6410325"/>
            <a:ext cx="3649818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de-CH" sz="800">
              <a:solidFill>
                <a:schemeClr val="tx1"/>
              </a:solidFill>
            </a:endParaRPr>
          </a:p>
        </p:txBody>
      </p:sp>
      <p:sp>
        <p:nvSpPr>
          <p:cNvPr id="2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3" name="Fußzeilenplatzhalter 1"/>
          <p:cNvSpPr txBox="1"/>
          <p:nvPr userDrawn="1"/>
        </p:nvSpPr>
        <p:spPr bwMode="auto">
          <a:xfrm>
            <a:off x="353589" y="6410325"/>
            <a:ext cx="3649818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de-CH" sz="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el mit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 bwMode="auto">
          <a:xfrm>
            <a:off x="353588" y="1529346"/>
            <a:ext cx="11370406" cy="48498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 marL="594000" indent="0">
              <a:buNone/>
              <a:defRPr b="0" i="0"/>
            </a:lvl5pPr>
          </a:lstStyle>
          <a:p>
            <a:pPr lvl="0">
              <a:defRPr/>
            </a:pPr>
            <a:r>
              <a:rPr lang="de-DE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DE"/>
              <a:t>Dritter Text</a:t>
            </a:r>
            <a:endParaRPr/>
          </a:p>
          <a:p>
            <a:pPr lvl="3">
              <a:defRPr/>
            </a:pPr>
            <a:r>
              <a:rPr lang="de-DE"/>
              <a:t>Vierter Text</a:t>
            </a:r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el mit Inhalt gros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28040" y="287723"/>
            <a:ext cx="11370406" cy="828000"/>
          </a:xfrm>
        </p:spPr>
        <p:txBody>
          <a:bodyPr/>
          <a:lstStyle>
            <a:lvl1pPr>
              <a:defRPr sz="5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 bwMode="auto">
          <a:xfrm>
            <a:off x="1315614" y="1920451"/>
            <a:ext cx="10408380" cy="4430783"/>
          </a:xfrm>
        </p:spPr>
        <p:txBody>
          <a:bodyPr/>
          <a:lstStyle>
            <a:lvl1pPr>
              <a:lnSpc>
                <a:spcPct val="101000"/>
              </a:lnSpc>
              <a:defRPr sz="3000" b="0" i="0"/>
            </a:lvl1pPr>
            <a:lvl2pPr marL="288000" indent="-288000">
              <a:lnSpc>
                <a:spcPct val="101000"/>
              </a:lnSpc>
              <a:defRPr sz="3000" b="0" i="0"/>
            </a:lvl2pPr>
            <a:lvl3pPr marL="576000" indent="-288000">
              <a:lnSpc>
                <a:spcPct val="101000"/>
              </a:lnSpc>
              <a:defRPr sz="3000" b="0" i="0"/>
            </a:lvl3pPr>
            <a:lvl4pPr marL="576000" indent="0">
              <a:lnSpc>
                <a:spcPct val="101000"/>
              </a:lnSpc>
              <a:buNone/>
              <a:defRPr sz="3000" b="0" i="0"/>
            </a:lvl4pPr>
            <a:lvl5pPr marL="1152000" indent="-288000">
              <a:lnSpc>
                <a:spcPct val="101000"/>
              </a:lnSpc>
              <a:defRPr sz="3000" b="0" i="0"/>
            </a:lvl5pPr>
          </a:lstStyle>
          <a:p>
            <a:pPr lvl="0">
              <a:defRPr/>
            </a:pPr>
            <a:r>
              <a:rPr lang="de-DE"/>
              <a:t>Text</a:t>
            </a:r>
            <a:endParaRPr/>
          </a:p>
          <a:p>
            <a:pPr lvl="1">
              <a:defRPr/>
            </a:pPr>
            <a:r>
              <a:rPr lang="de-DE"/>
              <a:t>Zweiter Text</a:t>
            </a:r>
            <a:endParaRPr lang="de-CH"/>
          </a:p>
          <a:p>
            <a:pPr lvl="2">
              <a:defRPr/>
            </a:pPr>
            <a:r>
              <a:rPr lang="de-DE"/>
              <a:t>Dritter Text</a:t>
            </a:r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el mit zwei Inhalte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 bwMode="auto">
          <a:xfrm>
            <a:off x="384026" y="1948444"/>
            <a:ext cx="5472000" cy="44307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 bwMode="auto">
          <a:xfrm>
            <a:off x="6272008" y="1948444"/>
            <a:ext cx="5472000" cy="44307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mit zwei Inhalten gros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5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 bwMode="auto">
          <a:xfrm>
            <a:off x="393018" y="1948444"/>
            <a:ext cx="5472000" cy="4430783"/>
          </a:xfrm>
        </p:spPr>
        <p:txBody>
          <a:bodyPr/>
          <a:lstStyle>
            <a:lvl1pPr>
              <a:lnSpc>
                <a:spcPct val="101000"/>
              </a:lnSpc>
              <a:defRPr sz="2800" b="0" i="0"/>
            </a:lvl1pPr>
            <a:lvl2pPr marL="288000" indent="-288000">
              <a:lnSpc>
                <a:spcPct val="101000"/>
              </a:lnSpc>
              <a:defRPr sz="2800" b="0" i="0"/>
            </a:lvl2pPr>
            <a:lvl3pPr marL="576000" indent="-288000">
              <a:lnSpc>
                <a:spcPct val="101000"/>
              </a:lnSpc>
              <a:defRPr sz="2800" b="0" i="0"/>
            </a:lvl3pPr>
            <a:lvl4pPr marL="864000" indent="-288000">
              <a:lnSpc>
                <a:spcPct val="101000"/>
              </a:lnSpc>
              <a:defRPr sz="2800" b="0" i="0"/>
            </a:lvl4pPr>
            <a:lvl5pPr marL="1152000" indent="-288000">
              <a:lnSpc>
                <a:spcPct val="101000"/>
              </a:lnSpc>
              <a:defRPr sz="2800" b="0" i="0"/>
            </a:lvl5pPr>
          </a:lstStyle>
          <a:p>
            <a:pPr lvl="0">
              <a:defRPr/>
            </a:pPr>
            <a:r>
              <a:rPr lang="de-DE"/>
              <a:t>Text</a:t>
            </a:r>
            <a:endParaRPr/>
          </a:p>
          <a:p>
            <a:pPr lvl="1">
              <a:defRPr/>
            </a:pPr>
            <a:r>
              <a:rPr lang="de-DE"/>
              <a:t>Zweiter Text</a:t>
            </a:r>
            <a:endParaRPr lang="de-CH"/>
          </a:p>
          <a:p>
            <a:pPr lvl="2">
              <a:defRPr/>
            </a:pPr>
            <a:r>
              <a:rPr lang="de-DE"/>
              <a:t>Dritter Text</a:t>
            </a:r>
            <a:endParaRPr/>
          </a:p>
          <a:p>
            <a:pPr lvl="3">
              <a:defRPr/>
            </a:pPr>
            <a:r>
              <a:rPr lang="de-DE"/>
              <a:t>Vierter Text</a:t>
            </a:r>
            <a:endParaRPr/>
          </a:p>
        </p:txBody>
      </p:sp>
      <p:sp>
        <p:nvSpPr>
          <p:cNvPr id="7" name="Inhaltsplatzhalter 2"/>
          <p:cNvSpPr>
            <a:spLocks noGrp="1"/>
          </p:cNvSpPr>
          <p:nvPr>
            <p:ph idx="13" hasCustomPrompt="1"/>
          </p:nvPr>
        </p:nvSpPr>
        <p:spPr bwMode="auto">
          <a:xfrm>
            <a:off x="6270996" y="1948444"/>
            <a:ext cx="5472000" cy="4430783"/>
          </a:xfrm>
        </p:spPr>
        <p:txBody>
          <a:bodyPr/>
          <a:lstStyle>
            <a:lvl1pPr>
              <a:lnSpc>
                <a:spcPct val="101000"/>
              </a:lnSpc>
              <a:defRPr sz="2800" b="0" i="0"/>
            </a:lvl1pPr>
            <a:lvl2pPr marL="288000" indent="-288000">
              <a:lnSpc>
                <a:spcPct val="101000"/>
              </a:lnSpc>
              <a:defRPr sz="2800" b="0" i="0"/>
            </a:lvl2pPr>
            <a:lvl3pPr marL="576000" indent="-288000">
              <a:lnSpc>
                <a:spcPct val="101000"/>
              </a:lnSpc>
              <a:defRPr sz="2800" b="0" i="0"/>
            </a:lvl3pPr>
            <a:lvl4pPr marL="864000" indent="-288000">
              <a:lnSpc>
                <a:spcPct val="101000"/>
              </a:lnSpc>
              <a:defRPr sz="2800" b="0" i="0"/>
            </a:lvl4pPr>
            <a:lvl5pPr marL="1152000" indent="-288000">
              <a:lnSpc>
                <a:spcPct val="101000"/>
              </a:lnSpc>
              <a:defRPr sz="2800" b="0" i="0"/>
            </a:lvl5pPr>
          </a:lstStyle>
          <a:p>
            <a:pPr lvl="0">
              <a:defRPr/>
            </a:pPr>
            <a:r>
              <a:rPr lang="de-DE"/>
              <a:t>Text</a:t>
            </a:r>
            <a:endParaRPr/>
          </a:p>
          <a:p>
            <a:pPr lvl="1">
              <a:defRPr/>
            </a:pPr>
            <a:r>
              <a:rPr lang="de-DE"/>
              <a:t>Zweiter Text</a:t>
            </a:r>
            <a:endParaRPr lang="de-CH"/>
          </a:p>
          <a:p>
            <a:pPr lvl="2">
              <a:defRPr/>
            </a:pPr>
            <a:r>
              <a:rPr lang="de-DE"/>
              <a:t>Dritter Text</a:t>
            </a:r>
            <a:endParaRPr/>
          </a:p>
          <a:p>
            <a:pPr lvl="3">
              <a:defRPr/>
            </a:pPr>
            <a:r>
              <a:rPr lang="de-DE"/>
              <a:t>Vierter Text</a:t>
            </a:r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mit drei Inhalte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 bwMode="auto">
          <a:xfrm>
            <a:off x="384025" y="1948444"/>
            <a:ext cx="3643200" cy="4430782"/>
          </a:xfrm>
        </p:spPr>
        <p:txBody>
          <a:bodyPr/>
          <a:lstStyle>
            <a:lvl1pPr>
              <a:lnSpc>
                <a:spcPct val="114999"/>
              </a:lnSpc>
              <a:defRPr sz="1600" b="0" i="0"/>
            </a:lvl1pPr>
            <a:lvl2pPr>
              <a:lnSpc>
                <a:spcPct val="114999"/>
              </a:lnSpc>
              <a:defRPr sz="1600" b="0" i="0"/>
            </a:lvl2pPr>
            <a:lvl3pPr>
              <a:lnSpc>
                <a:spcPct val="114999"/>
              </a:lnSpc>
              <a:defRPr sz="1600" b="0" i="0"/>
            </a:lvl3pPr>
            <a:lvl4pPr>
              <a:lnSpc>
                <a:spcPct val="114999"/>
              </a:lnSpc>
              <a:defRPr sz="1600" b="0" i="0"/>
            </a:lvl4pPr>
            <a:lvl5pPr>
              <a:lnSpc>
                <a:spcPct val="114999"/>
              </a:lnSpc>
              <a:defRPr sz="1600"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 bwMode="auto">
          <a:xfrm>
            <a:off x="4246407" y="1948444"/>
            <a:ext cx="3643200" cy="4430782"/>
          </a:xfrm>
        </p:spPr>
        <p:txBody>
          <a:bodyPr/>
          <a:lstStyle>
            <a:lvl1pPr>
              <a:lnSpc>
                <a:spcPct val="114999"/>
              </a:lnSpc>
              <a:defRPr sz="1600" b="0" i="0"/>
            </a:lvl1pPr>
            <a:lvl2pPr>
              <a:lnSpc>
                <a:spcPct val="114999"/>
              </a:lnSpc>
              <a:defRPr sz="1600" b="0" i="0"/>
            </a:lvl2pPr>
            <a:lvl3pPr>
              <a:lnSpc>
                <a:spcPct val="114999"/>
              </a:lnSpc>
              <a:defRPr sz="1600" b="0" i="0"/>
            </a:lvl3pPr>
            <a:lvl4pPr>
              <a:lnSpc>
                <a:spcPct val="114999"/>
              </a:lnSpc>
              <a:defRPr sz="1600" b="0" i="0"/>
            </a:lvl4pPr>
            <a:lvl5pPr>
              <a:lnSpc>
                <a:spcPct val="114999"/>
              </a:lnSpc>
              <a:defRPr sz="1600"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10" name="Inhaltsplatzhalter 3"/>
          <p:cNvSpPr>
            <a:spLocks noGrp="1"/>
          </p:cNvSpPr>
          <p:nvPr>
            <p:ph sz="half" idx="13" hasCustomPrompt="1"/>
          </p:nvPr>
        </p:nvSpPr>
        <p:spPr bwMode="auto">
          <a:xfrm>
            <a:off x="8104969" y="1948444"/>
            <a:ext cx="3643200" cy="4430782"/>
          </a:xfrm>
        </p:spPr>
        <p:txBody>
          <a:bodyPr/>
          <a:lstStyle>
            <a:lvl1pPr>
              <a:lnSpc>
                <a:spcPct val="114999"/>
              </a:lnSpc>
              <a:defRPr sz="1600" b="0" i="0"/>
            </a:lvl1pPr>
            <a:lvl2pPr>
              <a:lnSpc>
                <a:spcPct val="114999"/>
              </a:lnSpc>
              <a:defRPr sz="1600" b="0" i="0"/>
            </a:lvl2pPr>
            <a:lvl3pPr>
              <a:lnSpc>
                <a:spcPct val="114999"/>
              </a:lnSpc>
              <a:defRPr sz="1600" b="0" i="0"/>
            </a:lvl3pPr>
            <a:lvl4pPr>
              <a:lnSpc>
                <a:spcPct val="114999"/>
              </a:lnSpc>
              <a:defRPr sz="1600" b="0" i="0"/>
            </a:lvl4pPr>
            <a:lvl5pPr>
              <a:lnSpc>
                <a:spcPct val="114999"/>
              </a:lnSpc>
              <a:defRPr sz="1600"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klei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Titel klei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/>
          </p:nvPr>
        </p:nvSpPr>
        <p:spPr bwMode="auto">
          <a:xfrm>
            <a:off x="384026" y="343709"/>
            <a:ext cx="11370406" cy="828000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de-DE"/>
          </a:p>
        </p:txBody>
      </p:sp>
      <p:graphicFrame>
        <p:nvGraphicFramePr>
          <p:cNvPr id="8" name="Tabelle 7"/>
          <p:cNvGraphicFramePr>
            <a:graphicFrameLocks noGrp="1"/>
          </p:cNvGraphicFramePr>
          <p:nvPr/>
        </p:nvGraphicFramePr>
        <p:xfrm>
          <a:off x="384025" y="1171708"/>
          <a:ext cx="11370404" cy="45145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8426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426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6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426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/>
                        <a:t>Titel Tabelle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 sz="1600"/>
                        <a:t>Beispiel Inhalt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2" name="Tabelle 7"/>
          <p:cNvGraphicFramePr>
            <a:graphicFrameLocks noGrp="1"/>
          </p:cNvGraphicFramePr>
          <p:nvPr userDrawn="1"/>
        </p:nvGraphicFramePr>
        <p:xfrm>
          <a:off x="384025" y="1171708"/>
          <a:ext cx="11370404" cy="45145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8426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426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6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426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/>
                        <a:t>Titel Tabelle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 sz="1600"/>
                        <a:t>Beispiel Inhalt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Zwei Bilder mit zwei Texte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 bwMode="auto">
          <a:xfrm>
            <a:off x="384026" y="3368349"/>
            <a:ext cx="5202000" cy="3013983"/>
          </a:xfrm>
        </p:spPr>
        <p:txBody>
          <a:bodyPr/>
          <a:lstStyle>
            <a:lvl1pPr>
              <a:defRPr sz="2100" b="0" i="0"/>
            </a:lvl1pPr>
            <a:lvl2pPr>
              <a:defRPr sz="2100" b="0" i="0"/>
            </a:lvl2pPr>
            <a:lvl3pPr>
              <a:defRPr sz="2100" b="0" i="0"/>
            </a:lvl3pPr>
            <a:lvl4pPr>
              <a:defRPr sz="2100" b="0" i="0"/>
            </a:lvl4pPr>
            <a:lvl5pPr>
              <a:defRPr sz="2100"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 bwMode="auto">
          <a:xfrm>
            <a:off x="6096000" y="3368349"/>
            <a:ext cx="5202000" cy="3010877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10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6096000" y="0"/>
            <a:ext cx="6096000" cy="304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 marL="0" marR="0" lvl="0" indent="0" algn="ctr" defTabSz="9144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defRPr/>
            </a:pPr>
            <a:r>
              <a:rPr lang="en-US"/>
              <a:t>Click icon to add picture</a:t>
            </a:r>
            <a:endParaRPr lang="de-DE"/>
          </a:p>
        </p:txBody>
      </p:sp>
      <p:sp>
        <p:nvSpPr>
          <p:cNvPr id="11" name="Bildplatzhalter 4"/>
          <p:cNvSpPr>
            <a:spLocks noGrp="1"/>
          </p:cNvSpPr>
          <p:nvPr>
            <p:ph type="pic" sz="quarter" idx="14"/>
          </p:nvPr>
        </p:nvSpPr>
        <p:spPr bwMode="auto">
          <a:xfrm>
            <a:off x="0" y="0"/>
            <a:ext cx="6096000" cy="304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 marL="0" marR="0" lvl="0" indent="0" algn="ctr" defTabSz="9144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defRPr/>
            </a:pPr>
            <a:r>
              <a:rPr lang="en-US"/>
              <a:t>Click icon to add picture</a:t>
            </a:r>
            <a:endParaRPr lang="de-DE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und Text mit Bild gros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4790208" y="0"/>
            <a:ext cx="7401791" cy="685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 marL="0" marR="0" lvl="0" indent="0" algn="ctr" defTabSz="9144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defRPr/>
            </a:pPr>
            <a:r>
              <a:rPr lang="en-US"/>
              <a:t>Click icon to add picture</a:t>
            </a:r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84026" y="343709"/>
            <a:ext cx="4057200" cy="828000"/>
          </a:xfrm>
        </p:spPr>
        <p:txBody>
          <a:bodyPr/>
          <a:lstStyle>
            <a:lvl1pPr>
              <a:defRPr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 hinzufügen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 bwMode="auto">
          <a:xfrm>
            <a:off x="384026" y="1948444"/>
            <a:ext cx="4057200" cy="44307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5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ea typeface="Roboto"/>
              </a:rPr>
              <a:t>‹#›</a:t>
            </a:fld>
            <a:endParaRPr lang="de-CH" sz="800">
              <a:ea typeface="Roboto"/>
            </a:endParaRPr>
          </a:p>
        </p:txBody>
      </p:sp>
      <p:sp>
        <p:nvSpPr>
          <p:cNvPr id="4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ea typeface="Roboto"/>
              </a:rPr>
              <a:t>‹#›</a:t>
            </a:fld>
            <a:endParaRPr lang="de-CH" sz="800">
              <a:ea typeface="Roboto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Zitat mit Bil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6097200" y="0"/>
            <a:ext cx="6094800" cy="685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>
              <a:defRPr/>
            </a:pPr>
            <a:r>
              <a:rPr lang="en-US"/>
              <a:t>Click icon to add picture</a:t>
            </a:r>
            <a:endParaRPr lang="de-CH"/>
          </a:p>
        </p:txBody>
      </p:sp>
      <p:sp>
        <p:nvSpPr>
          <p:cNvPr id="2" name="Inhaltsplatzhalter 3"/>
          <p:cNvSpPr>
            <a:spLocks noGrp="1"/>
          </p:cNvSpPr>
          <p:nvPr>
            <p:ph sz="half" idx="2" hasCustomPrompt="1"/>
          </p:nvPr>
        </p:nvSpPr>
        <p:spPr bwMode="auto">
          <a:xfrm>
            <a:off x="381582" y="1948444"/>
            <a:ext cx="4860236" cy="4430002"/>
          </a:xfrm>
        </p:spPr>
        <p:txBody>
          <a:bodyPr anchor="t"/>
          <a:lstStyle>
            <a:lvl1pPr algn="l">
              <a:lnSpc>
                <a:spcPct val="101000"/>
              </a:lnSpc>
              <a:spcAft>
                <a:spcPts val="1800"/>
              </a:spcAft>
              <a:defRPr sz="3000" b="1" i="0">
                <a:solidFill>
                  <a:schemeClr val="tx1"/>
                </a:solidFill>
                <a:latin typeface="Calibri"/>
                <a:cs typeface="Calibri"/>
              </a:defRPr>
            </a:lvl1pPr>
            <a:lvl2pPr marL="0" indent="0" algn="l">
              <a:lnSpc>
                <a:spcPct val="101000"/>
              </a:lnSpc>
              <a:buFontTx/>
              <a:buNone/>
              <a:defRPr sz="1600" b="0" i="0">
                <a:solidFill>
                  <a:schemeClr val="tx1"/>
                </a:solidFill>
              </a:defRPr>
            </a:lvl2pPr>
            <a:lvl3pPr algn="l">
              <a:lnSpc>
                <a:spcPct val="101000"/>
              </a:lnSpc>
              <a:defRPr sz="2800" i="1">
                <a:solidFill>
                  <a:schemeClr val="bg1"/>
                </a:solidFill>
              </a:defRPr>
            </a:lvl3pPr>
            <a:lvl4pPr algn="l">
              <a:lnSpc>
                <a:spcPct val="101000"/>
              </a:lnSpc>
              <a:defRPr sz="2800" i="1">
                <a:solidFill>
                  <a:schemeClr val="bg1"/>
                </a:solidFill>
              </a:defRPr>
            </a:lvl4pPr>
            <a:lvl5pPr algn="l">
              <a:lnSpc>
                <a:spcPct val="101000"/>
              </a:lnSpc>
              <a:defRPr sz="2800" i="1">
                <a:solidFill>
                  <a:schemeClr val="bg1"/>
                </a:solidFill>
              </a:defRPr>
            </a:lvl5pPr>
          </a:lstStyle>
          <a:p>
            <a:pPr lvl="0">
              <a:defRPr/>
            </a:pPr>
            <a:r>
              <a:rPr lang="de-CH"/>
              <a:t>«Quote»</a:t>
            </a:r>
            <a:endParaRPr/>
          </a:p>
          <a:p>
            <a:pPr lvl="1">
              <a:defRPr/>
            </a:pPr>
            <a:r>
              <a:rPr lang="de-CH"/>
              <a:t>Vorname Name</a:t>
            </a:r>
            <a:endParaRPr/>
          </a:p>
        </p:txBody>
      </p:sp>
      <p:sp>
        <p:nvSpPr>
          <p:cNvPr id="4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7" name="Fußzeilenplatzhalter 1"/>
          <p:cNvSpPr txBox="1"/>
          <p:nvPr/>
        </p:nvSpPr>
        <p:spPr bwMode="auto">
          <a:xfrm>
            <a:off x="353589" y="6410325"/>
            <a:ext cx="3649818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de-CH" sz="800">
              <a:solidFill>
                <a:schemeClr val="tx1"/>
              </a:solidFill>
            </a:endParaRPr>
          </a:p>
        </p:txBody>
      </p:sp>
      <p:sp>
        <p:nvSpPr>
          <p:cNvPr id="3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6" name="Fußzeilenplatzhalter 1"/>
          <p:cNvSpPr txBox="1"/>
          <p:nvPr userDrawn="1"/>
        </p:nvSpPr>
        <p:spPr bwMode="auto">
          <a:xfrm>
            <a:off x="353589" y="6410325"/>
            <a:ext cx="3649818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de-CH" sz="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Zahl und Text Hellgrü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ctrTitle" hasCustomPrompt="1"/>
          </p:nvPr>
        </p:nvSpPr>
        <p:spPr bwMode="auto">
          <a:xfrm>
            <a:off x="389202" y="1948444"/>
            <a:ext cx="4159461" cy="1283394"/>
          </a:xfrm>
        </p:spPr>
        <p:txBody>
          <a:bodyPr anchor="t"/>
          <a:lstStyle>
            <a:lvl1pPr algn="l">
              <a:lnSpc>
                <a:spcPct val="83000"/>
              </a:lnSpc>
              <a:defRPr sz="10500" b="0" i="0" spc="-18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CH"/>
              <a:t>0000</a:t>
            </a:r>
            <a:endParaRPr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 bwMode="auto">
          <a:xfrm>
            <a:off x="5222187" y="2024646"/>
            <a:ext cx="5598348" cy="3068550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3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6" name="Fußzeilenplatzhalter 1"/>
          <p:cNvSpPr txBox="1"/>
          <p:nvPr/>
        </p:nvSpPr>
        <p:spPr bwMode="auto">
          <a:xfrm>
            <a:off x="353589" y="6410325"/>
            <a:ext cx="3649818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de-CH" sz="800">
              <a:solidFill>
                <a:schemeClr val="tx1"/>
              </a:solidFill>
            </a:endParaRPr>
          </a:p>
        </p:txBody>
      </p:sp>
      <p:sp>
        <p:nvSpPr>
          <p:cNvPr id="2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5" name="Fußzeilenplatzhalter 1"/>
          <p:cNvSpPr txBox="1"/>
          <p:nvPr userDrawn="1"/>
        </p:nvSpPr>
        <p:spPr bwMode="auto">
          <a:xfrm>
            <a:off x="353589" y="6410325"/>
            <a:ext cx="3649818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de-CH" sz="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1_Leer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1_Leer_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1_Leer_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1_Leer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1_Leer_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1_Leer_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el mit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 bwMode="auto">
          <a:xfrm>
            <a:off x="353588" y="1529346"/>
            <a:ext cx="11370406" cy="48498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 marL="594000" indent="0">
              <a:buNone/>
              <a:defRPr b="0" i="0"/>
            </a:lvl5pPr>
          </a:lstStyle>
          <a:p>
            <a:pPr lvl="0">
              <a:defRPr/>
            </a:pPr>
            <a:r>
              <a:rPr lang="de-DE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DE"/>
              <a:t>Dritter Text</a:t>
            </a:r>
            <a:endParaRPr/>
          </a:p>
          <a:p>
            <a:pPr lvl="3">
              <a:defRPr/>
            </a:pPr>
            <a:r>
              <a:rPr lang="de-DE"/>
              <a:t>Vierter Text</a:t>
            </a:r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folie mit Bild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0" y="0"/>
            <a:ext cx="12193200" cy="685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540000" anchor="t" anchorCtr="0"/>
          <a:lstStyle>
            <a:lvl1pPr algn="ctr">
              <a:defRPr sz="1200" b="0" i="0"/>
            </a:lvl1pPr>
          </a:lstStyle>
          <a:p>
            <a:pPr>
              <a:defRPr/>
            </a:pPr>
            <a:r>
              <a:rPr lang="en-US"/>
              <a:t>Click icon to add picture</a:t>
            </a:r>
            <a:endParaRPr lang="de-CH"/>
          </a:p>
        </p:txBody>
      </p:sp>
      <p:sp>
        <p:nvSpPr>
          <p:cNvPr id="6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409575" y="800707"/>
            <a:ext cx="11372850" cy="5256000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400" b="1" i="0" spc="-180">
                <a:solidFill>
                  <a:schemeClr val="bg1"/>
                </a:solidFill>
                <a:latin typeface="Calibri"/>
                <a:cs typeface="Calibri"/>
              </a:defRPr>
            </a:lvl1pPr>
            <a:lvl2pPr marL="0" indent="0" algn="l">
              <a:buNone/>
              <a:defRPr sz="1200" b="0" i="0">
                <a:solidFill>
                  <a:schemeClr val="bg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Titel</a:t>
            </a:r>
            <a:br>
              <a:rPr lang="de-CH"/>
            </a:br>
            <a:r>
              <a:rPr lang="de-CH"/>
              <a:t>hinzufügen</a:t>
            </a:r>
            <a:endParaRPr/>
          </a:p>
        </p:txBody>
      </p:sp>
      <p:sp>
        <p:nvSpPr>
          <p:cNvPr id="3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2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folie Bild link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-1" y="0"/>
            <a:ext cx="5987985" cy="685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>
              <a:defRPr/>
            </a:pPr>
            <a:r>
              <a:rPr lang="en-US"/>
              <a:t>Click icon to add picture</a:t>
            </a:r>
            <a:endParaRPr lang="de-DE"/>
          </a:p>
        </p:txBody>
      </p:sp>
      <p:sp>
        <p:nvSpPr>
          <p:cNvPr id="8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6397560" y="620689"/>
            <a:ext cx="5414995" cy="5401296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>
                <a:solidFill>
                  <a:schemeClr val="bg1"/>
                </a:solidFill>
                <a:latin typeface="Calibri"/>
                <a:ea typeface="Roboto"/>
                <a:cs typeface="Calibri"/>
              </a:defRPr>
            </a:lvl1pPr>
            <a:lvl2pPr marL="0" indent="0" algn="l">
              <a:buNone/>
              <a:defRPr sz="1600" b="0" i="0">
                <a:solidFill>
                  <a:schemeClr val="bg1"/>
                </a:solidFill>
                <a:latin typeface="Calibri"/>
                <a:ea typeface="Roboto"/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Muster</a:t>
            </a:r>
            <a:endParaRPr/>
          </a:p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bg1"/>
                </a:solidFill>
                <a:ea typeface="Roboto"/>
              </a:rPr>
              <a:t>‹#›</a:t>
            </a:fld>
            <a:endParaRPr lang="de-CH" sz="800">
              <a:solidFill>
                <a:schemeClr val="bg1"/>
              </a:solidFill>
              <a:ea typeface="Roboto"/>
            </a:endParaRPr>
          </a:p>
        </p:txBody>
      </p:sp>
      <p:sp>
        <p:nvSpPr>
          <p:cNvPr id="4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2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bg1"/>
                </a:solidFill>
                <a:ea typeface="Roboto"/>
              </a:rPr>
              <a:t>‹#›</a:t>
            </a:fld>
            <a:endParaRPr lang="de-CH" sz="800">
              <a:solidFill>
                <a:schemeClr val="bg1"/>
              </a:solidFill>
              <a:ea typeface="Roboto"/>
            </a:endParaRPr>
          </a:p>
        </p:txBody>
      </p:sp>
      <p:sp>
        <p:nvSpPr>
          <p:cNvPr id="6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Titelfolie mit Bild rech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6096000" y="0"/>
            <a:ext cx="6096000" cy="685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>
              <a:defRPr/>
            </a:pPr>
            <a:r>
              <a:rPr lang="en-US"/>
              <a:t>Click icon to add picture</a:t>
            </a:r>
            <a:endParaRPr lang="de-CH"/>
          </a:p>
        </p:txBody>
      </p:sp>
      <p:sp>
        <p:nvSpPr>
          <p:cNvPr id="6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399280" y="1239101"/>
            <a:ext cx="4844523" cy="4379797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>
                <a:solidFill>
                  <a:schemeClr val="bg1"/>
                </a:solidFill>
                <a:latin typeface="Calibri"/>
                <a:ea typeface="Roboto"/>
                <a:cs typeface="Calibri"/>
              </a:defRPr>
            </a:lvl1pPr>
            <a:lvl2pPr marL="0" indent="0" algn="l">
              <a:buNone/>
              <a:defRPr sz="1200" b="0" i="0">
                <a:solidFill>
                  <a:schemeClr val="bg1"/>
                </a:solidFill>
                <a:latin typeface="Calibri"/>
                <a:ea typeface="Roboto"/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Titel</a:t>
            </a:r>
            <a:br>
              <a:rPr lang="de-CH"/>
            </a:br>
            <a:r>
              <a:rPr lang="de-CH"/>
              <a:t>hinzufügen</a:t>
            </a:r>
            <a:endParaRPr/>
          </a:p>
        </p:txBody>
      </p:sp>
      <p:sp>
        <p:nvSpPr>
          <p:cNvPr id="4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bg1"/>
                </a:solidFill>
                <a:ea typeface="Roboto"/>
              </a:rPr>
              <a:t>‹#›</a:t>
            </a:fld>
            <a:endParaRPr lang="de-CH" sz="800">
              <a:solidFill>
                <a:schemeClr val="bg1"/>
              </a:solidFill>
              <a:ea typeface="Roboto"/>
            </a:endParaRPr>
          </a:p>
        </p:txBody>
      </p:sp>
      <p:sp>
        <p:nvSpPr>
          <p:cNvPr id="2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bg1"/>
                </a:solidFill>
                <a:ea typeface="Roboto"/>
              </a:rPr>
              <a:t>‹#›</a:t>
            </a:fld>
            <a:endParaRPr lang="de-CH" sz="800">
              <a:solidFill>
                <a:schemeClr val="bg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Titelfolie Hellgrü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445828" y="865566"/>
            <a:ext cx="11300343" cy="5126866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4000"/>
              </a:spcAft>
              <a:buNone/>
              <a:defRPr sz="10500" b="1" i="0" spc="-180">
                <a:solidFill>
                  <a:schemeClr val="tx1"/>
                </a:solidFill>
                <a:latin typeface="Calibri"/>
                <a:cs typeface="Calibri"/>
              </a:defRPr>
            </a:lvl1pPr>
            <a:lvl2pPr marL="0" indent="0" algn="l">
              <a:buNone/>
              <a:defRPr sz="1200" b="0" i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Muster Titel</a:t>
            </a:r>
            <a:endParaRPr/>
          </a:p>
        </p:txBody>
      </p:sp>
      <p:sp>
        <p:nvSpPr>
          <p:cNvPr id="5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2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28040" y="287723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1343607" y="1948444"/>
            <a:ext cx="9872973" cy="3108746"/>
          </a:xfrm>
        </p:spPr>
        <p:txBody>
          <a:bodyPr numCol="2"/>
          <a:lstStyle>
            <a:lvl1pPr marL="514350" indent="-514350">
              <a:lnSpc>
                <a:spcPct val="119000"/>
              </a:lnSpc>
              <a:buAutoNum type="arabicPlain"/>
              <a:defRPr sz="3000" b="0" i="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>
              <a:defRPr/>
            </a:pPr>
            <a:r>
              <a:rPr lang="de-DE"/>
              <a:t>Aufzählung</a:t>
            </a:r>
            <a:endParaRPr/>
          </a:p>
          <a:p>
            <a:pPr lvl="0">
              <a:defRPr/>
            </a:pPr>
            <a:endParaRPr lang="de-DE"/>
          </a:p>
        </p:txBody>
      </p:sp>
      <p:sp>
        <p:nvSpPr>
          <p:cNvPr id="4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3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Zwischentitel Hellgrün">
    <p:bg>
      <p:bgPr>
        <a:solidFill>
          <a:srgbClr val="85A04A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353589" y="343483"/>
            <a:ext cx="11372850" cy="5058940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>
                <a:solidFill>
                  <a:schemeClr val="tx1"/>
                </a:solidFill>
                <a:latin typeface="Calibri"/>
                <a:cs typeface="Calibri"/>
              </a:defRPr>
            </a:lvl1pPr>
            <a:lvl2pPr marL="0" indent="0" algn="l">
              <a:buNone/>
              <a:defRPr sz="120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Muster</a:t>
            </a:r>
            <a:endParaRPr/>
          </a:p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4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2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Zwischentitel Dunkelgrün">
    <p:bg>
      <p:bgPr>
        <a:solidFill>
          <a:srgbClr val="51673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353589" y="343483"/>
            <a:ext cx="11372850" cy="5058940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>
                <a:solidFill>
                  <a:schemeClr val="bg1"/>
                </a:solidFill>
                <a:latin typeface="Calibri"/>
                <a:cs typeface="Calibri"/>
              </a:defRPr>
            </a:lvl1pPr>
            <a:lvl2pPr marL="0" indent="0" algn="l">
              <a:buNone/>
              <a:defRPr sz="120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Muster</a:t>
            </a:r>
            <a:endParaRPr/>
          </a:p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2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bg1"/>
                </a:solidFill>
                <a:ea typeface="Roboto"/>
              </a:rPr>
              <a:t>‹#›</a:t>
            </a:fld>
            <a:endParaRPr lang="de-CH" sz="800">
              <a:solidFill>
                <a:schemeClr val="bg1"/>
              </a:solidFill>
              <a:ea typeface="Roboto"/>
            </a:endParaRPr>
          </a:p>
        </p:txBody>
      </p:sp>
      <p:sp>
        <p:nvSpPr>
          <p:cNvPr id="3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bg1"/>
                </a:solidFill>
                <a:ea typeface="Roboto"/>
              </a:rPr>
              <a:t>‹#›</a:t>
            </a:fld>
            <a:endParaRPr lang="de-CH" sz="800">
              <a:solidFill>
                <a:schemeClr val="bg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Zwischentitel mit Bild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0" y="0"/>
            <a:ext cx="12192000" cy="685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540000" anchor="t" anchorCtr="0"/>
          <a:lstStyle>
            <a:lvl1pPr algn="ctr">
              <a:defRPr sz="1200" b="0" i="0"/>
            </a:lvl1pPr>
          </a:lstStyle>
          <a:p>
            <a:pPr>
              <a:defRPr/>
            </a:pPr>
            <a:r>
              <a:rPr lang="en-US"/>
              <a:t>Click icon to add picture</a:t>
            </a:r>
            <a:endParaRPr lang="de-CH"/>
          </a:p>
        </p:txBody>
      </p:sp>
      <p:sp>
        <p:nvSpPr>
          <p:cNvPr id="7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353589" y="343483"/>
            <a:ext cx="11372850" cy="5058940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>
                <a:solidFill>
                  <a:schemeClr val="tx1"/>
                </a:solidFill>
                <a:latin typeface="Calibri"/>
                <a:cs typeface="Calibri"/>
              </a:defRPr>
            </a:lvl1pPr>
            <a:lvl2pPr marL="0" indent="0" algn="l">
              <a:buNone/>
              <a:defRPr sz="120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Muster</a:t>
            </a:r>
            <a:endParaRPr/>
          </a:p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8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2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el mit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 bwMode="auto">
          <a:xfrm>
            <a:off x="353588" y="1529346"/>
            <a:ext cx="11370406" cy="48498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 marL="594000" indent="0">
              <a:buNone/>
              <a:defRPr b="0" i="0"/>
            </a:lvl5pPr>
          </a:lstStyle>
          <a:p>
            <a:pPr lvl="0">
              <a:defRPr/>
            </a:pPr>
            <a:r>
              <a:rPr lang="de-DE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DE"/>
              <a:t>Dritter Text</a:t>
            </a:r>
            <a:endParaRPr/>
          </a:p>
          <a:p>
            <a:pPr lvl="3">
              <a:defRPr/>
            </a:pPr>
            <a:r>
              <a:rPr lang="de-DE"/>
              <a:t>Vierter Text</a:t>
            </a:r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el mit Inhalt gros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28040" y="287723"/>
            <a:ext cx="11370406" cy="828000"/>
          </a:xfrm>
        </p:spPr>
        <p:txBody>
          <a:bodyPr/>
          <a:lstStyle>
            <a:lvl1pPr>
              <a:defRPr sz="5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 bwMode="auto">
          <a:xfrm>
            <a:off x="1315614" y="1920451"/>
            <a:ext cx="10408380" cy="4430783"/>
          </a:xfrm>
        </p:spPr>
        <p:txBody>
          <a:bodyPr/>
          <a:lstStyle>
            <a:lvl1pPr>
              <a:lnSpc>
                <a:spcPct val="101000"/>
              </a:lnSpc>
              <a:defRPr sz="3000" b="0" i="0"/>
            </a:lvl1pPr>
            <a:lvl2pPr marL="288000" indent="-288000">
              <a:lnSpc>
                <a:spcPct val="101000"/>
              </a:lnSpc>
              <a:defRPr sz="3000" b="0" i="0"/>
            </a:lvl2pPr>
            <a:lvl3pPr marL="576000" indent="-288000">
              <a:lnSpc>
                <a:spcPct val="101000"/>
              </a:lnSpc>
              <a:defRPr sz="3000" b="0" i="0"/>
            </a:lvl3pPr>
            <a:lvl4pPr marL="576000" indent="0">
              <a:lnSpc>
                <a:spcPct val="101000"/>
              </a:lnSpc>
              <a:buNone/>
              <a:defRPr sz="3000" b="0" i="0"/>
            </a:lvl4pPr>
            <a:lvl5pPr marL="1152000" indent="-288000">
              <a:lnSpc>
                <a:spcPct val="101000"/>
              </a:lnSpc>
              <a:defRPr sz="3000" b="0" i="0"/>
            </a:lvl5pPr>
          </a:lstStyle>
          <a:p>
            <a:pPr lvl="0">
              <a:defRPr/>
            </a:pPr>
            <a:r>
              <a:rPr lang="de-DE"/>
              <a:t>Text</a:t>
            </a:r>
            <a:endParaRPr/>
          </a:p>
          <a:p>
            <a:pPr lvl="1">
              <a:defRPr/>
            </a:pPr>
            <a:r>
              <a:rPr lang="de-DE"/>
              <a:t>Zweiter Text</a:t>
            </a:r>
            <a:endParaRPr lang="de-CH"/>
          </a:p>
          <a:p>
            <a:pPr lvl="2">
              <a:defRPr/>
            </a:pPr>
            <a:r>
              <a:rPr lang="de-DE"/>
              <a:t>Dritter Text</a:t>
            </a:r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el mit zwei Inhalte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 bwMode="auto">
          <a:xfrm>
            <a:off x="384026" y="1948444"/>
            <a:ext cx="5472000" cy="44307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 bwMode="auto">
          <a:xfrm>
            <a:off x="6272008" y="1948444"/>
            <a:ext cx="5472000" cy="44307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mit zwei Inhalten gros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5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 bwMode="auto">
          <a:xfrm>
            <a:off x="393018" y="1948444"/>
            <a:ext cx="5472000" cy="4430783"/>
          </a:xfrm>
        </p:spPr>
        <p:txBody>
          <a:bodyPr/>
          <a:lstStyle>
            <a:lvl1pPr>
              <a:lnSpc>
                <a:spcPct val="101000"/>
              </a:lnSpc>
              <a:defRPr sz="2800" b="0" i="0"/>
            </a:lvl1pPr>
            <a:lvl2pPr marL="288000" indent="-288000">
              <a:lnSpc>
                <a:spcPct val="101000"/>
              </a:lnSpc>
              <a:defRPr sz="2800" b="0" i="0"/>
            </a:lvl2pPr>
            <a:lvl3pPr marL="576000" indent="-288000">
              <a:lnSpc>
                <a:spcPct val="101000"/>
              </a:lnSpc>
              <a:defRPr sz="2800" b="0" i="0"/>
            </a:lvl3pPr>
            <a:lvl4pPr marL="864000" indent="-288000">
              <a:lnSpc>
                <a:spcPct val="101000"/>
              </a:lnSpc>
              <a:defRPr sz="2800" b="0" i="0"/>
            </a:lvl4pPr>
            <a:lvl5pPr marL="1152000" indent="-288000">
              <a:lnSpc>
                <a:spcPct val="101000"/>
              </a:lnSpc>
              <a:defRPr sz="2800" b="0" i="0"/>
            </a:lvl5pPr>
          </a:lstStyle>
          <a:p>
            <a:pPr lvl="0">
              <a:defRPr/>
            </a:pPr>
            <a:r>
              <a:rPr lang="de-DE"/>
              <a:t>Text</a:t>
            </a:r>
            <a:endParaRPr/>
          </a:p>
          <a:p>
            <a:pPr lvl="1">
              <a:defRPr/>
            </a:pPr>
            <a:r>
              <a:rPr lang="de-DE"/>
              <a:t>Zweiter Text</a:t>
            </a:r>
            <a:endParaRPr lang="de-CH"/>
          </a:p>
          <a:p>
            <a:pPr lvl="2">
              <a:defRPr/>
            </a:pPr>
            <a:r>
              <a:rPr lang="de-DE"/>
              <a:t>Dritter Text</a:t>
            </a:r>
            <a:endParaRPr/>
          </a:p>
          <a:p>
            <a:pPr lvl="3">
              <a:defRPr/>
            </a:pPr>
            <a:r>
              <a:rPr lang="de-DE"/>
              <a:t>Vierter Text</a:t>
            </a:r>
            <a:endParaRPr/>
          </a:p>
        </p:txBody>
      </p:sp>
      <p:sp>
        <p:nvSpPr>
          <p:cNvPr id="7" name="Inhaltsplatzhalter 2"/>
          <p:cNvSpPr>
            <a:spLocks noGrp="1"/>
          </p:cNvSpPr>
          <p:nvPr>
            <p:ph idx="13" hasCustomPrompt="1"/>
          </p:nvPr>
        </p:nvSpPr>
        <p:spPr bwMode="auto">
          <a:xfrm>
            <a:off x="6270996" y="1948444"/>
            <a:ext cx="5472000" cy="4430783"/>
          </a:xfrm>
        </p:spPr>
        <p:txBody>
          <a:bodyPr/>
          <a:lstStyle>
            <a:lvl1pPr>
              <a:lnSpc>
                <a:spcPct val="101000"/>
              </a:lnSpc>
              <a:defRPr sz="2800" b="0" i="0"/>
            </a:lvl1pPr>
            <a:lvl2pPr marL="288000" indent="-288000">
              <a:lnSpc>
                <a:spcPct val="101000"/>
              </a:lnSpc>
              <a:defRPr sz="2800" b="0" i="0"/>
            </a:lvl2pPr>
            <a:lvl3pPr marL="576000" indent="-288000">
              <a:lnSpc>
                <a:spcPct val="101000"/>
              </a:lnSpc>
              <a:defRPr sz="2800" b="0" i="0"/>
            </a:lvl3pPr>
            <a:lvl4pPr marL="864000" indent="-288000">
              <a:lnSpc>
                <a:spcPct val="101000"/>
              </a:lnSpc>
              <a:defRPr sz="2800" b="0" i="0"/>
            </a:lvl4pPr>
            <a:lvl5pPr marL="1152000" indent="-288000">
              <a:lnSpc>
                <a:spcPct val="101000"/>
              </a:lnSpc>
              <a:defRPr sz="2800" b="0" i="0"/>
            </a:lvl5pPr>
          </a:lstStyle>
          <a:p>
            <a:pPr lvl="0">
              <a:defRPr/>
            </a:pPr>
            <a:r>
              <a:rPr lang="de-DE"/>
              <a:t>Text</a:t>
            </a:r>
            <a:endParaRPr/>
          </a:p>
          <a:p>
            <a:pPr lvl="1">
              <a:defRPr/>
            </a:pPr>
            <a:r>
              <a:rPr lang="de-DE"/>
              <a:t>Zweiter Text</a:t>
            </a:r>
            <a:endParaRPr lang="de-CH"/>
          </a:p>
          <a:p>
            <a:pPr lvl="2">
              <a:defRPr/>
            </a:pPr>
            <a:r>
              <a:rPr lang="de-DE"/>
              <a:t>Dritter Text</a:t>
            </a:r>
            <a:endParaRPr/>
          </a:p>
          <a:p>
            <a:pPr lvl="3">
              <a:defRPr/>
            </a:pPr>
            <a:r>
              <a:rPr lang="de-DE"/>
              <a:t>Vierter Text</a:t>
            </a:r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mit drei Inhalte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 bwMode="auto">
          <a:xfrm>
            <a:off x="384025" y="1948444"/>
            <a:ext cx="3643200" cy="4430782"/>
          </a:xfrm>
        </p:spPr>
        <p:txBody>
          <a:bodyPr/>
          <a:lstStyle>
            <a:lvl1pPr>
              <a:lnSpc>
                <a:spcPct val="114999"/>
              </a:lnSpc>
              <a:defRPr sz="1600" b="0" i="0"/>
            </a:lvl1pPr>
            <a:lvl2pPr>
              <a:lnSpc>
                <a:spcPct val="114999"/>
              </a:lnSpc>
              <a:defRPr sz="1600" b="0" i="0"/>
            </a:lvl2pPr>
            <a:lvl3pPr>
              <a:lnSpc>
                <a:spcPct val="114999"/>
              </a:lnSpc>
              <a:defRPr sz="1600" b="0" i="0"/>
            </a:lvl3pPr>
            <a:lvl4pPr>
              <a:lnSpc>
                <a:spcPct val="114999"/>
              </a:lnSpc>
              <a:defRPr sz="1600" b="0" i="0"/>
            </a:lvl4pPr>
            <a:lvl5pPr>
              <a:lnSpc>
                <a:spcPct val="114999"/>
              </a:lnSpc>
              <a:defRPr sz="1600"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 bwMode="auto">
          <a:xfrm>
            <a:off x="4246407" y="1948444"/>
            <a:ext cx="3643200" cy="4430782"/>
          </a:xfrm>
        </p:spPr>
        <p:txBody>
          <a:bodyPr/>
          <a:lstStyle>
            <a:lvl1pPr>
              <a:lnSpc>
                <a:spcPct val="114999"/>
              </a:lnSpc>
              <a:defRPr sz="1600" b="0" i="0"/>
            </a:lvl1pPr>
            <a:lvl2pPr>
              <a:lnSpc>
                <a:spcPct val="114999"/>
              </a:lnSpc>
              <a:defRPr sz="1600" b="0" i="0"/>
            </a:lvl2pPr>
            <a:lvl3pPr>
              <a:lnSpc>
                <a:spcPct val="114999"/>
              </a:lnSpc>
              <a:defRPr sz="1600" b="0" i="0"/>
            </a:lvl3pPr>
            <a:lvl4pPr>
              <a:lnSpc>
                <a:spcPct val="114999"/>
              </a:lnSpc>
              <a:defRPr sz="1600" b="0" i="0"/>
            </a:lvl4pPr>
            <a:lvl5pPr>
              <a:lnSpc>
                <a:spcPct val="114999"/>
              </a:lnSpc>
              <a:defRPr sz="1600"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10" name="Inhaltsplatzhalter 3"/>
          <p:cNvSpPr>
            <a:spLocks noGrp="1"/>
          </p:cNvSpPr>
          <p:nvPr>
            <p:ph sz="half" idx="13" hasCustomPrompt="1"/>
          </p:nvPr>
        </p:nvSpPr>
        <p:spPr bwMode="auto">
          <a:xfrm>
            <a:off x="8104969" y="1948444"/>
            <a:ext cx="3643200" cy="4430782"/>
          </a:xfrm>
        </p:spPr>
        <p:txBody>
          <a:bodyPr/>
          <a:lstStyle>
            <a:lvl1pPr>
              <a:lnSpc>
                <a:spcPct val="114999"/>
              </a:lnSpc>
              <a:defRPr sz="1600" b="0" i="0"/>
            </a:lvl1pPr>
            <a:lvl2pPr>
              <a:lnSpc>
                <a:spcPct val="114999"/>
              </a:lnSpc>
              <a:defRPr sz="1600" b="0" i="0"/>
            </a:lvl2pPr>
            <a:lvl3pPr>
              <a:lnSpc>
                <a:spcPct val="114999"/>
              </a:lnSpc>
              <a:defRPr sz="1600" b="0" i="0"/>
            </a:lvl3pPr>
            <a:lvl4pPr>
              <a:lnSpc>
                <a:spcPct val="114999"/>
              </a:lnSpc>
              <a:defRPr sz="1600" b="0" i="0"/>
            </a:lvl4pPr>
            <a:lvl5pPr>
              <a:lnSpc>
                <a:spcPct val="114999"/>
              </a:lnSpc>
              <a:defRPr sz="1600"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klei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Titel klei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/>
          </p:nvPr>
        </p:nvSpPr>
        <p:spPr bwMode="auto">
          <a:xfrm>
            <a:off x="384026" y="343709"/>
            <a:ext cx="11370406" cy="828000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de-DE"/>
          </a:p>
        </p:txBody>
      </p:sp>
      <p:graphicFrame>
        <p:nvGraphicFramePr>
          <p:cNvPr id="8" name="Tabelle 7"/>
          <p:cNvGraphicFramePr>
            <a:graphicFrameLocks noGrp="1"/>
          </p:cNvGraphicFramePr>
          <p:nvPr/>
        </p:nvGraphicFramePr>
        <p:xfrm>
          <a:off x="384025" y="1171708"/>
          <a:ext cx="11370404" cy="45145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8426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426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6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426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/>
                        <a:t>Titel Tabelle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 sz="1600"/>
                        <a:t>Beispiel Inhalt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2" name="Tabelle 7"/>
          <p:cNvGraphicFramePr>
            <a:graphicFrameLocks noGrp="1"/>
          </p:cNvGraphicFramePr>
          <p:nvPr userDrawn="1"/>
        </p:nvGraphicFramePr>
        <p:xfrm>
          <a:off x="384025" y="1171708"/>
          <a:ext cx="11370404" cy="45145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8426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426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6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426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/>
                        <a:t>Titel Tabelle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 sz="1600"/>
                        <a:t>Beispiel Inhalt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Zwei Bilder mit zwei Texte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 bwMode="auto">
          <a:xfrm>
            <a:off x="384026" y="3368349"/>
            <a:ext cx="5202000" cy="3013983"/>
          </a:xfrm>
        </p:spPr>
        <p:txBody>
          <a:bodyPr/>
          <a:lstStyle>
            <a:lvl1pPr>
              <a:defRPr sz="2100" b="0" i="0"/>
            </a:lvl1pPr>
            <a:lvl2pPr>
              <a:defRPr sz="2100" b="0" i="0"/>
            </a:lvl2pPr>
            <a:lvl3pPr>
              <a:defRPr sz="2100" b="0" i="0"/>
            </a:lvl3pPr>
            <a:lvl4pPr>
              <a:defRPr sz="2100" b="0" i="0"/>
            </a:lvl4pPr>
            <a:lvl5pPr>
              <a:defRPr sz="2100"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 bwMode="auto">
          <a:xfrm>
            <a:off x="6096000" y="3368349"/>
            <a:ext cx="5202000" cy="3010877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10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6096000" y="0"/>
            <a:ext cx="6096000" cy="304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 marL="0" marR="0" lvl="0" indent="0" algn="ctr" defTabSz="9144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defRPr/>
            </a:pPr>
            <a:r>
              <a:rPr lang="en-US"/>
              <a:t>Click icon to add picture</a:t>
            </a:r>
            <a:endParaRPr lang="de-DE"/>
          </a:p>
        </p:txBody>
      </p:sp>
      <p:sp>
        <p:nvSpPr>
          <p:cNvPr id="11" name="Bildplatzhalter 4"/>
          <p:cNvSpPr>
            <a:spLocks noGrp="1"/>
          </p:cNvSpPr>
          <p:nvPr>
            <p:ph type="pic" sz="quarter" idx="14"/>
          </p:nvPr>
        </p:nvSpPr>
        <p:spPr bwMode="auto">
          <a:xfrm>
            <a:off x="0" y="0"/>
            <a:ext cx="6096000" cy="304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 marL="0" marR="0" lvl="0" indent="0" algn="ctr" defTabSz="9144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defRPr/>
            </a:pPr>
            <a:r>
              <a:rPr lang="en-US"/>
              <a:t>Click icon to add picture</a:t>
            </a:r>
            <a:endParaRPr lang="de-DE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und Text mit Bild gros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4790208" y="0"/>
            <a:ext cx="7401791" cy="685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 marL="0" marR="0" lvl="0" indent="0" algn="ctr" defTabSz="9144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defRPr/>
            </a:pPr>
            <a:r>
              <a:rPr lang="en-US"/>
              <a:t>Click icon to add picture</a:t>
            </a:r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84026" y="343709"/>
            <a:ext cx="4057200" cy="828000"/>
          </a:xfrm>
        </p:spPr>
        <p:txBody>
          <a:bodyPr/>
          <a:lstStyle>
            <a:lvl1pPr>
              <a:defRPr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 hinzufügen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 bwMode="auto">
          <a:xfrm>
            <a:off x="384026" y="1948444"/>
            <a:ext cx="4057200" cy="44307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5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ea typeface="Roboto"/>
              </a:rPr>
              <a:t>‹#›</a:t>
            </a:fld>
            <a:endParaRPr lang="de-CH" sz="800">
              <a:ea typeface="Roboto"/>
            </a:endParaRPr>
          </a:p>
        </p:txBody>
      </p:sp>
      <p:sp>
        <p:nvSpPr>
          <p:cNvPr id="4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ea typeface="Roboto"/>
              </a:rPr>
              <a:t>‹#›</a:t>
            </a:fld>
            <a:endParaRPr lang="de-CH" sz="800">
              <a:ea typeface="Roboto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Zitat mit Bil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6097200" y="0"/>
            <a:ext cx="6094800" cy="685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>
              <a:defRPr/>
            </a:pPr>
            <a:r>
              <a:rPr lang="en-US"/>
              <a:t>Click icon to add picture</a:t>
            </a:r>
            <a:endParaRPr lang="de-CH"/>
          </a:p>
        </p:txBody>
      </p:sp>
      <p:sp>
        <p:nvSpPr>
          <p:cNvPr id="2" name="Inhaltsplatzhalter 3"/>
          <p:cNvSpPr>
            <a:spLocks noGrp="1"/>
          </p:cNvSpPr>
          <p:nvPr>
            <p:ph sz="half" idx="2" hasCustomPrompt="1"/>
          </p:nvPr>
        </p:nvSpPr>
        <p:spPr bwMode="auto">
          <a:xfrm>
            <a:off x="381582" y="1948444"/>
            <a:ext cx="4860236" cy="4430002"/>
          </a:xfrm>
        </p:spPr>
        <p:txBody>
          <a:bodyPr anchor="t"/>
          <a:lstStyle>
            <a:lvl1pPr algn="l">
              <a:lnSpc>
                <a:spcPct val="101000"/>
              </a:lnSpc>
              <a:spcAft>
                <a:spcPts val="1800"/>
              </a:spcAft>
              <a:defRPr sz="3000" b="1" i="0">
                <a:solidFill>
                  <a:schemeClr val="tx1"/>
                </a:solidFill>
                <a:latin typeface="Calibri"/>
                <a:cs typeface="Calibri"/>
              </a:defRPr>
            </a:lvl1pPr>
            <a:lvl2pPr marL="0" indent="0" algn="l">
              <a:lnSpc>
                <a:spcPct val="101000"/>
              </a:lnSpc>
              <a:buFontTx/>
              <a:buNone/>
              <a:defRPr sz="1600" b="0" i="0">
                <a:solidFill>
                  <a:schemeClr val="tx1"/>
                </a:solidFill>
              </a:defRPr>
            </a:lvl2pPr>
            <a:lvl3pPr algn="l">
              <a:lnSpc>
                <a:spcPct val="101000"/>
              </a:lnSpc>
              <a:defRPr sz="2800" i="1">
                <a:solidFill>
                  <a:schemeClr val="bg1"/>
                </a:solidFill>
              </a:defRPr>
            </a:lvl3pPr>
            <a:lvl4pPr algn="l">
              <a:lnSpc>
                <a:spcPct val="101000"/>
              </a:lnSpc>
              <a:defRPr sz="2800" i="1">
                <a:solidFill>
                  <a:schemeClr val="bg1"/>
                </a:solidFill>
              </a:defRPr>
            </a:lvl4pPr>
            <a:lvl5pPr algn="l">
              <a:lnSpc>
                <a:spcPct val="101000"/>
              </a:lnSpc>
              <a:defRPr sz="2800" i="1">
                <a:solidFill>
                  <a:schemeClr val="bg1"/>
                </a:solidFill>
              </a:defRPr>
            </a:lvl5pPr>
          </a:lstStyle>
          <a:p>
            <a:pPr lvl="0">
              <a:defRPr/>
            </a:pPr>
            <a:r>
              <a:rPr lang="de-CH"/>
              <a:t>«Quote»</a:t>
            </a:r>
            <a:endParaRPr/>
          </a:p>
          <a:p>
            <a:pPr lvl="1">
              <a:defRPr/>
            </a:pPr>
            <a:r>
              <a:rPr lang="de-CH"/>
              <a:t>Vorname Name</a:t>
            </a:r>
            <a:endParaRPr/>
          </a:p>
        </p:txBody>
      </p:sp>
      <p:sp>
        <p:nvSpPr>
          <p:cNvPr id="4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3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Zahl und Text Hellgrü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ctrTitle" hasCustomPrompt="1"/>
          </p:nvPr>
        </p:nvSpPr>
        <p:spPr bwMode="auto">
          <a:xfrm>
            <a:off x="389202" y="1948444"/>
            <a:ext cx="4159461" cy="1283394"/>
          </a:xfrm>
        </p:spPr>
        <p:txBody>
          <a:bodyPr anchor="t"/>
          <a:lstStyle>
            <a:lvl1pPr algn="l">
              <a:lnSpc>
                <a:spcPct val="83000"/>
              </a:lnSpc>
              <a:defRPr sz="10500" b="0" i="0" spc="-18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CH"/>
              <a:t>0000</a:t>
            </a:r>
            <a:endParaRPr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 bwMode="auto">
          <a:xfrm>
            <a:off x="5222187" y="2024646"/>
            <a:ext cx="5598348" cy="3068550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3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2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1_Leer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1_Leer_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1_Leer_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slideLayout" Target="../slideLayouts/slideLayout4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1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5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18" Type="http://schemas.openxmlformats.org/officeDocument/2006/relationships/slideLayout" Target="../slideLayouts/slideLayout70.xml"/><Relationship Id="rId3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73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17" Type="http://schemas.openxmlformats.org/officeDocument/2006/relationships/slideLayout" Target="../slideLayouts/slideLayout69.xml"/><Relationship Id="rId2" Type="http://schemas.openxmlformats.org/officeDocument/2006/relationships/slideLayout" Target="../slideLayouts/slideLayout54.xml"/><Relationship Id="rId16" Type="http://schemas.openxmlformats.org/officeDocument/2006/relationships/slideLayout" Target="../slideLayouts/slideLayout68.xml"/><Relationship Id="rId20" Type="http://schemas.openxmlformats.org/officeDocument/2006/relationships/slideLayout" Target="../slideLayouts/slideLayout72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67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62.xml"/><Relationship Id="rId19" Type="http://schemas.openxmlformats.org/officeDocument/2006/relationships/slideLayout" Target="../slideLayouts/slideLayout71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6.xml"/><Relationship Id="rId22" Type="http://schemas.openxmlformats.org/officeDocument/2006/relationships/slideLayout" Target="../slideLayouts/slideLayout7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de-CH" sz="1600" b="0" i="0">
              <a:latin typeface="Calibri"/>
            </a:endParaRP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 bwMode="auto">
          <a:xfrm>
            <a:off x="384026" y="343709"/>
            <a:ext cx="11370406" cy="828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>
              <a:defRPr/>
            </a:pPr>
            <a:r>
              <a:rPr lang="de-CH"/>
              <a:t>Titolo</a:t>
            </a:r>
            <a:endParaRPr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381581" y="1557339"/>
            <a:ext cx="11370406" cy="484988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>
              <a:defRPr/>
            </a:pPr>
            <a:r>
              <a:rPr lang="de-CH"/>
              <a:t>testo</a:t>
            </a:r>
            <a:endParaRPr/>
          </a:p>
          <a:p>
            <a:pPr lvl="1">
              <a:defRPr/>
            </a:pPr>
            <a:r>
              <a:rPr lang="de-CH"/>
              <a:t>Secondo testo</a:t>
            </a:r>
            <a:endParaRPr/>
          </a:p>
          <a:p>
            <a:pPr lvl="2">
              <a:defRPr/>
            </a:pPr>
            <a:r>
              <a:rPr lang="de-CH"/>
              <a:t>Terzo testo</a:t>
            </a:r>
            <a:endParaRPr/>
          </a:p>
          <a:p>
            <a:pPr lvl="3">
              <a:defRPr/>
            </a:pPr>
            <a:r>
              <a:rPr lang="de-CH"/>
              <a:t>Quarto testo</a:t>
            </a:r>
            <a:endParaRPr/>
          </a:p>
        </p:txBody>
      </p:sp>
      <p:sp>
        <p:nvSpPr>
          <p:cNvPr id="6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7" name="Fußzeilenplatzhalter 1"/>
          <p:cNvSpPr txBox="1"/>
          <p:nvPr userDrawn="1"/>
        </p:nvSpPr>
        <p:spPr bwMode="auto">
          <a:xfrm>
            <a:off x="353589" y="6410325"/>
            <a:ext cx="3649818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de-CH" sz="80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xStyles>
    <p:titleStyle>
      <a:lvl1pPr algn="l" defTabSz="914400">
        <a:lnSpc>
          <a:spcPct val="96000"/>
        </a:lnSpc>
        <a:spcBef>
          <a:spcPts val="0"/>
        </a:spcBef>
        <a:buNone/>
        <a:defRPr sz="3000" b="1" i="0" spc="0">
          <a:solidFill>
            <a:schemeClr val="tx1"/>
          </a:solidFill>
          <a:latin typeface="Calibri"/>
          <a:ea typeface="Roboto"/>
          <a:cs typeface="Calibri"/>
        </a:defRPr>
      </a:lvl1pPr>
    </p:titleStyle>
    <p:bodyStyle>
      <a:lvl1pPr marL="0" indent="0" algn="l" defTabSz="914400">
        <a:lnSpc>
          <a:spcPct val="109000"/>
        </a:lnSpc>
        <a:spcBef>
          <a:spcPts val="0"/>
        </a:spcBef>
        <a:buFont typeface="+mj-lt"/>
        <a:buNone/>
        <a:defRPr sz="2100" b="0" i="0" spc="-10">
          <a:solidFill>
            <a:schemeClr val="tx1"/>
          </a:solidFill>
          <a:latin typeface="Calibri Light"/>
          <a:ea typeface="Roboto"/>
          <a:cs typeface="Calibri Light"/>
        </a:defRPr>
      </a:lvl1pPr>
      <a:lvl2pPr marL="198000" indent="-198000" algn="l" defTabSz="914400">
        <a:lnSpc>
          <a:spcPct val="109000"/>
        </a:lnSpc>
        <a:spcBef>
          <a:spcPts val="0"/>
        </a:spcBef>
        <a:buFont typeface="Segoe UI"/>
        <a:buChar char="‒"/>
        <a:defRPr sz="2100" b="0" i="0" spc="-10">
          <a:solidFill>
            <a:schemeClr val="tx1"/>
          </a:solidFill>
          <a:latin typeface="Calibri Light"/>
          <a:ea typeface="Roboto"/>
          <a:cs typeface="Calibri Light"/>
        </a:defRPr>
      </a:lvl2pPr>
      <a:lvl3pPr marL="396000" indent="-198000" algn="l" defTabSz="914400">
        <a:lnSpc>
          <a:spcPct val="109000"/>
        </a:lnSpc>
        <a:spcBef>
          <a:spcPts val="0"/>
        </a:spcBef>
        <a:buFont typeface="Segoe UI"/>
        <a:buChar char="‒"/>
        <a:defRPr sz="2100" b="0" i="0" spc="-10">
          <a:solidFill>
            <a:schemeClr val="tx1"/>
          </a:solidFill>
          <a:latin typeface="Calibri Light"/>
          <a:ea typeface="Roboto"/>
          <a:cs typeface="Calibri Light"/>
        </a:defRPr>
      </a:lvl3pPr>
      <a:lvl4pPr marL="594000" indent="-198000" algn="l" defTabSz="914400">
        <a:lnSpc>
          <a:spcPct val="109000"/>
        </a:lnSpc>
        <a:spcBef>
          <a:spcPts val="0"/>
        </a:spcBef>
        <a:buFont typeface="Segoe UI"/>
        <a:buChar char="‒"/>
        <a:defRPr sz="2100" b="0" i="0" spc="-10">
          <a:solidFill>
            <a:schemeClr val="tx1"/>
          </a:solidFill>
          <a:latin typeface="Calibri Light"/>
          <a:ea typeface="Roboto"/>
          <a:cs typeface="Calibri Light"/>
        </a:defRPr>
      </a:lvl4pPr>
      <a:lvl5pPr marL="792000" indent="-198000" algn="l" defTabSz="914400">
        <a:lnSpc>
          <a:spcPct val="109000"/>
        </a:lnSpc>
        <a:spcBef>
          <a:spcPts val="0"/>
        </a:spcBef>
        <a:buFont typeface="Segoe UI"/>
        <a:buChar char="‒"/>
        <a:defRPr sz="2100" b="0" i="0" spc="-10">
          <a:solidFill>
            <a:schemeClr val="tx1"/>
          </a:solidFill>
          <a:latin typeface="Calibri Light"/>
          <a:ea typeface="Roboto"/>
          <a:cs typeface="Calibri Ligh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indent="0" algn="l" defTabSz="914400">
        <a:lnSpc>
          <a:spcPct val="109000"/>
        </a:lnSpc>
        <a:spcBef>
          <a:spcPts val="0"/>
        </a:spcBef>
        <a:buFont typeface="+mj-lt"/>
        <a:buNone/>
        <a:defRPr sz="2000" b="0" spc="-10">
          <a:solidFill>
            <a:schemeClr val="tx1"/>
          </a:solidFill>
          <a:latin typeface="+mn-lt"/>
          <a:ea typeface="+mn-ea"/>
          <a:cs typeface="+mn-cs"/>
        </a:defRPr>
      </a:lvl1pPr>
      <a:lvl2pPr marL="198000" indent="-198000" algn="l" defTabSz="914400">
        <a:lnSpc>
          <a:spcPct val="109000"/>
        </a:lnSpc>
        <a:spcBef>
          <a:spcPts val="0"/>
        </a:spcBef>
        <a:buFont typeface="Symbol"/>
        <a:buChar char="-"/>
        <a:defRPr sz="2000" spc="-10">
          <a:solidFill>
            <a:schemeClr val="tx1"/>
          </a:solidFill>
          <a:latin typeface="+mn-lt"/>
          <a:ea typeface="+mn-ea"/>
          <a:cs typeface="+mn-cs"/>
        </a:defRPr>
      </a:lvl2pPr>
      <a:lvl3pPr marL="396000" indent="-198000" algn="l" defTabSz="914400">
        <a:lnSpc>
          <a:spcPct val="109000"/>
        </a:lnSpc>
        <a:spcBef>
          <a:spcPts val="0"/>
        </a:spcBef>
        <a:buFont typeface="Symbol"/>
        <a:buChar char="-"/>
        <a:defRPr sz="2000" spc="-10">
          <a:solidFill>
            <a:schemeClr val="tx1"/>
          </a:solidFill>
          <a:latin typeface="+mn-lt"/>
          <a:ea typeface="+mn-ea"/>
          <a:cs typeface="+mn-cs"/>
        </a:defRPr>
      </a:lvl3pPr>
      <a:lvl4pPr marL="594000" indent="-198000" algn="l" defTabSz="914400">
        <a:lnSpc>
          <a:spcPct val="109000"/>
        </a:lnSpc>
        <a:spcBef>
          <a:spcPts val="0"/>
        </a:spcBef>
        <a:buFont typeface="Symbol"/>
        <a:buChar char="-"/>
        <a:defRPr sz="2000" spc="-10">
          <a:solidFill>
            <a:schemeClr val="tx1"/>
          </a:solidFill>
          <a:latin typeface="+mn-lt"/>
          <a:ea typeface="+mn-ea"/>
          <a:cs typeface="+mn-cs"/>
        </a:defRPr>
      </a:lvl4pPr>
      <a:lvl5pPr marL="792000" indent="-198000" algn="l" defTabSz="914400">
        <a:lnSpc>
          <a:spcPct val="109000"/>
        </a:lnSpc>
        <a:spcBef>
          <a:spcPts val="0"/>
        </a:spcBef>
        <a:buFont typeface="Symbol"/>
        <a:buChar char="-"/>
        <a:defRPr sz="2000" spc="-1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 txBox="1"/>
          <p:nvPr userDrawn="1"/>
        </p:nvSpPr>
        <p:spPr bwMode="auto">
          <a:xfrm>
            <a:off x="384026" y="343709"/>
            <a:ext cx="11370406" cy="828000"/>
          </a:xfrm>
          <a:prstGeom prst="rect">
            <a:avLst/>
          </a:prstGeom>
        </p:spPr>
        <p:txBody>
          <a:bodyPr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30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>
              <a:defRPr/>
            </a:pPr>
            <a:r>
              <a:rPr lang="de-CH"/>
              <a:t>Seguono le immagini dei singoli IMQ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de-CH" sz="1600" b="0" i="0">
              <a:latin typeface="Calibri"/>
            </a:endParaRP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 bwMode="auto">
          <a:xfrm>
            <a:off x="384026" y="343709"/>
            <a:ext cx="11370406" cy="828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>
              <a:defRPr/>
            </a:pPr>
            <a:r>
              <a:rPr lang="de-CH"/>
              <a:t>Titolo</a:t>
            </a:r>
            <a:endParaRPr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381581" y="1557339"/>
            <a:ext cx="11370406" cy="484988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>
              <a:defRPr/>
            </a:pPr>
            <a:r>
              <a:rPr lang="de-CH"/>
              <a:t>testo</a:t>
            </a:r>
            <a:endParaRPr/>
          </a:p>
          <a:p>
            <a:pPr lvl="1">
              <a:defRPr/>
            </a:pPr>
            <a:r>
              <a:rPr lang="de-CH"/>
              <a:t>Secondo testo</a:t>
            </a:r>
            <a:endParaRPr/>
          </a:p>
          <a:p>
            <a:pPr lvl="2">
              <a:defRPr/>
            </a:pPr>
            <a:r>
              <a:rPr lang="de-CH"/>
              <a:t>Terzo testo</a:t>
            </a:r>
            <a:endParaRPr/>
          </a:p>
          <a:p>
            <a:pPr lvl="3">
              <a:defRPr/>
            </a:pPr>
            <a:r>
              <a:rPr lang="de-CH"/>
              <a:t>Quarto testo</a:t>
            </a:r>
            <a:endParaRPr/>
          </a:p>
        </p:txBody>
      </p:sp>
      <p:sp>
        <p:nvSpPr>
          <p:cNvPr id="6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7" name="Fußzeilenplatzhalter 1"/>
          <p:cNvSpPr txBox="1"/>
          <p:nvPr/>
        </p:nvSpPr>
        <p:spPr bwMode="auto">
          <a:xfrm>
            <a:off x="353589" y="6410325"/>
            <a:ext cx="3649818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de-CH" sz="800">
              <a:solidFill>
                <a:schemeClr val="tx1"/>
              </a:solidFill>
            </a:endParaRPr>
          </a:p>
        </p:txBody>
      </p:sp>
      <p:sp>
        <p:nvSpPr>
          <p:cNvPr id="4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5" name="Fußzeilenplatzhalter 1"/>
          <p:cNvSpPr txBox="1"/>
          <p:nvPr userDrawn="1"/>
        </p:nvSpPr>
        <p:spPr bwMode="auto">
          <a:xfrm>
            <a:off x="353589" y="6410325"/>
            <a:ext cx="3649818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de-CH" sz="80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  <p:sldLayoutId id="2147483693" r:id="rId17"/>
    <p:sldLayoutId id="2147483694" r:id="rId18"/>
    <p:sldLayoutId id="2147483695" r:id="rId19"/>
    <p:sldLayoutId id="2147483696" r:id="rId20"/>
    <p:sldLayoutId id="2147483698" r:id="rId21"/>
    <p:sldLayoutId id="2147483699" r:id="rId22"/>
  </p:sldLayoutIdLst>
  <p:txStyles>
    <p:titleStyle>
      <a:lvl1pPr algn="l" defTabSz="914400">
        <a:lnSpc>
          <a:spcPct val="96000"/>
        </a:lnSpc>
        <a:spcBef>
          <a:spcPts val="0"/>
        </a:spcBef>
        <a:buNone/>
        <a:defRPr sz="3000" b="1" i="0" spc="0">
          <a:solidFill>
            <a:schemeClr val="tx1"/>
          </a:solidFill>
          <a:latin typeface="Calibri"/>
          <a:ea typeface="Roboto"/>
          <a:cs typeface="Calibri"/>
        </a:defRPr>
      </a:lvl1pPr>
    </p:titleStyle>
    <p:bodyStyle>
      <a:lvl1pPr marL="0" indent="0" algn="l" defTabSz="914400">
        <a:lnSpc>
          <a:spcPct val="109000"/>
        </a:lnSpc>
        <a:spcBef>
          <a:spcPts val="0"/>
        </a:spcBef>
        <a:buFont typeface="+mj-lt"/>
        <a:buNone/>
        <a:defRPr sz="2100" b="0" i="0" spc="-10">
          <a:solidFill>
            <a:schemeClr val="tx1"/>
          </a:solidFill>
          <a:latin typeface="Calibri Light"/>
          <a:ea typeface="Roboto"/>
          <a:cs typeface="Calibri Light"/>
        </a:defRPr>
      </a:lvl1pPr>
      <a:lvl2pPr marL="198000" indent="-198000" algn="l" defTabSz="914400">
        <a:lnSpc>
          <a:spcPct val="109000"/>
        </a:lnSpc>
        <a:spcBef>
          <a:spcPts val="0"/>
        </a:spcBef>
        <a:buFont typeface="Segoe UI"/>
        <a:buChar char="‒"/>
        <a:defRPr sz="2100" b="0" i="0" spc="-10">
          <a:solidFill>
            <a:schemeClr val="tx1"/>
          </a:solidFill>
          <a:latin typeface="Calibri Light"/>
          <a:ea typeface="Roboto"/>
          <a:cs typeface="Calibri Light"/>
        </a:defRPr>
      </a:lvl2pPr>
      <a:lvl3pPr marL="396000" indent="-198000" algn="l" defTabSz="914400">
        <a:lnSpc>
          <a:spcPct val="109000"/>
        </a:lnSpc>
        <a:spcBef>
          <a:spcPts val="0"/>
        </a:spcBef>
        <a:buFont typeface="Segoe UI"/>
        <a:buChar char="‒"/>
        <a:defRPr sz="2100" b="0" i="0" spc="-10">
          <a:solidFill>
            <a:schemeClr val="tx1"/>
          </a:solidFill>
          <a:latin typeface="Calibri Light"/>
          <a:ea typeface="Roboto"/>
          <a:cs typeface="Calibri Light"/>
        </a:defRPr>
      </a:lvl3pPr>
      <a:lvl4pPr marL="594000" indent="-198000" algn="l" defTabSz="914400">
        <a:lnSpc>
          <a:spcPct val="109000"/>
        </a:lnSpc>
        <a:spcBef>
          <a:spcPts val="0"/>
        </a:spcBef>
        <a:buFont typeface="Segoe UI"/>
        <a:buChar char="‒"/>
        <a:defRPr sz="2100" b="0" i="0" spc="-10">
          <a:solidFill>
            <a:schemeClr val="tx1"/>
          </a:solidFill>
          <a:latin typeface="Calibri Light"/>
          <a:ea typeface="Roboto"/>
          <a:cs typeface="Calibri Light"/>
        </a:defRPr>
      </a:lvl4pPr>
      <a:lvl5pPr marL="792000" indent="-198000" algn="l" defTabSz="914400">
        <a:lnSpc>
          <a:spcPct val="109000"/>
        </a:lnSpc>
        <a:spcBef>
          <a:spcPts val="0"/>
        </a:spcBef>
        <a:buFont typeface="Segoe UI"/>
        <a:buChar char="‒"/>
        <a:defRPr sz="2100" b="0" i="0" spc="-10">
          <a:solidFill>
            <a:schemeClr val="tx1"/>
          </a:solidFill>
          <a:latin typeface="Calibri Light"/>
          <a:ea typeface="Roboto"/>
          <a:cs typeface="Calibri Ligh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indent="0" algn="l" defTabSz="914400">
        <a:lnSpc>
          <a:spcPct val="109000"/>
        </a:lnSpc>
        <a:spcBef>
          <a:spcPts val="0"/>
        </a:spcBef>
        <a:buFont typeface="+mj-lt"/>
        <a:buNone/>
        <a:defRPr sz="2000" b="0" spc="-10">
          <a:solidFill>
            <a:schemeClr val="tx1"/>
          </a:solidFill>
          <a:latin typeface="+mn-lt"/>
          <a:ea typeface="+mn-ea"/>
          <a:cs typeface="+mn-cs"/>
        </a:defRPr>
      </a:lvl1pPr>
      <a:lvl2pPr marL="198000" indent="-198000" algn="l" defTabSz="914400">
        <a:lnSpc>
          <a:spcPct val="109000"/>
        </a:lnSpc>
        <a:spcBef>
          <a:spcPts val="0"/>
        </a:spcBef>
        <a:buFont typeface="Symbol"/>
        <a:buChar char="-"/>
        <a:defRPr sz="2000" spc="-10">
          <a:solidFill>
            <a:schemeClr val="tx1"/>
          </a:solidFill>
          <a:latin typeface="+mn-lt"/>
          <a:ea typeface="+mn-ea"/>
          <a:cs typeface="+mn-cs"/>
        </a:defRPr>
      </a:lvl2pPr>
      <a:lvl3pPr marL="396000" indent="-198000" algn="l" defTabSz="914400">
        <a:lnSpc>
          <a:spcPct val="109000"/>
        </a:lnSpc>
        <a:spcBef>
          <a:spcPts val="0"/>
        </a:spcBef>
        <a:buFont typeface="Symbol"/>
        <a:buChar char="-"/>
        <a:defRPr sz="2000" spc="-10">
          <a:solidFill>
            <a:schemeClr val="tx1"/>
          </a:solidFill>
          <a:latin typeface="+mn-lt"/>
          <a:ea typeface="+mn-ea"/>
          <a:cs typeface="+mn-cs"/>
        </a:defRPr>
      </a:lvl3pPr>
      <a:lvl4pPr marL="594000" indent="-198000" algn="l" defTabSz="914400">
        <a:lnSpc>
          <a:spcPct val="109000"/>
        </a:lnSpc>
        <a:spcBef>
          <a:spcPts val="0"/>
        </a:spcBef>
        <a:buFont typeface="Symbol"/>
        <a:buChar char="-"/>
        <a:defRPr sz="2000" spc="-10">
          <a:solidFill>
            <a:schemeClr val="tx1"/>
          </a:solidFill>
          <a:latin typeface="+mn-lt"/>
          <a:ea typeface="+mn-ea"/>
          <a:cs typeface="+mn-cs"/>
        </a:defRPr>
      </a:lvl4pPr>
      <a:lvl5pPr marL="792000" indent="-198000" algn="l" defTabSz="914400">
        <a:lnSpc>
          <a:spcPct val="109000"/>
        </a:lnSpc>
        <a:spcBef>
          <a:spcPts val="0"/>
        </a:spcBef>
        <a:buFont typeface="Symbol"/>
        <a:buChar char="-"/>
        <a:defRPr sz="2000" spc="-1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 txBox="1"/>
          <p:nvPr/>
        </p:nvSpPr>
        <p:spPr bwMode="auto">
          <a:xfrm>
            <a:off x="384026" y="343709"/>
            <a:ext cx="11370406" cy="828000"/>
          </a:xfrm>
          <a:prstGeom prst="rect">
            <a:avLst/>
          </a:prstGeom>
        </p:spPr>
        <p:txBody>
          <a:bodyPr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30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>
              <a:defRPr/>
            </a:pPr>
            <a:r>
              <a:rPr lang="de-CH"/>
              <a:t>Seguono le immagini dei singoli IMQ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de-CH" sz="1600" b="0" i="0">
              <a:latin typeface="Calibri"/>
            </a:endParaRP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 bwMode="auto">
          <a:xfrm>
            <a:off x="384026" y="343709"/>
            <a:ext cx="11370406" cy="828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381581" y="1557339"/>
            <a:ext cx="11370406" cy="484988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6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4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  <p:sldLayoutId id="2147483723" r:id="rId18"/>
    <p:sldLayoutId id="2147483724" r:id="rId19"/>
    <p:sldLayoutId id="2147483725" r:id="rId20"/>
    <p:sldLayoutId id="2147483726" r:id="rId21"/>
    <p:sldLayoutId id="2147483727" r:id="rId22"/>
  </p:sldLayoutIdLst>
  <p:txStyles>
    <p:titleStyle>
      <a:lvl1pPr algn="l" defTabSz="914400">
        <a:lnSpc>
          <a:spcPct val="96000"/>
        </a:lnSpc>
        <a:spcBef>
          <a:spcPts val="0"/>
        </a:spcBef>
        <a:buNone/>
        <a:defRPr sz="3000" b="1" i="0" spc="0">
          <a:solidFill>
            <a:schemeClr val="tx1"/>
          </a:solidFill>
          <a:latin typeface="Calibri"/>
          <a:ea typeface="Roboto"/>
          <a:cs typeface="Calibri"/>
        </a:defRPr>
      </a:lvl1pPr>
    </p:titleStyle>
    <p:bodyStyle>
      <a:lvl1pPr marL="0" indent="0" algn="l" defTabSz="914400">
        <a:lnSpc>
          <a:spcPct val="109000"/>
        </a:lnSpc>
        <a:spcBef>
          <a:spcPts val="0"/>
        </a:spcBef>
        <a:buFont typeface="+mj-lt"/>
        <a:buNone/>
        <a:defRPr sz="2100" b="0" i="0" spc="-10">
          <a:solidFill>
            <a:schemeClr val="tx1"/>
          </a:solidFill>
          <a:latin typeface="Calibri Light"/>
          <a:ea typeface="Roboto"/>
          <a:cs typeface="Calibri Light"/>
        </a:defRPr>
      </a:lvl1pPr>
      <a:lvl2pPr marL="198000" indent="-198000" algn="l" defTabSz="914400">
        <a:lnSpc>
          <a:spcPct val="109000"/>
        </a:lnSpc>
        <a:spcBef>
          <a:spcPts val="0"/>
        </a:spcBef>
        <a:buFont typeface="Segoe UI"/>
        <a:buChar char="‒"/>
        <a:defRPr sz="2100" b="0" i="0" spc="-10">
          <a:solidFill>
            <a:schemeClr val="tx1"/>
          </a:solidFill>
          <a:latin typeface="Calibri Light"/>
          <a:ea typeface="Roboto"/>
          <a:cs typeface="Calibri Light"/>
        </a:defRPr>
      </a:lvl2pPr>
      <a:lvl3pPr marL="396000" indent="-198000" algn="l" defTabSz="914400">
        <a:lnSpc>
          <a:spcPct val="109000"/>
        </a:lnSpc>
        <a:spcBef>
          <a:spcPts val="0"/>
        </a:spcBef>
        <a:buFont typeface="Segoe UI"/>
        <a:buChar char="‒"/>
        <a:defRPr sz="2100" b="0" i="0" spc="-10">
          <a:solidFill>
            <a:schemeClr val="tx1"/>
          </a:solidFill>
          <a:latin typeface="Calibri Light"/>
          <a:ea typeface="Roboto"/>
          <a:cs typeface="Calibri Light"/>
        </a:defRPr>
      </a:lvl3pPr>
      <a:lvl4pPr marL="594000" indent="-198000" algn="l" defTabSz="914400">
        <a:lnSpc>
          <a:spcPct val="109000"/>
        </a:lnSpc>
        <a:spcBef>
          <a:spcPts val="0"/>
        </a:spcBef>
        <a:buFont typeface="Segoe UI"/>
        <a:buChar char="‒"/>
        <a:defRPr sz="2100" b="0" i="0" spc="-10">
          <a:solidFill>
            <a:schemeClr val="tx1"/>
          </a:solidFill>
          <a:latin typeface="Calibri Light"/>
          <a:ea typeface="Roboto"/>
          <a:cs typeface="Calibri Light"/>
        </a:defRPr>
      </a:lvl4pPr>
      <a:lvl5pPr marL="792000" indent="-198000" algn="l" defTabSz="914400">
        <a:lnSpc>
          <a:spcPct val="109000"/>
        </a:lnSpc>
        <a:spcBef>
          <a:spcPts val="0"/>
        </a:spcBef>
        <a:buFont typeface="Segoe UI"/>
        <a:buChar char="‒"/>
        <a:defRPr sz="2100" b="0" i="0" spc="-10">
          <a:solidFill>
            <a:schemeClr val="tx1"/>
          </a:solidFill>
          <a:latin typeface="Calibri Light"/>
          <a:ea typeface="Roboto"/>
          <a:cs typeface="Calibri Ligh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indent="0" algn="l" defTabSz="914400">
        <a:lnSpc>
          <a:spcPct val="109000"/>
        </a:lnSpc>
        <a:spcBef>
          <a:spcPts val="0"/>
        </a:spcBef>
        <a:buFont typeface="+mj-lt"/>
        <a:buNone/>
        <a:defRPr sz="2000" b="0" spc="-10">
          <a:solidFill>
            <a:schemeClr val="tx1"/>
          </a:solidFill>
          <a:latin typeface="+mn-lt"/>
          <a:ea typeface="+mn-ea"/>
          <a:cs typeface="+mn-cs"/>
        </a:defRPr>
      </a:lvl1pPr>
      <a:lvl2pPr marL="198000" indent="-198000" algn="l" defTabSz="914400">
        <a:lnSpc>
          <a:spcPct val="109000"/>
        </a:lnSpc>
        <a:spcBef>
          <a:spcPts val="0"/>
        </a:spcBef>
        <a:buFont typeface="Symbol"/>
        <a:buChar char="-"/>
        <a:defRPr sz="2000" spc="-10">
          <a:solidFill>
            <a:schemeClr val="tx1"/>
          </a:solidFill>
          <a:latin typeface="+mn-lt"/>
          <a:ea typeface="+mn-ea"/>
          <a:cs typeface="+mn-cs"/>
        </a:defRPr>
      </a:lvl2pPr>
      <a:lvl3pPr marL="396000" indent="-198000" algn="l" defTabSz="914400">
        <a:lnSpc>
          <a:spcPct val="109000"/>
        </a:lnSpc>
        <a:spcBef>
          <a:spcPts val="0"/>
        </a:spcBef>
        <a:buFont typeface="Symbol"/>
        <a:buChar char="-"/>
        <a:defRPr sz="2000" spc="-10">
          <a:solidFill>
            <a:schemeClr val="tx1"/>
          </a:solidFill>
          <a:latin typeface="+mn-lt"/>
          <a:ea typeface="+mn-ea"/>
          <a:cs typeface="+mn-cs"/>
        </a:defRPr>
      </a:lvl3pPr>
      <a:lvl4pPr marL="594000" indent="-198000" algn="l" defTabSz="914400">
        <a:lnSpc>
          <a:spcPct val="109000"/>
        </a:lnSpc>
        <a:spcBef>
          <a:spcPts val="0"/>
        </a:spcBef>
        <a:buFont typeface="Symbol"/>
        <a:buChar char="-"/>
        <a:defRPr sz="2000" spc="-10">
          <a:solidFill>
            <a:schemeClr val="tx1"/>
          </a:solidFill>
          <a:latin typeface="+mn-lt"/>
          <a:ea typeface="+mn-ea"/>
          <a:cs typeface="+mn-cs"/>
        </a:defRPr>
      </a:lvl4pPr>
      <a:lvl5pPr marL="792000" indent="-198000" algn="l" defTabSz="914400">
        <a:lnSpc>
          <a:spcPct val="109000"/>
        </a:lnSpc>
        <a:spcBef>
          <a:spcPts val="0"/>
        </a:spcBef>
        <a:buFont typeface="Symbol"/>
        <a:buChar char="-"/>
        <a:defRPr sz="2000" spc="-1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tiset.ch/qualita-delle-cur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8.xml"/><Relationship Id="rId4" Type="http://schemas.openxmlformats.org/officeDocument/2006/relationships/hyperlink" Target="https://www.artiset.ch/qualita-delle-cure/licenze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6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8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13" Type="http://schemas.openxmlformats.org/officeDocument/2006/relationships/image" Target="../media/image34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7.sv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svg"/><Relationship Id="rId4" Type="http://schemas.openxmlformats.org/officeDocument/2006/relationships/image" Target="../media/image25.svg"/><Relationship Id="rId9" Type="http://schemas.openxmlformats.org/officeDocument/2006/relationships/image" Target="../media/image30.png"/><Relationship Id="rId14" Type="http://schemas.openxmlformats.org/officeDocument/2006/relationships/image" Target="../media/image35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2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0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38.sv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4" Type="http://schemas.openxmlformats.org/officeDocument/2006/relationships/image" Target="../media/image40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36.png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47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tiset.ch/Conoscenze-specialistiche/NIP-Q-UPGRADE/P1xU5/?lang=it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1.xml"/><Relationship Id="rId5" Type="http://schemas.openxmlformats.org/officeDocument/2006/relationships/hyperlink" Target="https://www.samw.ch/en/Ethics/Topics-A-to-Z/Advance-care-planning.html" TargetMode="External"/><Relationship Id="rId4" Type="http://schemas.openxmlformats.org/officeDocument/2006/relationships/hyperlink" Target="https://www.samw.ch/en/Ethics/Topics-A-to-Z/Advance-care-planning/Retirement-and-nursing-homes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 bwMode="auto">
          <a:xfrm>
            <a:off x="0" y="0"/>
            <a:ext cx="12192000" cy="5377550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108000" tIns="90000" rIns="108000" bIns="90000" rtlCol="0" anchor="ctr"/>
          <a:lstStyle/>
          <a:p>
            <a:pPr algn="ctr">
              <a:defRPr/>
            </a:pPr>
            <a:r>
              <a:rPr lang="it-CH" sz="3600" b="1" dirty="0">
                <a:solidFill>
                  <a:schemeClr val="bg1"/>
                </a:solidFill>
                <a:latin typeface="Calibri"/>
                <a:ea typeface="Roboto"/>
                <a:cs typeface="Calibri"/>
              </a:rPr>
              <a:t>Benvenuti/e</a:t>
            </a:r>
            <a:endParaRPr lang="it-CH" dirty="0"/>
          </a:p>
          <a:p>
            <a:pPr algn="ctr">
              <a:defRPr/>
            </a:pPr>
            <a:endParaRPr lang="it-CH" sz="2100" b="1" dirty="0">
              <a:solidFill>
                <a:schemeClr val="bg1"/>
              </a:solidFill>
              <a:latin typeface="Calibri"/>
              <a:ea typeface="Roboto"/>
              <a:cs typeface="Calibri"/>
            </a:endParaRPr>
          </a:p>
          <a:p>
            <a:pPr algn="ctr">
              <a:defRPr/>
            </a:pPr>
            <a:r>
              <a:rPr lang="it-CH" sz="500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Indicatore medico di qualità </a:t>
            </a:r>
            <a:br>
              <a:rPr lang="it-CH" sz="500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</a:br>
            <a:r>
              <a:rPr lang="it-CH" sz="500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«Pianificazione sanitaria anticipata»</a:t>
            </a:r>
            <a:endParaRPr lang="it-CH" dirty="0"/>
          </a:p>
          <a:p>
            <a:pPr algn="ctr">
              <a:defRPr/>
            </a:pPr>
            <a:br>
              <a:rPr lang="it-CH" sz="3600" dirty="0">
                <a:solidFill>
                  <a:schemeClr val="bg1"/>
                </a:solidFill>
                <a:latin typeface="Calibri"/>
                <a:ea typeface="Roboto"/>
              </a:rPr>
            </a:br>
            <a:r>
              <a:rPr lang="it-CH" sz="2100" dirty="0">
                <a:latin typeface="Calibri"/>
                <a:ea typeface="Roboto"/>
              </a:rPr>
              <a:t>Introduzione all'Indicatore medico di qualità «Pianificazione sanitaria anticipata».</a:t>
            </a:r>
            <a:endParaRPr lang="it-CH" sz="2100" dirty="0">
              <a:solidFill>
                <a:schemeClr val="bg1"/>
              </a:solidFill>
              <a:latin typeface="Calibri"/>
              <a:ea typeface="Roboto"/>
            </a:endParaRPr>
          </a:p>
          <a:p>
            <a:pPr algn="ctr">
              <a:defRPr/>
            </a:pPr>
            <a:br>
              <a:rPr lang="it-CH" sz="2100" dirty="0">
                <a:solidFill>
                  <a:schemeClr val="bg1"/>
                </a:solidFill>
                <a:latin typeface="Calibri"/>
                <a:ea typeface="Roboto"/>
              </a:rPr>
            </a:br>
            <a:r>
              <a:rPr lang="it-CH" sz="2100" dirty="0">
                <a:solidFill>
                  <a:schemeClr val="bg1"/>
                </a:solidFill>
                <a:latin typeface="Calibri"/>
                <a:ea typeface="Roboto"/>
              </a:rPr>
              <a:t>gg. Mese yyyy</a:t>
            </a:r>
            <a:endParaRPr lang="it-CH" sz="2100" dirty="0">
              <a:solidFill>
                <a:schemeClr val="tx1"/>
              </a:solidFill>
              <a:latin typeface="Calibri"/>
              <a:ea typeface="Roboto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704770" y="5640386"/>
            <a:ext cx="4993200" cy="10003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>
          <a:extLst>
            <a:ext uri="{FF2B5EF4-FFF2-40B4-BE49-F238E27FC236}">
              <a16:creationId xmlns:a16="http://schemas.microsoft.com/office/drawing/2014/main" id="{D6AB69D1-E85E-BB3E-6B95-CFD82348D84D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B33AD758-3574-2376-DD9E-C69F728E4C2B}"/>
              </a:ext>
            </a:extLst>
          </p:cNvPr>
          <p:cNvSpPr/>
          <p:nvPr/>
        </p:nvSpPr>
        <p:spPr bwMode="auto">
          <a:xfrm>
            <a:off x="0" y="-1"/>
            <a:ext cx="12192000" cy="6858000"/>
          </a:xfrm>
          <a:prstGeom prst="rect">
            <a:avLst/>
          </a:prstGeom>
          <a:solidFill>
            <a:srgbClr val="DA573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Fußzeilenplatzhalter 1">
            <a:extLst>
              <a:ext uri="{FF2B5EF4-FFF2-40B4-BE49-F238E27FC236}">
                <a16:creationId xmlns:a16="http://schemas.microsoft.com/office/drawing/2014/main" id="{B9031E41-1798-8FB6-58ED-204F43B9D87B}"/>
              </a:ext>
            </a:extLst>
          </p:cNvPr>
          <p:cNvSpPr txBox="1"/>
          <p:nvPr/>
        </p:nvSpPr>
        <p:spPr bwMode="auto"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Roboto"/>
                <a:cs typeface="Calibri"/>
              </a:rPr>
              <a:t>www.artiset.ch/qualita-delle-cure – CC BY-NC-SA senesuisse e CURAVIVA </a:t>
            </a:r>
            <a:endParaRPr kumimoji="0" lang="de-CH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Roboto"/>
              <a:cs typeface="Calibri"/>
            </a:endParaRP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E6B29AC1-78A9-5FA7-0FC3-E71EF58360A3}"/>
              </a:ext>
            </a:extLst>
          </p:cNvPr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202A2B-C977-E242-981D-4353B69DDCE3}" type="slidenum">
              <a:rPr kumimoji="0" lang="de-DE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Roboto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CH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Roboto"/>
              <a:cs typeface="+mn-cs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6B1E499-4A85-B27A-6D9C-2A8C00EB9803}"/>
              </a:ext>
            </a:extLst>
          </p:cNvPr>
          <p:cNvSpPr txBox="1"/>
          <p:nvPr/>
        </p:nvSpPr>
        <p:spPr bwMode="auto">
          <a:xfrm>
            <a:off x="4657344" y="16703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Titel 4">
            <a:extLst>
              <a:ext uri="{FF2B5EF4-FFF2-40B4-BE49-F238E27FC236}">
                <a16:creationId xmlns:a16="http://schemas.microsoft.com/office/drawing/2014/main" id="{C233AAEE-7703-829E-FAE1-4BC8CE3279A9}"/>
              </a:ext>
            </a:extLst>
          </p:cNvPr>
          <p:cNvSpPr txBox="1">
            <a:spLocks/>
          </p:cNvSpPr>
          <p:nvPr/>
        </p:nvSpPr>
        <p:spPr>
          <a:xfrm>
            <a:off x="409575" y="371475"/>
            <a:ext cx="10723563" cy="12988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500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Indicazioni per l’utilizzo di questa presentazione</a:t>
            </a:r>
            <a:endParaRPr lang="de-DE" sz="5000" b="1" dirty="0">
              <a:solidFill>
                <a:schemeClr val="bg1"/>
              </a:solidFill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E7EC3031-295E-4B1B-1D89-FA2E375AAB1F}"/>
              </a:ext>
            </a:extLst>
          </p:cNvPr>
          <p:cNvSpPr txBox="1"/>
          <p:nvPr/>
        </p:nvSpPr>
        <p:spPr>
          <a:xfrm>
            <a:off x="409575" y="1994653"/>
            <a:ext cx="10892409" cy="3883316"/>
          </a:xfrm>
          <a:prstGeom prst="rect">
            <a:avLst/>
          </a:prstGeom>
          <a:solidFill>
            <a:schemeClr val="bg1"/>
          </a:solidFill>
        </p:spPr>
        <p:txBody>
          <a:bodyPr wrap="square" lIns="648000" tIns="216000" rIns="360000" bIns="216000" rtlCol="0" anchor="t">
            <a:spAutoFit/>
          </a:bodyPr>
          <a:lstStyle/>
          <a:p>
            <a:pPr marL="261850" indent="-261850">
              <a:spcBef>
                <a:spcPts val="600"/>
              </a:spcBef>
              <a:buFont typeface="Arial"/>
              <a:buChar char="•"/>
              <a:defRPr/>
            </a:pPr>
            <a:r>
              <a:rPr lang="it-IT" sz="2100" spc="-9" dirty="0">
                <a:latin typeface="Calibri "/>
                <a:ea typeface="Calibri "/>
                <a:cs typeface="Calibri "/>
              </a:rPr>
              <a:t>Qualora le diapositive vengano riutilizzate integralmente, senza alcuna modifica, è obbligatorio conservare il piè di pagina riportante la seguente dicitura: </a:t>
            </a:r>
          </a:p>
          <a:p>
            <a:pPr>
              <a:spcBef>
                <a:spcPts val="600"/>
              </a:spcBef>
              <a:defRPr/>
            </a:pPr>
            <a:r>
              <a:rPr lang="it-IT" sz="2100" spc="-9" dirty="0">
                <a:latin typeface="Calibri "/>
                <a:ea typeface="Calibri "/>
                <a:cs typeface="Calibri "/>
              </a:rPr>
              <a:t>	</a:t>
            </a:r>
            <a:r>
              <a:rPr lang="it-IT" sz="2100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www.artiset.ch/</a:t>
            </a:r>
            <a:r>
              <a:rPr lang="it-IT" sz="2100" dirty="0" err="1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qualita</a:t>
            </a:r>
            <a:r>
              <a:rPr lang="it-IT" sz="2100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-delle-cure</a:t>
            </a:r>
            <a:r>
              <a:rPr lang="it-IT" sz="2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100" spc="-9" dirty="0">
                <a:latin typeface="Calibri "/>
                <a:ea typeface="Calibri "/>
                <a:cs typeface="Calibri "/>
              </a:rPr>
              <a:t>– CC BY-NC-SA </a:t>
            </a:r>
            <a:r>
              <a:rPr lang="it-IT" sz="2100" spc="-9" dirty="0" err="1">
                <a:latin typeface="Calibri "/>
                <a:ea typeface="Calibri "/>
                <a:cs typeface="Calibri "/>
              </a:rPr>
              <a:t>senesuisse</a:t>
            </a:r>
            <a:r>
              <a:rPr lang="it-IT" sz="2100" spc="-9" dirty="0">
                <a:latin typeface="Calibri "/>
                <a:ea typeface="Calibri "/>
                <a:cs typeface="Calibri "/>
              </a:rPr>
              <a:t> e CURAVIVA</a:t>
            </a:r>
            <a:endParaRPr lang="it-IT" sz="2100" dirty="0">
              <a:latin typeface="Calibri "/>
              <a:cs typeface="Calibri "/>
            </a:endParaRP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/>
              <a:buChar char="•"/>
              <a:defRPr/>
            </a:pPr>
            <a:r>
              <a:rPr lang="it-IT" sz="2100" dirty="0">
                <a:latin typeface="Calibri "/>
                <a:ea typeface="Calibri "/>
                <a:cs typeface="Calibri "/>
              </a:rPr>
              <a:t>In caso di modifica o aggiunta di diapositive, eliminare le informazione nel piè di pagina della diapositiva interessata.</a:t>
            </a:r>
            <a:endParaRPr lang="it-IT" sz="2100" dirty="0">
              <a:latin typeface="Calibri "/>
              <a:cs typeface="Calibri "/>
            </a:endParaRP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/>
              <a:buChar char="•"/>
              <a:defRPr/>
            </a:pPr>
            <a:r>
              <a:rPr lang="it-IT" sz="2100" spc="-9" dirty="0">
                <a:latin typeface="Calibri "/>
                <a:ea typeface="Calibri "/>
                <a:cs typeface="Calibri "/>
              </a:rPr>
              <a:t>Immagini e icone: sono soggette a diritti d’autore; non possono essere modificate né riutilizzate altrove.</a:t>
            </a:r>
            <a:endParaRPr lang="it-IT" sz="2100" dirty="0">
              <a:latin typeface="Calibri "/>
              <a:cs typeface="Calibri "/>
            </a:endParaRPr>
          </a:p>
          <a:p>
            <a:pPr>
              <a:spcBef>
                <a:spcPts val="600"/>
              </a:spcBef>
              <a:defRPr/>
            </a:pPr>
            <a:r>
              <a:rPr lang="it-IT" sz="2100" spc="-9" dirty="0">
                <a:latin typeface="Calibri "/>
                <a:ea typeface="Calibri "/>
                <a:cs typeface="Calibri "/>
              </a:rPr>
              <a:t>Maggiori informazioni sulle licenze sono disponibili al seguente link:</a:t>
            </a:r>
            <a:endParaRPr lang="it-IT" sz="2100" spc="-9" dirty="0">
              <a:latin typeface="Calibri "/>
              <a:cs typeface="Calibri "/>
            </a:endParaRPr>
          </a:p>
          <a:p>
            <a:pPr lvl="0">
              <a:spcBef>
                <a:spcPts val="600"/>
              </a:spcBef>
              <a:spcAft>
                <a:spcPts val="599"/>
              </a:spcAft>
              <a:defRPr/>
            </a:pPr>
            <a:r>
              <a:rPr lang="it-IT" sz="2100" u="sng" spc="-9" dirty="0">
                <a:latin typeface="Calibri "/>
                <a:ea typeface="Calibri "/>
                <a:cs typeface="Calibri "/>
                <a:hlinkClick r:id="rId4" tooltip="https://www.artiset.ch/qualita-delle-cure/licenz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https://www.artiset.ch/qualita-delle-cure/licenze</a:t>
            </a:r>
            <a:r>
              <a:rPr lang="it-IT" sz="2100" dirty="0">
                <a:latin typeface="Calibri "/>
                <a:ea typeface="Calibri "/>
                <a:cs typeface="Calibri "/>
              </a:rPr>
              <a:t> </a:t>
            </a:r>
            <a:endParaRPr lang="it-IT" sz="2100" dirty="0">
              <a:latin typeface="Calibri "/>
              <a:cs typeface="Calibri "/>
            </a:endParaRPr>
          </a:p>
        </p:txBody>
      </p:sp>
    </p:spTree>
    <p:extLst>
      <p:ext uri="{BB962C8B-B14F-4D97-AF65-F5344CB8AC3E}">
        <p14:creationId xmlns:p14="http://schemas.microsoft.com/office/powerpoint/2010/main" val="3542176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356033" y="315716"/>
            <a:ext cx="11370406" cy="158962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it-CH" sz="4400" b="1">
                <a:latin typeface="Calibri"/>
                <a:ea typeface="Calibri"/>
                <a:cs typeface="Calibri"/>
              </a:rPr>
              <a:t>I sei attuali Indicatori medici di qualità </a:t>
            </a:r>
            <a:br>
              <a:rPr lang="it-CH" sz="3200" b="1">
                <a:latin typeface="Calibri"/>
                <a:ea typeface="Calibri"/>
                <a:cs typeface="Calibri"/>
              </a:rPr>
            </a:br>
            <a:r>
              <a:rPr lang="it-CH" sz="1800"/>
              <a:t>(con obbligo di trasmissione annuale dei dati a livello federale)</a:t>
            </a:r>
            <a:endParaRPr lang="it-CH" sz="3200"/>
          </a:p>
        </p:txBody>
      </p:sp>
      <p:graphicFrame>
        <p:nvGraphicFramePr>
          <p:cNvPr id="19" name="Table 19"/>
          <p:cNvGraphicFramePr>
            <a:graphicFrameLocks noGrp="1"/>
          </p:cNvGraphicFramePr>
          <p:nvPr/>
        </p:nvGraphicFramePr>
        <p:xfrm>
          <a:off x="356033" y="2175827"/>
          <a:ext cx="11061217" cy="29761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9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09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44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793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64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2255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434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90375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92338">
                <a:tc gridSpan="2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CH" sz="1600" b="1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Dolore</a:t>
                      </a:r>
                      <a:endParaRPr lang="it-CH"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5F6D1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CH" sz="1600" b="1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Contenzioni fisiche</a:t>
                      </a:r>
                      <a:endParaRPr lang="it-CH" sz="1600" b="1" strike="sngStrike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5F6D1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CH" sz="1600" b="1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Farmaci</a:t>
                      </a:r>
                      <a:endParaRPr lang="it-CH" sz="1600" b="1" strike="sngStrike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5F6D1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CH" sz="1600" b="1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Alimentazione</a:t>
                      </a:r>
                      <a:endParaRPr lang="it-CH"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5F6D1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2338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it-CH" sz="1600">
                        <a:latin typeface="Calibri"/>
                        <a:ea typeface="Calibri"/>
                        <a:cs typeface="Calibri"/>
                      </a:endParaRPr>
                    </a:p>
                    <a:p>
                      <a:pPr>
                        <a:defRPr/>
                      </a:pPr>
                      <a:endParaRPr lang="it-CH" sz="1600">
                        <a:latin typeface="Calibri"/>
                        <a:ea typeface="Calibri"/>
                        <a:cs typeface="Calibri"/>
                      </a:endParaRPr>
                    </a:p>
                    <a:p>
                      <a:pPr>
                        <a:defRPr/>
                      </a:pPr>
                      <a:endParaRPr lang="it-CH" sz="1600">
                        <a:latin typeface="Calibri"/>
                        <a:ea typeface="Calibri"/>
                        <a:cs typeface="Calibri"/>
                      </a:endParaRPr>
                    </a:p>
                    <a:p>
                      <a:pPr>
                        <a:defRPr/>
                      </a:pPr>
                      <a:endParaRPr lang="it-CH" sz="16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EFF3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CH" sz="1600">
                          <a:latin typeface="Calibri"/>
                          <a:ea typeface="Calibri"/>
                          <a:cs typeface="Calibri"/>
                        </a:rPr>
                        <a:t>Autovalutazione del dolore</a:t>
                      </a:r>
                      <a:endParaRPr lang="it-CH"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EFF3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it-CH" sz="16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C6CB9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CH" sz="1600">
                          <a:latin typeface="Calibri"/>
                          <a:ea typeface="Calibri"/>
                          <a:cs typeface="Calibri"/>
                        </a:rPr>
                        <a:t>Fissaggio del busto/ della</a:t>
                      </a:r>
                      <a:r>
                        <a:rPr lang="it-CH" sz="1600"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CH" sz="1600">
                          <a:latin typeface="Calibri"/>
                          <a:ea typeface="Calibri"/>
                          <a:cs typeface="Calibri"/>
                        </a:rPr>
                        <a:t>seduta</a:t>
                      </a:r>
                      <a:endParaRPr lang="it-CH"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C6CB9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it-CH" sz="16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EFF3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CH" sz="1600">
                          <a:latin typeface="Calibri"/>
                          <a:ea typeface="Calibri"/>
                          <a:cs typeface="Calibri"/>
                        </a:rPr>
                        <a:t>Polifarmacia</a:t>
                      </a:r>
                      <a:endParaRPr lang="it-CH" sz="1600" strike="sngStrike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EFF3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it-CH" sz="16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C6CB9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CH" sz="1600">
                          <a:latin typeface="Calibri"/>
                          <a:ea typeface="Calibri"/>
                          <a:cs typeface="Calibri"/>
                        </a:rPr>
                        <a:t>Malnutrizione</a:t>
                      </a:r>
                      <a:endParaRPr lang="it-CH"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C6CB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2338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it-CH" sz="1600">
                        <a:latin typeface="Calibri"/>
                        <a:ea typeface="Calibri"/>
                        <a:cs typeface="Calibri"/>
                      </a:endParaRPr>
                    </a:p>
                    <a:p>
                      <a:pPr>
                        <a:defRPr/>
                      </a:pPr>
                      <a:endParaRPr lang="it-CH" sz="1600">
                        <a:latin typeface="Calibri"/>
                        <a:ea typeface="Calibri"/>
                        <a:cs typeface="Calibri"/>
                      </a:endParaRPr>
                    </a:p>
                    <a:p>
                      <a:pPr>
                        <a:defRPr/>
                      </a:pPr>
                      <a:endParaRPr lang="it-CH" sz="1600">
                        <a:latin typeface="Calibri"/>
                        <a:ea typeface="Calibri"/>
                        <a:cs typeface="Calibri"/>
                      </a:endParaRPr>
                    </a:p>
                    <a:p>
                      <a:pPr>
                        <a:defRPr/>
                      </a:pPr>
                      <a:endParaRPr lang="it-CH" sz="16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EFF3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CH" sz="1600">
                          <a:latin typeface="Calibri"/>
                          <a:ea typeface="Calibri"/>
                          <a:cs typeface="Calibri"/>
                        </a:rPr>
                        <a:t>Dolore osservato </a:t>
                      </a:r>
                      <a:endParaRPr lang="it-CH" sz="1600" u="none" strike="sngStrike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EFF3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it-CH" sz="16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C6CB9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CH" sz="1600">
                          <a:latin typeface="Calibri"/>
                          <a:ea typeface="Calibri"/>
                          <a:cs typeface="Calibri"/>
                        </a:rPr>
                        <a:t>Sponde del letto</a:t>
                      </a:r>
                      <a:endParaRPr lang="it-CH"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C6CB94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defRPr/>
                      </a:pPr>
                      <a:endParaRPr lang="it-CH" sz="16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EFF3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 algn="l" defTabSz="914400">
                        <a:lnSpc>
                          <a:spcPct val="109000"/>
                        </a:lnSpc>
                        <a:spcBef>
                          <a:spcPts val="0"/>
                        </a:spcBef>
                        <a:buFont typeface="+mj-lt"/>
                        <a:buNone/>
                        <a:defRPr/>
                      </a:pPr>
                      <a:endParaRPr lang="it-CH" sz="16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C6CB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Picture 4" descr="A black background with a black square&#10;&#10;AI-generated content may be incorrect.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050358" y="3083786"/>
            <a:ext cx="847938" cy="845608"/>
          </a:xfrm>
          <a:prstGeom prst="rect">
            <a:avLst/>
          </a:prstGeom>
        </p:spPr>
      </p:pic>
      <p:pic>
        <p:nvPicPr>
          <p:cNvPr id="7" name="Picture 6" descr="A black background with a black square&#10;&#10;AI-generated content may be incorrect.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050358" y="4199882"/>
            <a:ext cx="837819" cy="837819"/>
          </a:xfrm>
          <a:prstGeom prst="rect">
            <a:avLst/>
          </a:prstGeom>
        </p:spPr>
      </p:pic>
      <p:pic>
        <p:nvPicPr>
          <p:cNvPr id="20" name="Picture 19" descr="A black background with a black square&#10;&#10;AI-generated content may be incorrect.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31289" y="4174354"/>
            <a:ext cx="847938" cy="850274"/>
          </a:xfrm>
          <a:prstGeom prst="rect">
            <a:avLst/>
          </a:prstGeom>
        </p:spPr>
      </p:pic>
      <p:pic>
        <p:nvPicPr>
          <p:cNvPr id="22" name="Picture 21" descr="A black background with a black square&#10;&#10;AI-generated content may be incorrect.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391127" y="3083786"/>
            <a:ext cx="847938" cy="847938"/>
          </a:xfrm>
          <a:prstGeom prst="rect">
            <a:avLst/>
          </a:prstGeom>
        </p:spPr>
      </p:pic>
      <p:pic>
        <p:nvPicPr>
          <p:cNvPr id="24" name="Picture 23" descr="A black background with a black square&#10;&#10;AI-generated content may be incorrect.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6133558" y="3083786"/>
            <a:ext cx="845608" cy="845608"/>
          </a:xfrm>
          <a:prstGeom prst="rect">
            <a:avLst/>
          </a:prstGeom>
        </p:spPr>
      </p:pic>
      <p:pic>
        <p:nvPicPr>
          <p:cNvPr id="26" name="Picture 25" descr="A black background with a black square&#10;&#10;AI-generated content may be incorrect.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8564002" y="3083786"/>
            <a:ext cx="845608" cy="845608"/>
          </a:xfrm>
          <a:prstGeom prst="rect">
            <a:avLst/>
          </a:prstGeom>
        </p:spPr>
      </p:pic>
      <p:sp>
        <p:nvSpPr>
          <p:cNvPr id="4" name="Rechteck 3"/>
          <p:cNvSpPr/>
          <p:nvPr/>
        </p:nvSpPr>
        <p:spPr bwMode="auto">
          <a:xfrm>
            <a:off x="468000" y="6588000"/>
            <a:ext cx="328980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it-CH" sz="4400" b="1">
                <a:latin typeface="Calibri"/>
                <a:ea typeface="Calibri"/>
                <a:cs typeface="Calibri"/>
              </a:rPr>
              <a:t>I tre nuovi Indicatori medici di qualità</a:t>
            </a:r>
            <a:br>
              <a:rPr lang="it-CH" sz="3200" b="1">
                <a:latin typeface="Calibri"/>
                <a:ea typeface="Calibri"/>
                <a:cs typeface="Calibri"/>
              </a:rPr>
            </a:br>
            <a:r>
              <a:rPr lang="it-CH" sz="1800" b="1">
                <a:latin typeface="Calibri"/>
                <a:ea typeface="Calibri"/>
                <a:cs typeface="Calibri"/>
              </a:rPr>
              <a:t>(uso interno, in fase di test per un possibile uso come IMQ nazionale, senza trasmissione di dati</a:t>
            </a:r>
            <a:r>
              <a:rPr lang="it-CH" sz="1800"/>
              <a:t> a livello federale</a:t>
            </a:r>
            <a:r>
              <a:rPr lang="it-CH" sz="1800" b="1">
                <a:latin typeface="Calibri"/>
                <a:ea typeface="Calibri"/>
                <a:cs typeface="Calibri"/>
              </a:rPr>
              <a:t>)</a:t>
            </a:r>
            <a:endParaRPr lang="it-CH" sz="320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56033" y="2461441"/>
          <a:ext cx="11104513" cy="2592693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4569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5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64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630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59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662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85338">
                <a:tc gridSpan="2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CH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Valutazione della cute</a:t>
                      </a:r>
                      <a:endParaRPr lang="it-CH" strike="sngStrike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5F6D1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CH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Disposizioni terapeutiche</a:t>
                      </a:r>
                      <a:endParaRPr lang="it-CH" strike="sngStrike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5F6D1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CH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Medicinali</a:t>
                      </a:r>
                      <a:endParaRPr lang="it-CH"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5F6D1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7355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it-CH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EBEFD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CH" sz="2400">
                          <a:latin typeface="Calibri"/>
                          <a:ea typeface="Calibri"/>
                          <a:cs typeface="Calibri"/>
                        </a:rPr>
                        <a:t>Piaghe da decubito</a:t>
                      </a:r>
                      <a:endParaRPr lang="it-CH"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EBEFD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CH" sz="3200">
                          <a:latin typeface="Calibri"/>
                          <a:ea typeface="Calibri"/>
                          <a:cs typeface="Calibri"/>
                        </a:rPr>
                        <a:t>               </a:t>
                      </a:r>
                      <a:endParaRPr lang="it-CH"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D4DB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CH" sz="2400">
                          <a:latin typeface="Calibri"/>
                          <a:ea typeface="Calibri"/>
                          <a:cs typeface="Calibri"/>
                        </a:rPr>
                        <a:t>Pianificazione sanitaria anticipata (PSA o ACP)</a:t>
                      </a:r>
                      <a:endParaRPr lang="it-CH"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D4DB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it-CH" sz="32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ECF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it-CH" sz="2400">
                        <a:latin typeface="Calibri"/>
                        <a:ea typeface="Calibri"/>
                        <a:cs typeface="Calibri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it-CH" sz="2400">
                          <a:latin typeface="Calibri"/>
                          <a:ea typeface="Calibri"/>
                          <a:cs typeface="Calibri"/>
                        </a:rPr>
                        <a:t>Revisione dei medicinali</a:t>
                      </a:r>
                      <a:endParaRPr lang="it-CH"/>
                    </a:p>
                    <a:p>
                      <a:pPr>
                        <a:defRPr/>
                      </a:pPr>
                      <a:endParaRPr lang="it-CH" sz="32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ECF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" name="Picture 9" descr="A black background with a black square&#10;&#10;AI-generated content may be incorrect.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20200" y="3503039"/>
            <a:ext cx="1169643" cy="1172866"/>
          </a:xfrm>
          <a:prstGeom prst="rect">
            <a:avLst/>
          </a:prstGeom>
        </p:spPr>
      </p:pic>
      <p:pic>
        <p:nvPicPr>
          <p:cNvPr id="14" name="Picture 13" descr="A black background with a black square&#10;&#10;AI-generated content may be incorrect.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127288" y="3505406"/>
            <a:ext cx="1169643" cy="1169643"/>
          </a:xfrm>
          <a:prstGeom prst="rect">
            <a:avLst/>
          </a:prstGeom>
        </p:spPr>
      </p:pic>
      <p:pic>
        <p:nvPicPr>
          <p:cNvPr id="16" name="Picture 15" descr="A black background with a black square&#10;&#10;AI-generated content may be incorrect.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7962837" y="3505406"/>
            <a:ext cx="1169643" cy="1169643"/>
          </a:xfrm>
          <a:prstGeom prst="rect">
            <a:avLst/>
          </a:prstGeom>
        </p:spPr>
      </p:pic>
      <p:sp>
        <p:nvSpPr>
          <p:cNvPr id="8" name="Rechteck 7"/>
          <p:cNvSpPr/>
          <p:nvPr/>
        </p:nvSpPr>
        <p:spPr bwMode="auto">
          <a:xfrm>
            <a:off x="3791415" y="2384150"/>
            <a:ext cx="4047891" cy="2809642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it-CH"/>
          </a:p>
        </p:txBody>
      </p:sp>
      <p:sp>
        <p:nvSpPr>
          <p:cNvPr id="3" name="Rechteck 2"/>
          <p:cNvSpPr/>
          <p:nvPr/>
        </p:nvSpPr>
        <p:spPr bwMode="auto">
          <a:xfrm>
            <a:off x="468000" y="6588000"/>
            <a:ext cx="328980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Textfeld 6"/>
          <p:cNvSpPr txBox="1"/>
          <p:nvPr/>
        </p:nvSpPr>
        <p:spPr bwMode="auto">
          <a:xfrm>
            <a:off x="1315614" y="1994653"/>
            <a:ext cx="9986370" cy="3642225"/>
          </a:xfrm>
          <a:prstGeom prst="rect">
            <a:avLst/>
          </a:prstGeom>
          <a:solidFill>
            <a:schemeClr val="bg1"/>
          </a:solidFill>
        </p:spPr>
        <p:txBody>
          <a:bodyPr wrap="square" lIns="648000" tIns="216000" rIns="360000" bIns="216000" rtlCol="0" anchor="t">
            <a:sp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defRPr/>
            </a:pPr>
            <a:r>
              <a:rPr lang="it-CH" sz="2000" b="1">
                <a:latin typeface="Calibri"/>
                <a:ea typeface="Calibri"/>
                <a:cs typeface="Calibri"/>
              </a:rPr>
              <a:t>Introduzione</a:t>
            </a:r>
            <a:endParaRPr lang="it-CH"/>
          </a:p>
          <a:p>
            <a:pPr marL="342900" indent="-34290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Font typeface="Symbol"/>
              <a:buChar char="-"/>
              <a:defRPr/>
            </a:pPr>
            <a:r>
              <a:rPr lang="it-CH" sz="2000">
                <a:latin typeface="Calibri"/>
                <a:ea typeface="Calibri"/>
                <a:cs typeface="Calibri"/>
              </a:rPr>
              <a:t>Che cos'è la PSA?</a:t>
            </a:r>
            <a:endParaRPr lang="it-CH" sz="2000">
              <a:solidFill>
                <a:srgbClr val="FF0000"/>
              </a:solidFill>
              <a:latin typeface="Calibri"/>
              <a:ea typeface="Calibri"/>
              <a:cs typeface="Calibri"/>
            </a:endParaRP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Symbol"/>
              <a:buChar char="-"/>
              <a:defRPr/>
            </a:pPr>
            <a:r>
              <a:rPr lang="it-CH" sz="2000">
                <a:latin typeface="Calibri"/>
                <a:ea typeface="Calibri"/>
                <a:cs typeface="Calibri"/>
              </a:rPr>
              <a:t>Differenza tra PSA e direttive anticipate</a:t>
            </a:r>
            <a:endParaRPr lang="it-CH"/>
          </a:p>
          <a:p>
            <a:pPr>
              <a:lnSpc>
                <a:spcPct val="100000"/>
              </a:lnSpc>
              <a:spcAft>
                <a:spcPts val="600"/>
              </a:spcAft>
              <a:defRPr/>
            </a:pPr>
            <a:endParaRPr lang="it-CH" sz="2000" b="1">
              <a:latin typeface="Calibri"/>
              <a:ea typeface="Calibri"/>
              <a:cs typeface="Calibri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defRPr/>
            </a:pPr>
            <a:r>
              <a:rPr lang="it-CH" sz="2000" b="1">
                <a:latin typeface="Calibri"/>
                <a:ea typeface="Calibri"/>
                <a:cs typeface="Calibri"/>
              </a:rPr>
              <a:t>Perché è importante effettuare la PSA?</a:t>
            </a:r>
            <a:endParaRPr lang="it-CH" sz="2000">
              <a:latin typeface="Calibri"/>
              <a:ea typeface="Calibri"/>
              <a:cs typeface="Calibri"/>
            </a:endParaRPr>
          </a:p>
          <a:p>
            <a:pPr marL="342900" indent="-34290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Font typeface="Symbol"/>
              <a:buChar char="-"/>
              <a:defRPr/>
            </a:pPr>
            <a:r>
              <a:rPr lang="it-CH" sz="2000">
                <a:latin typeface="Calibri"/>
                <a:ea typeface="Calibri"/>
                <a:cs typeface="Calibri"/>
              </a:rPr>
              <a:t>La PSA nella nostra Casa per Anziani</a:t>
            </a:r>
            <a:endParaRPr lang="it-CH"/>
          </a:p>
          <a:p>
            <a:pPr marL="342900" indent="-34290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Font typeface="Symbol"/>
              <a:buChar char="-"/>
              <a:defRPr/>
            </a:pPr>
            <a:r>
              <a:rPr lang="it-CH" sz="2000">
                <a:latin typeface="Calibri"/>
                <a:ea typeface="Calibri"/>
                <a:cs typeface="Calibri"/>
              </a:rPr>
              <a:t>Perché la PSA viene misurata come IMQ?</a:t>
            </a:r>
            <a:endParaRPr lang="it-CH"/>
          </a:p>
          <a:p>
            <a:pPr marL="342900" indent="-34290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Font typeface="Symbol"/>
              <a:buChar char="-"/>
              <a:defRPr/>
            </a:pPr>
            <a:r>
              <a:rPr lang="it-CH" sz="2000">
                <a:latin typeface="Calibri"/>
                <a:ea typeface="Calibri"/>
                <a:cs typeface="Calibri"/>
              </a:rPr>
              <a:t>Qual è l’obiettivo della PSA?</a:t>
            </a:r>
            <a:endParaRPr lang="it-CH"/>
          </a:p>
        </p:txBody>
      </p:sp>
      <p:sp>
        <p:nvSpPr>
          <p:cNvPr id="9" name="Titel 4"/>
          <p:cNvSpPr txBox="1"/>
          <p:nvPr/>
        </p:nvSpPr>
        <p:spPr bwMode="auto">
          <a:xfrm>
            <a:off x="409575" y="371475"/>
            <a:ext cx="10723563" cy="82867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>
              <a:lnSpc>
                <a:spcPct val="96000"/>
              </a:lnSpc>
              <a:spcBef>
                <a:spcPts val="0"/>
              </a:spcBef>
              <a:buNone/>
              <a:defRPr sz="3000" b="1" i="0" spc="0">
                <a:solidFill>
                  <a:schemeClr val="tx1"/>
                </a:solidFill>
                <a:latin typeface="Calibri"/>
                <a:ea typeface="Roboto"/>
                <a:cs typeface="Calibri"/>
              </a:defRPr>
            </a:lvl1pPr>
          </a:lstStyle>
          <a:p>
            <a:pPr>
              <a:defRPr/>
            </a:pPr>
            <a:r>
              <a:rPr lang="it-CH" sz="4500"/>
              <a:t>Programma (1)</a:t>
            </a:r>
            <a:endParaRPr lang="it-CH"/>
          </a:p>
        </p:txBody>
      </p:sp>
      <p:sp>
        <p:nvSpPr>
          <p:cNvPr id="10" name="Oval 9"/>
          <p:cNvSpPr>
            <a:spLocks noChangeAspect="1"/>
          </p:cNvSpPr>
          <p:nvPr/>
        </p:nvSpPr>
        <p:spPr bwMode="auto">
          <a:xfrm>
            <a:off x="10366515" y="1220189"/>
            <a:ext cx="1440000" cy="1440000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ctr">
              <a:defRPr/>
            </a:pPr>
            <a:endParaRPr lang="it-CH">
              <a:solidFill>
                <a:schemeClr val="bg1"/>
              </a:solidFill>
              <a:latin typeface="Calibri"/>
              <a:ea typeface="Roboto"/>
            </a:endParaRPr>
          </a:p>
        </p:txBody>
      </p:sp>
      <p:pic>
        <p:nvPicPr>
          <p:cNvPr id="11" name="Grafik 9" descr="Route zwei Stecknadeln mit Weg mit einfarbiger Füllu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10560241" y="1439981"/>
            <a:ext cx="1023302" cy="1023302"/>
          </a:xfrm>
          <a:prstGeom prst="rect">
            <a:avLst/>
          </a:prstGeom>
        </p:spPr>
      </p:pic>
      <p:sp>
        <p:nvSpPr>
          <p:cNvPr id="2" name="Rechteck 1"/>
          <p:cNvSpPr/>
          <p:nvPr/>
        </p:nvSpPr>
        <p:spPr bwMode="auto">
          <a:xfrm>
            <a:off x="468000" y="6588000"/>
            <a:ext cx="328980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extfeld 6"/>
          <p:cNvSpPr txBox="1"/>
          <p:nvPr/>
        </p:nvSpPr>
        <p:spPr bwMode="auto">
          <a:xfrm>
            <a:off x="1361796" y="1867246"/>
            <a:ext cx="9986370" cy="4206482"/>
          </a:xfrm>
          <a:prstGeom prst="rect">
            <a:avLst/>
          </a:prstGeom>
          <a:solidFill>
            <a:schemeClr val="bg1"/>
          </a:solidFill>
        </p:spPr>
        <p:txBody>
          <a:bodyPr wrap="square" lIns="648000" tIns="216000" rIns="360000" bIns="216000" rtlCol="0" anchor="t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it-CH" b="1">
                <a:latin typeface="Calibri"/>
                <a:ea typeface="Calibri"/>
                <a:cs typeface="Calibri"/>
              </a:rPr>
              <a:t>Come funziona la consulenza sulla PSA? </a:t>
            </a:r>
            <a:endParaRPr lang="it-CH"/>
          </a:p>
          <a:p>
            <a:pPr marL="342900" indent="-342900">
              <a:spcAft>
                <a:spcPts val="600"/>
              </a:spcAft>
              <a:buFont typeface="Symbol"/>
              <a:buChar char="-"/>
              <a:defRPr/>
            </a:pPr>
            <a:r>
              <a:rPr lang="it-CH">
                <a:latin typeface="Calibri"/>
                <a:ea typeface="Calibri"/>
                <a:cs typeface="Calibri"/>
              </a:rPr>
              <a:t>Chi è coinvolto?</a:t>
            </a:r>
            <a:endParaRPr lang="it-CH"/>
          </a:p>
          <a:p>
            <a:pPr marL="342900" indent="-342900">
              <a:spcAft>
                <a:spcPts val="600"/>
              </a:spcAft>
              <a:buFont typeface="Symbol"/>
              <a:buChar char="-"/>
              <a:defRPr/>
            </a:pPr>
            <a:r>
              <a:rPr lang="it-CH">
                <a:latin typeface="Calibri"/>
                <a:ea typeface="Calibri"/>
                <a:cs typeface="Calibri"/>
              </a:rPr>
              <a:t>Quando viene effettuata?</a:t>
            </a:r>
            <a:endParaRPr lang="it-CH"/>
          </a:p>
          <a:p>
            <a:pPr marL="342900" indent="-342900">
              <a:spcAft>
                <a:spcPts val="600"/>
              </a:spcAft>
              <a:buFont typeface="Symbol"/>
              <a:buChar char="-"/>
              <a:defRPr/>
            </a:pPr>
            <a:r>
              <a:rPr lang="it-CH">
                <a:latin typeface="Calibri"/>
                <a:ea typeface="Calibri"/>
                <a:cs typeface="Calibri"/>
              </a:rPr>
              <a:t>Come si svolge?</a:t>
            </a:r>
            <a:endParaRPr lang="it-CH"/>
          </a:p>
          <a:p>
            <a:pPr>
              <a:spcAft>
                <a:spcPts val="600"/>
              </a:spcAft>
              <a:defRPr/>
            </a:pPr>
            <a:endParaRPr lang="it-CH" sz="500" b="1">
              <a:latin typeface="Calibri"/>
              <a:ea typeface="Calibri"/>
              <a:cs typeface="Calibri"/>
            </a:endParaRPr>
          </a:p>
          <a:p>
            <a:pPr>
              <a:spcAft>
                <a:spcPts val="600"/>
              </a:spcAft>
              <a:defRPr/>
            </a:pPr>
            <a:r>
              <a:rPr lang="it-CH" b="1">
                <a:latin typeface="Calibri"/>
                <a:ea typeface="Calibri"/>
                <a:cs typeface="Calibri"/>
              </a:rPr>
              <a:t>Come viene misurato l’IMQ PSA?</a:t>
            </a:r>
            <a:endParaRPr lang="it-CH">
              <a:latin typeface="Calibri"/>
              <a:ea typeface="Calibri"/>
              <a:cs typeface="Calibri"/>
            </a:endParaRPr>
          </a:p>
          <a:p>
            <a:pPr marL="342900" indent="-342900">
              <a:spcAft>
                <a:spcPts val="600"/>
              </a:spcAft>
              <a:buFont typeface="Symbol"/>
              <a:buChar char="-"/>
              <a:defRPr/>
            </a:pPr>
            <a:r>
              <a:rPr lang="it-CH">
                <a:latin typeface="Calibri"/>
                <a:ea typeface="Calibri"/>
                <a:cs typeface="Calibri"/>
              </a:rPr>
              <a:t>Come viene registrato l’IMQ PSA? </a:t>
            </a:r>
            <a:endParaRPr lang="it-CH"/>
          </a:p>
          <a:p>
            <a:pPr marL="342900" indent="-342900">
              <a:spcAft>
                <a:spcPts val="600"/>
              </a:spcAft>
              <a:buFont typeface="Symbol"/>
              <a:buChar char="-"/>
              <a:defRPr/>
            </a:pPr>
            <a:r>
              <a:rPr lang="it-CH">
                <a:latin typeface="Calibri"/>
                <a:ea typeface="Calibri"/>
                <a:cs typeface="Calibri"/>
              </a:rPr>
              <a:t>Cosa bisogna considerare quando si registra l’IMQ PSA? </a:t>
            </a:r>
            <a:endParaRPr lang="it-CH"/>
          </a:p>
          <a:p>
            <a:pPr marL="342900" indent="-342900">
              <a:spcAft>
                <a:spcPts val="600"/>
              </a:spcAft>
              <a:buFont typeface="Symbol"/>
              <a:buChar char="-"/>
              <a:defRPr/>
            </a:pPr>
            <a:r>
              <a:rPr lang="it-CH">
                <a:latin typeface="Calibri"/>
                <a:ea typeface="Calibri"/>
                <a:cs typeface="Calibri"/>
              </a:rPr>
              <a:t>Quali Residenti sono esclusi dal calcolo dell’IMQ PSA?</a:t>
            </a:r>
            <a:endParaRPr lang="it-CH"/>
          </a:p>
          <a:p>
            <a:pPr marL="342900" indent="-342900">
              <a:spcAft>
                <a:spcPts val="600"/>
              </a:spcAft>
              <a:buFont typeface="Symbol"/>
              <a:buChar char="-"/>
              <a:defRPr/>
            </a:pPr>
            <a:r>
              <a:rPr lang="it-CH">
                <a:latin typeface="Calibri"/>
                <a:ea typeface="Calibri"/>
                <a:cs typeface="Calibri"/>
              </a:rPr>
              <a:t>Aggiustamento del rischio per l'IMQ PSA</a:t>
            </a:r>
            <a:endParaRPr lang="it-CH"/>
          </a:p>
          <a:p>
            <a:pPr>
              <a:spcAft>
                <a:spcPts val="600"/>
              </a:spcAft>
              <a:defRPr/>
            </a:pPr>
            <a:endParaRPr lang="it-CH" sz="500">
              <a:latin typeface="Calibri"/>
              <a:ea typeface="Calibri"/>
              <a:cs typeface="Calibri"/>
            </a:endParaRPr>
          </a:p>
          <a:p>
            <a:pPr>
              <a:defRPr/>
            </a:pPr>
            <a:r>
              <a:rPr lang="it-CH" b="1">
                <a:latin typeface="Calibri"/>
                <a:ea typeface="Calibri"/>
                <a:cs typeface="Calibri"/>
              </a:rPr>
              <a:t>Esercizi</a:t>
            </a:r>
            <a:endParaRPr lang="it-CH"/>
          </a:p>
        </p:txBody>
      </p:sp>
      <p:sp>
        <p:nvSpPr>
          <p:cNvPr id="8" name="Titel 4"/>
          <p:cNvSpPr txBox="1"/>
          <p:nvPr/>
        </p:nvSpPr>
        <p:spPr bwMode="auto">
          <a:xfrm>
            <a:off x="409575" y="371475"/>
            <a:ext cx="10723563" cy="82867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>
              <a:lnSpc>
                <a:spcPct val="96000"/>
              </a:lnSpc>
              <a:spcBef>
                <a:spcPts val="0"/>
              </a:spcBef>
              <a:buNone/>
              <a:defRPr sz="3000" b="1" i="0" spc="0">
                <a:solidFill>
                  <a:schemeClr val="tx1"/>
                </a:solidFill>
                <a:latin typeface="Calibri"/>
                <a:ea typeface="Roboto"/>
                <a:cs typeface="Calibri"/>
              </a:defRPr>
            </a:lvl1pPr>
          </a:lstStyle>
          <a:p>
            <a:pPr>
              <a:defRPr/>
            </a:pPr>
            <a:r>
              <a:rPr lang="it-CH" sz="4500"/>
              <a:t>Programma (2)</a:t>
            </a:r>
            <a:endParaRPr lang="it-CH"/>
          </a:p>
        </p:txBody>
      </p:sp>
      <p:sp>
        <p:nvSpPr>
          <p:cNvPr id="9" name="Oval 8"/>
          <p:cNvSpPr>
            <a:spLocks noChangeAspect="1"/>
          </p:cNvSpPr>
          <p:nvPr/>
        </p:nvSpPr>
        <p:spPr bwMode="auto">
          <a:xfrm>
            <a:off x="10366515" y="1220189"/>
            <a:ext cx="1440000" cy="1440000"/>
          </a:xfrm>
          <a:prstGeom prst="ellipse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ctr">
              <a:defRPr/>
            </a:pPr>
            <a:endParaRPr lang="it-CH">
              <a:solidFill>
                <a:schemeClr val="bg1"/>
              </a:solidFill>
              <a:latin typeface="Calibri"/>
              <a:ea typeface="Roboto"/>
            </a:endParaRPr>
          </a:p>
        </p:txBody>
      </p:sp>
      <p:pic>
        <p:nvPicPr>
          <p:cNvPr id="10" name="Grafik 9" descr="Route zwei Stecknadeln mit Weg mit einfarbiger Füllu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560241" y="1439981"/>
            <a:ext cx="1023302" cy="1023302"/>
          </a:xfrm>
          <a:prstGeom prst="rect">
            <a:avLst/>
          </a:prstGeom>
        </p:spPr>
      </p:pic>
      <p:sp>
        <p:nvSpPr>
          <p:cNvPr id="2" name="Rechteck 1"/>
          <p:cNvSpPr/>
          <p:nvPr/>
        </p:nvSpPr>
        <p:spPr bwMode="auto">
          <a:xfrm>
            <a:off x="468000" y="6588000"/>
            <a:ext cx="328980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 bwMode="auto"/>
        <p:txBody>
          <a:bodyPr/>
          <a:lstStyle/>
          <a:p>
            <a:pPr>
              <a:defRPr/>
            </a:pPr>
            <a:r>
              <a:rPr lang="it-CH"/>
              <a:t>Introduzione</a:t>
            </a:r>
            <a:endParaRPr/>
          </a:p>
        </p:txBody>
      </p:sp>
      <p:sp>
        <p:nvSpPr>
          <p:cNvPr id="4" name="Rechteck 3"/>
          <p:cNvSpPr/>
          <p:nvPr/>
        </p:nvSpPr>
        <p:spPr bwMode="auto">
          <a:xfrm>
            <a:off x="468000" y="6588000"/>
            <a:ext cx="328980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438172" y="688567"/>
            <a:ext cx="11370406" cy="948210"/>
          </a:xfrm>
        </p:spPr>
        <p:txBody>
          <a:bodyPr/>
          <a:lstStyle/>
          <a:p>
            <a:pPr>
              <a:defRPr/>
            </a:pPr>
            <a:r>
              <a:rPr lang="it-CH" sz="4500"/>
              <a:t>Cos'è la Pianificazione sanitaria anticipata?</a:t>
            </a:r>
            <a:endParaRPr lang="it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907576" y="2882134"/>
            <a:ext cx="10816418" cy="2977464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600"/>
              </a:spcAft>
              <a:defRPr/>
            </a:pPr>
            <a:r>
              <a:rPr lang="it-CH" sz="2000" b="1">
                <a:latin typeface="Calibri"/>
                <a:ea typeface="Calibri"/>
                <a:cs typeface="Calibri"/>
              </a:rPr>
              <a:t>La Pianificazione sanitaria anticipata (PSA)</a:t>
            </a:r>
            <a:r>
              <a:rPr lang="it-CH" sz="2000">
                <a:latin typeface="Calibri"/>
                <a:ea typeface="Calibri"/>
                <a:cs typeface="Calibri"/>
              </a:rPr>
              <a:t>, nota anche come </a:t>
            </a:r>
            <a:r>
              <a:rPr lang="it-CH" sz="2000" b="1">
                <a:latin typeface="Calibri"/>
                <a:ea typeface="Calibri"/>
                <a:cs typeface="Calibri"/>
              </a:rPr>
              <a:t>Advance Care Planning (ACP), </a:t>
            </a:r>
            <a:endParaRPr lang="it-CH"/>
          </a:p>
          <a:p>
            <a:pPr marL="540900" lvl="1" indent="-342900">
              <a:lnSpc>
                <a:spcPct val="100000"/>
              </a:lnSpc>
              <a:spcAft>
                <a:spcPts val="600"/>
              </a:spcAft>
              <a:buFont typeface="Calibri Light"/>
              <a:buChar char="̶"/>
              <a:defRPr/>
            </a:pPr>
            <a:r>
              <a:rPr lang="it-CH" sz="2000">
                <a:latin typeface="Calibri"/>
                <a:ea typeface="Calibri"/>
                <a:cs typeface="Calibri"/>
              </a:rPr>
              <a:t>è un </a:t>
            </a:r>
            <a:r>
              <a:rPr lang="it-CH" sz="2000" b="1">
                <a:latin typeface="Calibri"/>
                <a:ea typeface="Calibri"/>
                <a:cs typeface="Calibri"/>
              </a:rPr>
              <a:t>processo comunicativo </a:t>
            </a:r>
            <a:r>
              <a:rPr lang="it-CH" sz="2000">
                <a:latin typeface="Calibri"/>
                <a:ea typeface="Calibri"/>
                <a:cs typeface="Calibri"/>
              </a:rPr>
              <a:t>e </a:t>
            </a:r>
            <a:r>
              <a:rPr lang="it-CH" sz="2000" b="1">
                <a:latin typeface="Calibri"/>
                <a:ea typeface="Calibri"/>
                <a:cs typeface="Calibri"/>
              </a:rPr>
              <a:t>collaborativo</a:t>
            </a:r>
            <a:r>
              <a:rPr lang="it-CH" sz="2000">
                <a:latin typeface="Calibri"/>
                <a:ea typeface="Calibri"/>
                <a:cs typeface="Calibri"/>
              </a:rPr>
              <a:t> continuo che aiuta i Residenti a riflettere e discutere sulle future decisioni mediche insieme ai Professionisti. </a:t>
            </a:r>
            <a:endParaRPr lang="it-CH"/>
          </a:p>
          <a:p>
            <a:pPr marL="540900" lvl="1" indent="-342900">
              <a:lnSpc>
                <a:spcPct val="100000"/>
              </a:lnSpc>
              <a:spcAft>
                <a:spcPts val="600"/>
              </a:spcAft>
              <a:buFont typeface="Calibri Light"/>
              <a:buChar char="̶"/>
              <a:defRPr/>
            </a:pPr>
            <a:r>
              <a:rPr lang="it-CH" sz="2000">
                <a:latin typeface="Calibri"/>
                <a:ea typeface="Calibri"/>
                <a:cs typeface="Calibri"/>
              </a:rPr>
              <a:t>L'obiettivo è discutere </a:t>
            </a:r>
            <a:r>
              <a:rPr lang="it-CH" sz="2000" b="1">
                <a:latin typeface="Calibri"/>
                <a:ea typeface="Calibri"/>
                <a:cs typeface="Calibri"/>
              </a:rPr>
              <a:t>i valori e i desideri in merito agli obiettivi terapeutici e all'intensità di trattamento </a:t>
            </a:r>
            <a:r>
              <a:rPr lang="it-CH" sz="2000">
                <a:latin typeface="Calibri"/>
                <a:ea typeface="Calibri"/>
                <a:cs typeface="Calibri"/>
              </a:rPr>
              <a:t>in caso di malattia, incidente, situazioni di emergenza o nel fine vita, </a:t>
            </a:r>
            <a:r>
              <a:rPr lang="it-CH" sz="2000">
                <a:latin typeface="Aptos"/>
                <a:ea typeface="Aptos"/>
                <a:cs typeface="Times New Roman"/>
              </a:rPr>
              <a:t>in particolare nell’eventualità dell’incapacità di discernimento</a:t>
            </a:r>
            <a:r>
              <a:rPr lang="it-CH" sz="2000">
                <a:latin typeface="Calibri"/>
                <a:ea typeface="Calibri"/>
                <a:cs typeface="Calibri"/>
              </a:rPr>
              <a:t>. </a:t>
            </a:r>
            <a:endParaRPr lang="it-CH"/>
          </a:p>
          <a:p>
            <a:pPr marL="540900" lvl="1" indent="-342900">
              <a:lnSpc>
                <a:spcPct val="100000"/>
              </a:lnSpc>
              <a:spcAft>
                <a:spcPts val="600"/>
              </a:spcAft>
              <a:buFont typeface="Calibri Light"/>
              <a:buChar char="̶"/>
              <a:defRPr/>
            </a:pPr>
            <a:r>
              <a:rPr lang="it-CH" sz="2000">
                <a:latin typeface="Calibri"/>
                <a:ea typeface="Calibri"/>
                <a:cs typeface="Calibri"/>
              </a:rPr>
              <a:t>Le decisioni vengono poi </a:t>
            </a:r>
            <a:r>
              <a:rPr lang="it-CH" sz="2000" b="1">
                <a:latin typeface="Calibri"/>
                <a:ea typeface="Calibri"/>
                <a:cs typeface="Calibri"/>
              </a:rPr>
              <a:t>annotate e documentate per iscritto </a:t>
            </a:r>
            <a:r>
              <a:rPr lang="it-CH" sz="2000">
                <a:latin typeface="Aptos"/>
                <a:ea typeface="Aptos"/>
                <a:cs typeface="Times New Roman"/>
              </a:rPr>
              <a:t>così che possano essere note a tutti gli attori interessati.</a:t>
            </a:r>
            <a:endParaRPr lang="it-CH" sz="2000" strike="sngStrike"/>
          </a:p>
        </p:txBody>
      </p:sp>
      <p:sp>
        <p:nvSpPr>
          <p:cNvPr id="4" name="TextBox 3"/>
          <p:cNvSpPr txBox="1"/>
          <p:nvPr/>
        </p:nvSpPr>
        <p:spPr bwMode="auto">
          <a:xfrm>
            <a:off x="907576" y="2116307"/>
            <a:ext cx="1484958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defRPr/>
            </a:pPr>
            <a:r>
              <a:rPr lang="it-CH" sz="2800" b="1">
                <a:latin typeface="Calibri"/>
                <a:ea typeface="Calibri"/>
                <a:cs typeface="Calibri"/>
              </a:rPr>
              <a:t>Definizione</a:t>
            </a:r>
            <a:endParaRPr lang="it-CH" sz="2000" b="1">
              <a:latin typeface="Calibri"/>
              <a:ea typeface="Calibri"/>
              <a:cs typeface="Calibri"/>
            </a:endParaRPr>
          </a:p>
        </p:txBody>
      </p:sp>
      <p:sp>
        <p:nvSpPr>
          <p:cNvPr id="8" name="Textfeld 7"/>
          <p:cNvSpPr txBox="1"/>
          <p:nvPr/>
        </p:nvSpPr>
        <p:spPr bwMode="auto">
          <a:xfrm>
            <a:off x="8788316" y="6234109"/>
            <a:ext cx="302026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CH" sz="1000">
                <a:latin typeface="Calibri"/>
                <a:ea typeface="Calibri"/>
                <a:cs typeface="Calibri"/>
              </a:rPr>
              <a:t>(Benkert. et. al., 2024; UFSP &amp; SAMS, 2023; 2025)</a:t>
            </a:r>
            <a:endParaRPr lang="it-CH"/>
          </a:p>
        </p:txBody>
      </p:sp>
      <p:sp>
        <p:nvSpPr>
          <p:cNvPr id="5" name="Rechteck 4"/>
          <p:cNvSpPr/>
          <p:nvPr/>
        </p:nvSpPr>
        <p:spPr bwMode="auto">
          <a:xfrm>
            <a:off x="468000" y="6588000"/>
            <a:ext cx="328980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 bwMode="auto">
          <a:xfrm>
            <a:off x="468000" y="6588000"/>
            <a:ext cx="328980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936367"/>
            <a:ext cx="12192000" cy="498526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it-CH" sz="4500"/>
              <a:t>Differenza tra PSA e direttive anticipate</a:t>
            </a:r>
            <a:endParaRPr lang="it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393018" y="1846840"/>
            <a:ext cx="5472000" cy="4430783"/>
          </a:xfrm>
          <a:prstGeom prst="round1Rect">
            <a:avLst>
              <a:gd name="adj" fmla="val 16667"/>
            </a:avLst>
          </a:prstGeom>
          <a:solidFill>
            <a:schemeClr val="bg1"/>
          </a:solidFill>
        </p:spPr>
        <p:txBody>
          <a:bodyPr/>
          <a:lstStyle/>
          <a:p>
            <a:pPr>
              <a:spcAft>
                <a:spcPts val="600"/>
              </a:spcAft>
              <a:defRPr/>
            </a:pPr>
            <a:endParaRPr lang="it-CH" sz="2000">
              <a:latin typeface="Calibri"/>
              <a:ea typeface="Calibri"/>
              <a:cs typeface="Calibri"/>
            </a:endParaRPr>
          </a:p>
          <a:p>
            <a:pPr>
              <a:spcAft>
                <a:spcPts val="600"/>
              </a:spcAft>
              <a:defRPr/>
            </a:pPr>
            <a:r>
              <a:rPr lang="it-CH" sz="2000">
                <a:latin typeface="Calibri"/>
                <a:ea typeface="Calibri"/>
                <a:cs typeface="Calibri"/>
              </a:rPr>
              <a:t>Le direttive anticipate fanno parte della PSA. </a:t>
            </a:r>
            <a:br>
              <a:rPr lang="it-CH" sz="2000">
                <a:latin typeface="Calibri"/>
                <a:ea typeface="Calibri"/>
                <a:cs typeface="Calibri"/>
              </a:rPr>
            </a:br>
            <a:r>
              <a:rPr lang="it-CH" sz="2000" b="1">
                <a:latin typeface="Calibri"/>
                <a:ea typeface="Calibri"/>
                <a:cs typeface="Calibri"/>
              </a:rPr>
              <a:t>Ma la PSA è molto di più...</a:t>
            </a:r>
            <a:endParaRPr lang="it-CH"/>
          </a:p>
          <a:p>
            <a:pPr marL="342900" indent="-342900">
              <a:spcAft>
                <a:spcPts val="600"/>
              </a:spcAft>
              <a:buFont typeface="Symbol"/>
              <a:buChar char="-"/>
              <a:defRPr/>
            </a:pPr>
            <a:r>
              <a:rPr lang="it-CH" sz="2000">
                <a:latin typeface="Calibri"/>
                <a:ea typeface="Calibri"/>
                <a:cs typeface="Calibri"/>
              </a:rPr>
              <a:t>È un processo volontario, incentrato sulla persona e basato su discussioni per un confronto strutturato sulle future decisioni mediche.</a:t>
            </a:r>
            <a:endParaRPr/>
          </a:p>
          <a:p>
            <a:pPr marL="342900" indent="-342900">
              <a:spcAft>
                <a:spcPts val="600"/>
              </a:spcAft>
              <a:buFont typeface="Symbol"/>
              <a:buChar char="-"/>
              <a:defRPr/>
            </a:pPr>
            <a:r>
              <a:rPr lang="it-CH" sz="2000">
                <a:latin typeface="Calibri"/>
                <a:ea typeface="Calibri"/>
                <a:cs typeface="Calibri"/>
              </a:rPr>
              <a:t>Porta alla documentazione delle volontà desiderate o presunte del Residente in merito all'obiettivo terapeutico e all'intensità di trattamento.</a:t>
            </a:r>
            <a:endParaRPr lang="it-CH"/>
          </a:p>
          <a:p>
            <a:pPr>
              <a:defRPr/>
            </a:pPr>
            <a:endParaRPr lang="it-CH" sz="2000">
              <a:latin typeface="Calibri"/>
              <a:ea typeface="Calibri"/>
              <a:cs typeface="Calibri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3"/>
          </p:nvPr>
        </p:nvSpPr>
        <p:spPr bwMode="auto">
          <a:xfrm>
            <a:off x="6270996" y="1846840"/>
            <a:ext cx="5472000" cy="4430783"/>
          </a:xfrm>
          <a:prstGeom prst="round1Rect">
            <a:avLst>
              <a:gd name="adj" fmla="val 16667"/>
            </a:avLst>
          </a:prstGeom>
          <a:solidFill>
            <a:schemeClr val="bg1"/>
          </a:solidFill>
        </p:spPr>
        <p:txBody>
          <a:bodyPr/>
          <a:lstStyle/>
          <a:p>
            <a:pPr lvl="0">
              <a:lnSpc>
                <a:spcPct val="109000"/>
              </a:lnSpc>
              <a:defRPr/>
            </a:pPr>
            <a:endParaRPr lang="it-CH" sz="1100" b="1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lvl="0">
              <a:lnSpc>
                <a:spcPct val="109000"/>
              </a:lnSpc>
              <a:defRPr/>
            </a:pPr>
            <a:r>
              <a:rPr lang="it-CH" sz="20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La PSA può contenere diversi documenti, tra cui:</a:t>
            </a:r>
            <a:endParaRPr lang="it-CH"/>
          </a:p>
          <a:p>
            <a:pPr marL="342900" lvl="0" indent="-342900">
              <a:lnSpc>
                <a:spcPct val="109000"/>
              </a:lnSpc>
              <a:buFont typeface="Symbol"/>
              <a:buChar char="-"/>
              <a:defRPr/>
            </a:pPr>
            <a:r>
              <a:rPr lang="it-CH" sz="20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Mandato precauzionale</a:t>
            </a:r>
            <a:endParaRPr lang="it-CH"/>
          </a:p>
          <a:p>
            <a:pPr marL="342900" lvl="0" indent="-342900">
              <a:lnSpc>
                <a:spcPct val="109000"/>
              </a:lnSpc>
              <a:buFont typeface="Symbol"/>
              <a:buChar char="-"/>
              <a:defRPr/>
            </a:pPr>
            <a:r>
              <a:rPr lang="it-CH" sz="20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Direttive anticipate </a:t>
            </a:r>
            <a:endParaRPr lang="it-CH"/>
          </a:p>
          <a:p>
            <a:pPr marL="342900" lvl="0" indent="-342900">
              <a:lnSpc>
                <a:spcPct val="109000"/>
              </a:lnSpc>
              <a:buFont typeface="Symbol"/>
              <a:buChar char="-"/>
              <a:defRPr/>
            </a:pPr>
            <a:r>
              <a:rPr lang="it-CH" sz="20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Documentazione di discussione per determinare i valori personali e l'intensità di trattamento desiderata </a:t>
            </a:r>
            <a:endParaRPr lang="it-CH"/>
          </a:p>
          <a:p>
            <a:pPr marL="342900" lvl="0" indent="-342900">
              <a:lnSpc>
                <a:spcPct val="109000"/>
              </a:lnSpc>
              <a:buFont typeface="Symbol"/>
              <a:buChar char="-"/>
              <a:defRPr/>
            </a:pPr>
            <a:r>
              <a:rPr lang="it-CH" sz="20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Modulo standardizzato per l'intensità di trattamento desiderata (ad es. modulo UFSP e ASSM per la determinazione dell'intensità di trattamento).</a:t>
            </a:r>
            <a:endParaRPr lang="it-CH"/>
          </a:p>
          <a:p>
            <a:pPr marL="342900" lvl="0" indent="-342900">
              <a:lnSpc>
                <a:spcPct val="109000"/>
              </a:lnSpc>
              <a:buFont typeface="Symbol"/>
              <a:buChar char="-"/>
              <a:defRPr/>
            </a:pPr>
            <a:r>
              <a:rPr lang="it-CH" sz="20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Piano terapeutico o farmacologico</a:t>
            </a:r>
            <a:endParaRPr lang="it-CH"/>
          </a:p>
          <a:p>
            <a:pPr>
              <a:defRPr/>
            </a:pPr>
            <a:endParaRPr lang="it-CH" sz="2000">
              <a:latin typeface="Calibri"/>
              <a:ea typeface="Calibri"/>
              <a:cs typeface="Calibri"/>
            </a:endParaRPr>
          </a:p>
        </p:txBody>
      </p:sp>
      <p:sp>
        <p:nvSpPr>
          <p:cNvPr id="14" name="Textfeld 13"/>
          <p:cNvSpPr txBox="1"/>
          <p:nvPr/>
        </p:nvSpPr>
        <p:spPr bwMode="auto">
          <a:xfrm>
            <a:off x="8755379" y="6296063"/>
            <a:ext cx="304360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CH" sz="1000"/>
              <a:t>(UFSP &amp; SAMW, 2023; 2025)</a:t>
            </a:r>
            <a:endParaRPr lang="it-CH"/>
          </a:p>
        </p:txBody>
      </p:sp>
      <p:sp>
        <p:nvSpPr>
          <p:cNvPr id="5" name="Rechteck 4"/>
          <p:cNvSpPr/>
          <p:nvPr/>
        </p:nvSpPr>
        <p:spPr bwMode="auto">
          <a:xfrm>
            <a:off x="468000" y="6588000"/>
            <a:ext cx="328980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 bwMode="auto"/>
        <p:txBody>
          <a:bodyPr/>
          <a:lstStyle/>
          <a:p>
            <a:pPr>
              <a:defRPr/>
            </a:pPr>
            <a:r>
              <a:rPr lang="it-CH"/>
              <a:t>Perché è importante effettuare la PSA?</a:t>
            </a:r>
            <a:endParaRPr/>
          </a:p>
        </p:txBody>
      </p:sp>
      <p:sp>
        <p:nvSpPr>
          <p:cNvPr id="4" name="Rechteck 3"/>
          <p:cNvSpPr/>
          <p:nvPr/>
        </p:nvSpPr>
        <p:spPr bwMode="auto">
          <a:xfrm>
            <a:off x="468000" y="6588000"/>
            <a:ext cx="328980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it-CH" sz="4500"/>
              <a:t>PSA nella nostra Casa per Anziani</a:t>
            </a:r>
            <a:endParaRPr lang="it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891810" y="1774227"/>
            <a:ext cx="10408380" cy="4430783"/>
          </a:xfrm>
        </p:spPr>
        <p:txBody>
          <a:bodyPr/>
          <a:lstStyle/>
          <a:p>
            <a:pPr>
              <a:defRPr/>
            </a:pPr>
            <a:r>
              <a:rPr lang="it-CH" sz="2600">
                <a:latin typeface="Calibri"/>
                <a:ea typeface="Calibri"/>
                <a:cs typeface="Calibri"/>
              </a:rPr>
              <a:t>Riunitevi in piccoli gruppi e discutete le seguenti domande:</a:t>
            </a:r>
            <a:endParaRPr/>
          </a:p>
          <a:p>
            <a:pPr>
              <a:defRPr/>
            </a:pPr>
            <a:endParaRPr lang="it-CH" sz="2600">
              <a:latin typeface="Calibri"/>
              <a:ea typeface="Calibri"/>
              <a:cs typeface="Calibri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it-CH" sz="2600">
                <a:latin typeface="Calibri"/>
                <a:ea typeface="Calibri"/>
                <a:cs typeface="Calibri"/>
              </a:rPr>
              <a:t>Vi siete mai occupati di Residenti che avevano una PSA e l'avete usata?</a:t>
            </a:r>
            <a:endParaRPr lang="it-CH"/>
          </a:p>
          <a:p>
            <a:pPr marL="514350" indent="-514350">
              <a:buFont typeface="+mj-lt"/>
              <a:buAutoNum type="arabicPeriod"/>
              <a:defRPr/>
            </a:pPr>
            <a:endParaRPr lang="it-CH" sz="2600">
              <a:latin typeface="Calibri"/>
              <a:ea typeface="Calibri"/>
              <a:cs typeface="Calibri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it-CH" sz="2600">
                <a:latin typeface="Calibri"/>
                <a:ea typeface="Calibri"/>
                <a:cs typeface="Calibri"/>
              </a:rPr>
              <a:t>Come l'avete vissuta?</a:t>
            </a:r>
            <a:endParaRPr lang="it-CH"/>
          </a:p>
          <a:p>
            <a:pPr marL="514350" indent="-514350">
              <a:buFont typeface="+mj-lt"/>
              <a:buAutoNum type="arabicPeriod"/>
              <a:defRPr/>
            </a:pPr>
            <a:endParaRPr lang="it-CH" sz="2600">
              <a:latin typeface="Calibri"/>
              <a:ea typeface="Calibri"/>
              <a:cs typeface="Calibri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it-CH" sz="2600">
                <a:latin typeface="Calibri"/>
                <a:ea typeface="Calibri"/>
                <a:cs typeface="Calibri"/>
              </a:rPr>
              <a:t>Che impatto ha avuto sui Residenti e sui loro Familiari (o sulle persone con diritto di rappresentanza per i provvedimenti medici)?</a:t>
            </a:r>
            <a:endParaRPr lang="it-CH"/>
          </a:p>
          <a:p>
            <a:pPr>
              <a:defRPr/>
            </a:pPr>
            <a:endParaRPr lang="it-CH">
              <a:latin typeface="Calibri"/>
              <a:ea typeface="Calibri"/>
              <a:cs typeface="Calibri"/>
            </a:endParaRPr>
          </a:p>
        </p:txBody>
      </p:sp>
      <p:grpSp>
        <p:nvGrpSpPr>
          <p:cNvPr id="8" name="Gruppieren 7"/>
          <p:cNvGrpSpPr/>
          <p:nvPr/>
        </p:nvGrpSpPr>
        <p:grpSpPr bwMode="auto">
          <a:xfrm>
            <a:off x="10395967" y="237649"/>
            <a:ext cx="1440000" cy="1440000"/>
            <a:chOff x="10395967" y="237649"/>
            <a:chExt cx="1440000" cy="1440000"/>
          </a:xfrm>
          <a:solidFill>
            <a:schemeClr val="accent2"/>
          </a:solidFill>
        </p:grpSpPr>
        <p:sp>
          <p:nvSpPr>
            <p:cNvPr id="9" name="Oval 8"/>
            <p:cNvSpPr>
              <a:spLocks noChangeAspect="1"/>
            </p:cNvSpPr>
            <p:nvPr/>
          </p:nvSpPr>
          <p:spPr bwMode="auto">
            <a:xfrm>
              <a:off x="10395967" y="237649"/>
              <a:ext cx="1440000" cy="1440000"/>
            </a:xfrm>
            <a:prstGeom prst="ellipse">
              <a:avLst/>
            </a:prstGeom>
            <a:solidFill>
              <a:schemeClr val="bg2"/>
            </a:solidFill>
            <a:ln w="6350">
              <a:solidFill>
                <a:schemeClr val="bg2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lIns="72000" tIns="72000" rIns="72000" bIns="72000" rtlCol="0" anchor="t"/>
            <a:lstStyle/>
            <a:p>
              <a:pPr algn="ctr">
                <a:defRPr/>
              </a:pPr>
              <a:endParaRPr lang="it-CH">
                <a:solidFill>
                  <a:schemeClr val="bg1"/>
                </a:solidFill>
                <a:latin typeface="Calibri"/>
                <a:ea typeface="Roboto"/>
              </a:endParaRPr>
            </a:p>
          </p:txBody>
        </p:sp>
        <p:pic>
          <p:nvPicPr>
            <p:cNvPr id="10" name="Graphic 5" descr="Chat with solid fill"/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/>
          </p:blipFill>
          <p:spPr bwMode="auto">
            <a:xfrm>
              <a:off x="10542619" y="384301"/>
              <a:ext cx="1146695" cy="1146695"/>
            </a:xfrm>
            <a:prstGeom prst="rect">
              <a:avLst/>
            </a:prstGeom>
          </p:spPr>
        </p:pic>
      </p:grpSp>
      <p:sp>
        <p:nvSpPr>
          <p:cNvPr id="4" name="Rechteck 3"/>
          <p:cNvSpPr/>
          <p:nvPr/>
        </p:nvSpPr>
        <p:spPr bwMode="auto">
          <a:xfrm>
            <a:off x="468000" y="6588000"/>
            <a:ext cx="328980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 bwMode="auto">
          <a:xfrm>
            <a:off x="4514827" y="3403255"/>
            <a:ext cx="2880000" cy="613978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>
              <a:defRPr/>
            </a:pPr>
            <a:r>
              <a:rPr lang="it-CH" sz="2100" b="1">
                <a:latin typeface="Calibri"/>
                <a:ea typeface="Calibri"/>
                <a:cs typeface="Calibri"/>
              </a:rPr>
              <a:t>Effetti della PSA</a:t>
            </a:r>
            <a:endParaRPr lang="it-CH"/>
          </a:p>
        </p:txBody>
      </p:sp>
      <p:sp>
        <p:nvSpPr>
          <p:cNvPr id="19" name="Titel 3"/>
          <p:cNvSpPr txBox="1"/>
          <p:nvPr/>
        </p:nvSpPr>
        <p:spPr bwMode="auto">
          <a:xfrm>
            <a:off x="412019" y="371702"/>
            <a:ext cx="11370406" cy="828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>
              <a:lnSpc>
                <a:spcPct val="96000"/>
              </a:lnSpc>
              <a:spcBef>
                <a:spcPts val="0"/>
              </a:spcBef>
              <a:buNone/>
              <a:defRPr sz="3000" b="1" i="0" spc="0">
                <a:solidFill>
                  <a:schemeClr val="tx1"/>
                </a:solidFill>
                <a:latin typeface="Calibri"/>
                <a:ea typeface="Roboto"/>
                <a:cs typeface="Calibri"/>
              </a:defRPr>
            </a:lvl1pPr>
          </a:lstStyle>
          <a:p>
            <a:pPr>
              <a:defRPr/>
            </a:pPr>
            <a:r>
              <a:rPr lang="it-CH" sz="4500"/>
              <a:t>Perché la PSA viene misurata come IMQ?</a:t>
            </a:r>
            <a:endParaRPr lang="it-CH"/>
          </a:p>
        </p:txBody>
      </p:sp>
      <p:sp>
        <p:nvSpPr>
          <p:cNvPr id="10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it-CH" sz="800">
                <a:ea typeface="Roboto"/>
              </a:rPr>
              <a:t>13</a:t>
            </a:fld>
            <a:endParaRPr lang="it-CH" sz="800">
              <a:ea typeface="Roboto"/>
            </a:endParaRPr>
          </a:p>
        </p:txBody>
      </p:sp>
      <p:sp>
        <p:nvSpPr>
          <p:cNvPr id="25" name="Rechteck 24"/>
          <p:cNvSpPr/>
          <p:nvPr/>
        </p:nvSpPr>
        <p:spPr bwMode="auto">
          <a:xfrm>
            <a:off x="1580582" y="5662034"/>
            <a:ext cx="3076334" cy="844810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lvl="0">
              <a:defRPr/>
            </a:pPr>
            <a:r>
              <a:rPr lang="it-CH">
                <a:ln/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Persona di contatto in caso di emergenza identificata</a:t>
            </a:r>
            <a:endParaRPr lang="it-CH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9" name="Rechteck 28"/>
          <p:cNvSpPr/>
          <p:nvPr/>
        </p:nvSpPr>
        <p:spPr bwMode="auto">
          <a:xfrm>
            <a:off x="4800631" y="5672008"/>
            <a:ext cx="4603111" cy="844810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lvl="0">
              <a:defRPr/>
            </a:pPr>
            <a:r>
              <a:rPr lang="it-CH">
                <a:ln/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Riduzione dell'incertezza quando si devono prendere decisioni nell'interesse dei Residenti</a:t>
            </a:r>
            <a:endParaRPr lang="it-CH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0" name="Rechteck 29"/>
          <p:cNvSpPr/>
          <p:nvPr/>
        </p:nvSpPr>
        <p:spPr bwMode="auto">
          <a:xfrm>
            <a:off x="8441279" y="3649428"/>
            <a:ext cx="3484187" cy="844810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lvl="0">
              <a:defRPr/>
            </a:pPr>
            <a:r>
              <a:rPr lang="it-CH">
                <a:ln/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Guida per i professionisti nei momenti critici e di emergenza ↑ </a:t>
            </a:r>
            <a:endParaRPr lang="it-CH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1" name="Rechteck 30"/>
          <p:cNvSpPr/>
          <p:nvPr/>
        </p:nvSpPr>
        <p:spPr bwMode="auto">
          <a:xfrm>
            <a:off x="223688" y="3544667"/>
            <a:ext cx="3657207" cy="567811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lvl="0">
              <a:defRPr/>
            </a:pPr>
            <a:r>
              <a:rPr lang="it-CH">
                <a:ln/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Ospedalizzazioni evitabili ↓</a:t>
            </a:r>
            <a:endParaRPr lang="it-CH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" name="Rechteck 31"/>
          <p:cNvSpPr/>
          <p:nvPr/>
        </p:nvSpPr>
        <p:spPr bwMode="auto">
          <a:xfrm>
            <a:off x="1284627" y="1353384"/>
            <a:ext cx="4198944" cy="844810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lvl="0">
              <a:defRPr/>
            </a:pPr>
            <a:r>
              <a:rPr lang="it-CH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Sostegno alle Persone con diritto di rappresentanza nei processi decisionali</a:t>
            </a:r>
            <a:endParaRPr lang="it-CH"/>
          </a:p>
        </p:txBody>
      </p:sp>
      <p:sp>
        <p:nvSpPr>
          <p:cNvPr id="33" name="Rechteck 32"/>
          <p:cNvSpPr/>
          <p:nvPr/>
        </p:nvSpPr>
        <p:spPr bwMode="auto">
          <a:xfrm>
            <a:off x="5904429" y="1184005"/>
            <a:ext cx="4198943" cy="844810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lvl="0">
              <a:defRPr/>
            </a:pPr>
            <a:r>
              <a:rPr lang="it-CH">
                <a:ln/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Qualità della vita e soddisfazione dei Residenti e dei familiari ↑</a:t>
            </a:r>
            <a:endParaRPr lang="it-CH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4" name="Rechteck 33"/>
          <p:cNvSpPr/>
          <p:nvPr/>
        </p:nvSpPr>
        <p:spPr bwMode="auto">
          <a:xfrm>
            <a:off x="266533" y="4541942"/>
            <a:ext cx="3347696" cy="844810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lvl="0">
              <a:defRPr/>
            </a:pPr>
            <a:r>
              <a:rPr lang="it-CH">
                <a:ln/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Farmaci che prolungano la vita </a:t>
            </a:r>
            <a:r>
              <a:rPr lang="it-CH">
                <a:ln/>
                <a:solidFill>
                  <a:schemeClr val="tx1"/>
                </a:solidFill>
                <a:ea typeface="Calibri"/>
                <a:cs typeface="Calibri"/>
              </a:rPr>
              <a:t>non necessari </a:t>
            </a:r>
            <a:r>
              <a:rPr lang="it-CH">
                <a:ln/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↓</a:t>
            </a:r>
            <a:endParaRPr lang="it-CH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5" name="Rechteck 34"/>
          <p:cNvSpPr/>
          <p:nvPr/>
        </p:nvSpPr>
        <p:spPr bwMode="auto">
          <a:xfrm>
            <a:off x="205894" y="2593659"/>
            <a:ext cx="2887997" cy="567811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lvl="0">
              <a:defRPr/>
            </a:pPr>
            <a:r>
              <a:rPr lang="it-CH">
                <a:ln/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Rianimazioni non necessarie ↓</a:t>
            </a:r>
            <a:endParaRPr lang="it-CH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6" name="Rechteck 35"/>
          <p:cNvSpPr/>
          <p:nvPr/>
        </p:nvSpPr>
        <p:spPr bwMode="auto">
          <a:xfrm>
            <a:off x="6342216" y="4619270"/>
            <a:ext cx="3841156" cy="844810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lvl="0">
              <a:defRPr/>
            </a:pPr>
            <a:r>
              <a:rPr lang="it-CH">
                <a:ln/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Comunicazione e coordinamento tra professionisti ↑ </a:t>
            </a:r>
            <a:endParaRPr lang="it-CH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7" name="Rechteck 36"/>
          <p:cNvSpPr/>
          <p:nvPr/>
        </p:nvSpPr>
        <p:spPr bwMode="auto">
          <a:xfrm>
            <a:off x="8003901" y="2192573"/>
            <a:ext cx="4184786" cy="844810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lvl="0">
              <a:defRPr/>
            </a:pPr>
            <a:r>
              <a:rPr lang="it-CH">
                <a:ln/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Decisioni autodeterminate da parte dei Residenti ↑ </a:t>
            </a:r>
            <a:endParaRPr lang="it-CH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cxnSp>
        <p:nvCxnSpPr>
          <p:cNvPr id="39" name="Gerade Verbindung 38"/>
          <p:cNvCxnSpPr/>
          <p:nvPr/>
        </p:nvCxnSpPr>
        <p:spPr bwMode="auto">
          <a:xfrm>
            <a:off x="3118749" y="2877565"/>
            <a:ext cx="1474588" cy="39402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erade Verbindung 40"/>
          <p:cNvCxnSpPr/>
          <p:nvPr/>
        </p:nvCxnSpPr>
        <p:spPr bwMode="auto">
          <a:xfrm>
            <a:off x="4983663" y="2301105"/>
            <a:ext cx="425802" cy="9704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Gerade Verbindung 44"/>
          <p:cNvCxnSpPr/>
          <p:nvPr/>
        </p:nvCxnSpPr>
        <p:spPr bwMode="auto">
          <a:xfrm flipH="1">
            <a:off x="6544661" y="2080662"/>
            <a:ext cx="1115055" cy="129142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Gerade Verbindung 46"/>
          <p:cNvCxnSpPr/>
          <p:nvPr/>
        </p:nvCxnSpPr>
        <p:spPr bwMode="auto">
          <a:xfrm flipH="1">
            <a:off x="7290673" y="3046124"/>
            <a:ext cx="738086" cy="254852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Gerade Verbindung 49"/>
          <p:cNvCxnSpPr>
            <a:stCxn id="30" idx="1"/>
            <a:endCxn id="9" idx="3"/>
          </p:cNvCxnSpPr>
          <p:nvPr/>
        </p:nvCxnSpPr>
        <p:spPr bwMode="auto">
          <a:xfrm flipH="1" flipV="1">
            <a:off x="7394827" y="3710244"/>
            <a:ext cx="1046452" cy="361588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Gerade Verbindung 51"/>
          <p:cNvCxnSpPr/>
          <p:nvPr/>
        </p:nvCxnSpPr>
        <p:spPr bwMode="auto">
          <a:xfrm>
            <a:off x="3905753" y="3828573"/>
            <a:ext cx="609074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Gerade Verbindung 53"/>
          <p:cNvCxnSpPr>
            <a:stCxn id="34" idx="3"/>
          </p:cNvCxnSpPr>
          <p:nvPr/>
        </p:nvCxnSpPr>
        <p:spPr bwMode="auto">
          <a:xfrm flipV="1">
            <a:off x="3614229" y="4178816"/>
            <a:ext cx="979108" cy="785531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Gerade Verbindung 55"/>
          <p:cNvCxnSpPr/>
          <p:nvPr/>
        </p:nvCxnSpPr>
        <p:spPr bwMode="auto">
          <a:xfrm flipV="1">
            <a:off x="4095224" y="4193012"/>
            <a:ext cx="1314241" cy="1473553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Gerade Verbindung 57"/>
          <p:cNvCxnSpPr/>
          <p:nvPr/>
        </p:nvCxnSpPr>
        <p:spPr bwMode="auto">
          <a:xfrm flipV="1">
            <a:off x="5722903" y="4112478"/>
            <a:ext cx="57693" cy="15540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Gerade Verbindung 59"/>
          <p:cNvCxnSpPr/>
          <p:nvPr/>
        </p:nvCxnSpPr>
        <p:spPr bwMode="auto">
          <a:xfrm flipV="1">
            <a:off x="7062693" y="4122633"/>
            <a:ext cx="0" cy="49663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feld 37"/>
          <p:cNvSpPr txBox="1"/>
          <p:nvPr/>
        </p:nvSpPr>
        <p:spPr bwMode="auto">
          <a:xfrm>
            <a:off x="7489801" y="6314333"/>
            <a:ext cx="42926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CH" sz="1000"/>
              <a:t>(ARTISET, CURAVIVA, senesuisse, 2025)</a:t>
            </a:r>
            <a:endParaRPr lang="it-CH"/>
          </a:p>
        </p:txBody>
      </p:sp>
      <p:sp>
        <p:nvSpPr>
          <p:cNvPr id="2" name="Rechteck 1"/>
          <p:cNvSpPr/>
          <p:nvPr/>
        </p:nvSpPr>
        <p:spPr bwMode="auto">
          <a:xfrm>
            <a:off x="468000" y="6588000"/>
            <a:ext cx="328980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it-CH" sz="4500"/>
              <a:t>Qual è l’obiettivo della PSA?</a:t>
            </a:r>
            <a:endParaRPr lang="it-CH"/>
          </a:p>
        </p:txBody>
      </p:sp>
      <p:sp>
        <p:nvSpPr>
          <p:cNvPr id="3" name="Inhaltsplatzhalter 2"/>
          <p:cNvSpPr txBox="1"/>
          <p:nvPr/>
        </p:nvSpPr>
        <p:spPr bwMode="auto">
          <a:xfrm>
            <a:off x="783436" y="2870654"/>
            <a:ext cx="10515600" cy="1791781"/>
          </a:xfrm>
          <a:prstGeom prst="rect">
            <a:avLst/>
          </a:prstGeom>
        </p:spPr>
        <p:txBody>
          <a:bodyPr/>
          <a:lstStyle>
            <a:lvl1pPr marL="0" indent="0" algn="l" defTabSz="914400">
              <a:lnSpc>
                <a:spcPct val="109000"/>
              </a:lnSpc>
              <a:spcBef>
                <a:spcPts val="0"/>
              </a:spcBef>
              <a:buFont typeface="+mj-lt"/>
              <a:buNone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1pPr>
            <a:lvl2pPr marL="198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2pPr>
            <a:lvl3pPr marL="396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3pPr>
            <a:lvl4pPr marL="594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4pPr>
            <a:lvl5pPr marL="792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defRPr/>
            </a:pPr>
            <a:r>
              <a:rPr lang="it-CH" sz="3200">
                <a:latin typeface="Calibri"/>
                <a:ea typeface="Calibri"/>
                <a:cs typeface="Calibri"/>
              </a:rPr>
              <a:t>Vogliamo prenderci cura dei Residenti valorizzando la loro autodeterminazione adottando un approccio persona-centrico che rispetti i loro valori e desideri.</a:t>
            </a:r>
            <a:endParaRPr lang="it-CH" sz="1400">
              <a:latin typeface="Calibri"/>
              <a:ea typeface="Calibri"/>
              <a:cs typeface="Calibri"/>
            </a:endParaRPr>
          </a:p>
        </p:txBody>
      </p:sp>
      <p:grpSp>
        <p:nvGrpSpPr>
          <p:cNvPr id="4" name="Gruppieren 3"/>
          <p:cNvGrpSpPr/>
          <p:nvPr/>
        </p:nvGrpSpPr>
        <p:grpSpPr bwMode="auto">
          <a:xfrm>
            <a:off x="10395967" y="237649"/>
            <a:ext cx="1440000" cy="1440000"/>
            <a:chOff x="10395967" y="237649"/>
            <a:chExt cx="1440000" cy="1440000"/>
          </a:xfrm>
          <a:solidFill>
            <a:schemeClr val="accent2"/>
          </a:solidFill>
        </p:grpSpPr>
        <p:sp>
          <p:nvSpPr>
            <p:cNvPr id="6" name="Oval 5"/>
            <p:cNvSpPr>
              <a:spLocks noChangeAspect="1"/>
            </p:cNvSpPr>
            <p:nvPr/>
          </p:nvSpPr>
          <p:spPr bwMode="auto">
            <a:xfrm>
              <a:off x="10395967" y="237649"/>
              <a:ext cx="1440000" cy="1440000"/>
            </a:xfrm>
            <a:prstGeom prst="ellipse">
              <a:avLst/>
            </a:prstGeom>
            <a:solidFill>
              <a:schemeClr val="bg2"/>
            </a:solidFill>
            <a:ln w="6350">
              <a:solidFill>
                <a:schemeClr val="bg2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lIns="72000" tIns="72000" rIns="72000" bIns="72000" rtlCol="0" anchor="t"/>
            <a:lstStyle/>
            <a:p>
              <a:pPr algn="ctr">
                <a:defRPr/>
              </a:pPr>
              <a:endParaRPr lang="it-CH">
                <a:solidFill>
                  <a:schemeClr val="bg1"/>
                </a:solidFill>
                <a:latin typeface="Calibri"/>
                <a:ea typeface="Roboto"/>
              </a:endParaRPr>
            </a:p>
          </p:txBody>
        </p:sp>
        <p:pic>
          <p:nvPicPr>
            <p:cNvPr id="8" name="Grafik 2" descr="Volltreffer mit einfarbiger Füllung"/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/>
          </p:blipFill>
          <p:spPr bwMode="auto">
            <a:xfrm>
              <a:off x="10559188" y="432497"/>
              <a:ext cx="1113558" cy="1113558"/>
            </a:xfrm>
            <a:prstGeom prst="rect">
              <a:avLst/>
            </a:prstGeom>
          </p:spPr>
        </p:pic>
      </p:grpSp>
      <p:sp>
        <p:nvSpPr>
          <p:cNvPr id="5" name="Rechteck 4"/>
          <p:cNvSpPr/>
          <p:nvPr/>
        </p:nvSpPr>
        <p:spPr bwMode="auto">
          <a:xfrm>
            <a:off x="468000" y="6588000"/>
            <a:ext cx="328980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 bwMode="auto">
          <a:xfrm>
            <a:off x="353589" y="1051200"/>
            <a:ext cx="11372850" cy="4351222"/>
          </a:xfrm>
        </p:spPr>
        <p:txBody>
          <a:bodyPr/>
          <a:lstStyle/>
          <a:p>
            <a:pPr>
              <a:defRPr/>
            </a:pPr>
            <a:r>
              <a:rPr lang="it-CH"/>
              <a:t>Come funziona la consulenza sulla PSA? </a:t>
            </a:r>
            <a:endParaRPr lang="it-CH" sz="6000"/>
          </a:p>
        </p:txBody>
      </p:sp>
      <p:sp>
        <p:nvSpPr>
          <p:cNvPr id="4" name="Rechteck 3"/>
          <p:cNvSpPr/>
          <p:nvPr/>
        </p:nvSpPr>
        <p:spPr bwMode="auto">
          <a:xfrm>
            <a:off x="468000" y="6588000"/>
            <a:ext cx="328980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Inhaltsplatzhalter 2"/>
          <p:cNvSpPr txBox="1"/>
          <p:nvPr/>
        </p:nvSpPr>
        <p:spPr bwMode="auto">
          <a:xfrm>
            <a:off x="1906719" y="3979101"/>
            <a:ext cx="8464830" cy="7328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684000" tIns="180000" rIns="180000" bIns="180000" rtlCol="0" anchor="ctr" anchorCtr="0">
            <a:spAutoFit/>
          </a:bodyPr>
          <a:lstStyle>
            <a:lvl1pPr marL="0" indent="0" algn="l" defTabSz="914400">
              <a:lnSpc>
                <a:spcPct val="109000"/>
              </a:lnSpc>
              <a:spcBef>
                <a:spcPts val="0"/>
              </a:spcBef>
              <a:buFont typeface="+mj-lt"/>
              <a:buNone/>
              <a:defRPr sz="2000" b="0" spc="-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8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000" spc="-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96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000" spc="-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000" spc="-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92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000" spc="-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600"/>
              </a:spcAft>
              <a:defRPr/>
            </a:pPr>
            <a:r>
              <a:rPr lang="it-CH" sz="2400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Personale infermieristico</a:t>
            </a:r>
            <a:endParaRPr lang="it-CH"/>
          </a:p>
        </p:txBody>
      </p:sp>
      <p:grpSp>
        <p:nvGrpSpPr>
          <p:cNvPr id="3" name="Gruppieren 2"/>
          <p:cNvGrpSpPr/>
          <p:nvPr/>
        </p:nvGrpSpPr>
        <p:grpSpPr bwMode="auto">
          <a:xfrm>
            <a:off x="1313355" y="2437728"/>
            <a:ext cx="9058194" cy="1116000"/>
            <a:chOff x="398957" y="1884542"/>
            <a:chExt cx="7419195" cy="914071"/>
          </a:xfrm>
        </p:grpSpPr>
        <p:sp>
          <p:nvSpPr>
            <p:cNvPr id="22" name="Inhaltsplatzhalter 2"/>
            <p:cNvSpPr txBox="1"/>
            <p:nvPr/>
          </p:nvSpPr>
          <p:spPr bwMode="auto">
            <a:xfrm>
              <a:off x="828339" y="2033624"/>
              <a:ext cx="6989813" cy="600246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wrap="square" lIns="684000" tIns="180000" rIns="180000" bIns="180000" rtlCol="0" anchor="ctr" anchorCtr="0">
              <a:spAutoFit/>
            </a:bodyPr>
            <a:lstStyle>
              <a:lvl1pPr marL="0" indent="0" algn="l" defTabSz="914400">
                <a:lnSpc>
                  <a:spcPct val="109000"/>
                </a:lnSpc>
                <a:spcBef>
                  <a:spcPts val="0"/>
                </a:spcBef>
                <a:buFont typeface="+mj-lt"/>
                <a:buNone/>
                <a:defRPr sz="2000" b="0" spc="-1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98000" indent="-198000" algn="l" defTabSz="914400">
                <a:lnSpc>
                  <a:spcPct val="109000"/>
                </a:lnSpc>
                <a:spcBef>
                  <a:spcPts val="0"/>
                </a:spcBef>
                <a:buFont typeface="Segoe UI"/>
                <a:buChar char="‒"/>
                <a:defRPr sz="2000" spc="-1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96000" indent="-198000" algn="l" defTabSz="914400">
                <a:lnSpc>
                  <a:spcPct val="109000"/>
                </a:lnSpc>
                <a:spcBef>
                  <a:spcPts val="0"/>
                </a:spcBef>
                <a:buFont typeface="Segoe UI"/>
                <a:buChar char="‒"/>
                <a:defRPr sz="2000" spc="-1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000" indent="-198000" algn="l" defTabSz="914400">
                <a:lnSpc>
                  <a:spcPct val="109000"/>
                </a:lnSpc>
                <a:spcBef>
                  <a:spcPts val="0"/>
                </a:spcBef>
                <a:buFont typeface="Segoe UI"/>
                <a:buChar char="‒"/>
                <a:defRPr sz="2000" spc="-1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92000" indent="-198000" algn="l" defTabSz="914400">
                <a:lnSpc>
                  <a:spcPct val="109000"/>
                </a:lnSpc>
                <a:spcBef>
                  <a:spcPts val="0"/>
                </a:spcBef>
                <a:buFont typeface="Segoe UI"/>
                <a:buChar char="‒"/>
                <a:defRPr sz="2000" spc="-1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Aft>
                  <a:spcPts val="600"/>
                </a:spcAft>
                <a:defRPr/>
              </a:pPr>
              <a:r>
                <a:rPr lang="it-CH" sz="2400" spc="0">
                  <a:solidFill>
                    <a:srgbClr val="000000"/>
                  </a:solidFill>
                  <a:latin typeface="Calibri Light"/>
                  <a:ea typeface="Calibri Light"/>
                  <a:cs typeface="Calibri Light"/>
                </a:rPr>
                <a:t>Medici e operatori sanitari</a:t>
              </a:r>
              <a:endParaRPr lang="it-CH"/>
            </a:p>
          </p:txBody>
        </p:sp>
        <p:sp>
          <p:nvSpPr>
            <p:cNvPr id="34" name="Ellipse 9"/>
            <p:cNvSpPr>
              <a:spLocks noChangeAspect="1"/>
            </p:cNvSpPr>
            <p:nvPr/>
          </p:nvSpPr>
          <p:spPr bwMode="auto">
            <a:xfrm>
              <a:off x="398957" y="1884542"/>
              <a:ext cx="914070" cy="914071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lIns="108000" tIns="90000" rIns="108000" bIns="90000" rtlCol="0" anchor="t"/>
            <a:lstStyle/>
            <a:p>
              <a:pPr marL="0" marR="0" lvl="0" indent="0" algn="l" defTabSz="914400">
                <a:lnSpc>
                  <a:spcPct val="109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None/>
                <a:defRPr/>
              </a:pPr>
              <a:endParaRPr lang="it-CH" sz="2400" u="none" strike="noStrike" cap="none" spc="-10">
                <a:ln>
                  <a:noFill/>
                </a:ln>
                <a:solidFill>
                  <a:srgbClr val="000000"/>
                </a:solidFill>
                <a:latin typeface="Calibri Light"/>
                <a:ea typeface="Calibri Light"/>
                <a:cs typeface="Calibri Light"/>
              </a:endParaRPr>
            </a:p>
          </p:txBody>
        </p:sp>
      </p:grpSp>
      <p:sp>
        <p:nvSpPr>
          <p:cNvPr id="14" name="Titel 3"/>
          <p:cNvSpPr txBox="1"/>
          <p:nvPr/>
        </p:nvSpPr>
        <p:spPr bwMode="auto">
          <a:xfrm>
            <a:off x="412019" y="371702"/>
            <a:ext cx="11370406" cy="828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>
              <a:lnSpc>
                <a:spcPct val="96000"/>
              </a:lnSpc>
              <a:spcBef>
                <a:spcPts val="0"/>
              </a:spcBef>
              <a:buNone/>
              <a:defRPr sz="3000" b="1" i="0" spc="0">
                <a:solidFill>
                  <a:schemeClr val="tx1"/>
                </a:solidFill>
                <a:latin typeface="Calibri"/>
                <a:ea typeface="Roboto"/>
                <a:cs typeface="Calibri"/>
              </a:defRPr>
            </a:lvl1pPr>
          </a:lstStyle>
          <a:p>
            <a:pPr>
              <a:defRPr/>
            </a:pPr>
            <a:r>
              <a:rPr lang="it-CH" sz="4500"/>
              <a:t>Chi è coinvolto?</a:t>
            </a:r>
            <a:endParaRPr lang="it-CH"/>
          </a:p>
        </p:txBody>
      </p:sp>
      <p:sp>
        <p:nvSpPr>
          <p:cNvPr id="2" name="Titel 3"/>
          <p:cNvSpPr txBox="1"/>
          <p:nvPr/>
        </p:nvSpPr>
        <p:spPr bwMode="auto">
          <a:xfrm>
            <a:off x="1308100" y="1762856"/>
            <a:ext cx="11370406" cy="50628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>
              <a:lnSpc>
                <a:spcPct val="96000"/>
              </a:lnSpc>
              <a:spcBef>
                <a:spcPts val="0"/>
              </a:spcBef>
              <a:buNone/>
              <a:defRPr sz="3000" b="1" i="0" spc="0">
                <a:solidFill>
                  <a:schemeClr val="tx1"/>
                </a:solidFill>
                <a:latin typeface="Calibri"/>
                <a:ea typeface="Roboto"/>
                <a:cs typeface="Calibri"/>
              </a:defRPr>
            </a:lvl1pPr>
          </a:lstStyle>
          <a:p>
            <a:pPr>
              <a:defRPr/>
            </a:pPr>
            <a:r>
              <a:rPr lang="it-CH">
                <a:latin typeface="Calibri Light"/>
                <a:ea typeface="Calibri Light"/>
                <a:cs typeface="Calibri Light"/>
              </a:rPr>
              <a:t>Sono coinvolte almeno le seguenti persone: </a:t>
            </a:r>
            <a:endParaRPr lang="it-CH"/>
          </a:p>
        </p:txBody>
      </p:sp>
      <p:sp>
        <p:nvSpPr>
          <p:cNvPr id="36" name="Ellipse 9"/>
          <p:cNvSpPr>
            <a:spLocks noChangeAspect="1"/>
          </p:cNvSpPr>
          <p:nvPr/>
        </p:nvSpPr>
        <p:spPr bwMode="auto">
          <a:xfrm>
            <a:off x="1323973" y="3787525"/>
            <a:ext cx="1116000" cy="11160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108000" tIns="90000" rIns="108000" bIns="90000" rtlCol="0" anchor="t"/>
          <a:lstStyle/>
          <a:p>
            <a:pPr marL="0" marR="0" lvl="0" indent="0" algn="l" defTabSz="9144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defRPr/>
            </a:pPr>
            <a:endParaRPr lang="it-CH" sz="1200" u="none" strike="noStrike" cap="none" spc="-10">
              <a:ln>
                <a:noFill/>
              </a:ln>
              <a:solidFill>
                <a:srgbClr val="000000"/>
              </a:solidFill>
              <a:latin typeface="Calibri"/>
              <a:ea typeface="+mn-ea"/>
              <a:cs typeface="+mn-cs"/>
            </a:endParaRPr>
          </a:p>
        </p:txBody>
      </p:sp>
      <p:grpSp>
        <p:nvGrpSpPr>
          <p:cNvPr id="5" name="Gruppieren 4"/>
          <p:cNvGrpSpPr/>
          <p:nvPr/>
        </p:nvGrpSpPr>
        <p:grpSpPr bwMode="auto">
          <a:xfrm>
            <a:off x="1313355" y="5186325"/>
            <a:ext cx="9058194" cy="1116000"/>
            <a:chOff x="398957" y="5186325"/>
            <a:chExt cx="9058194" cy="1116000"/>
          </a:xfrm>
        </p:grpSpPr>
        <p:sp>
          <p:nvSpPr>
            <p:cNvPr id="12" name="Inhaltsplatzhalter 2"/>
            <p:cNvSpPr txBox="1"/>
            <p:nvPr/>
          </p:nvSpPr>
          <p:spPr bwMode="auto">
            <a:xfrm>
              <a:off x="828339" y="5431030"/>
              <a:ext cx="8628812" cy="732848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wrap="square" lIns="684000" tIns="180000" rIns="180000" bIns="180000" rtlCol="0" anchor="ctr" anchorCtr="0">
              <a:spAutoFit/>
            </a:bodyPr>
            <a:lstStyle>
              <a:lvl1pPr marL="0" indent="0" algn="l" defTabSz="914400">
                <a:lnSpc>
                  <a:spcPct val="109000"/>
                </a:lnSpc>
                <a:spcBef>
                  <a:spcPts val="0"/>
                </a:spcBef>
                <a:buFont typeface="+mj-lt"/>
                <a:buNone/>
                <a:defRPr sz="2000" b="0" spc="-1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98000" indent="-198000" algn="l" defTabSz="914400">
                <a:lnSpc>
                  <a:spcPct val="109000"/>
                </a:lnSpc>
                <a:spcBef>
                  <a:spcPts val="0"/>
                </a:spcBef>
                <a:buFont typeface="Segoe UI"/>
                <a:buChar char="‒"/>
                <a:defRPr sz="2000" spc="-1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96000" indent="-198000" algn="l" defTabSz="914400">
                <a:lnSpc>
                  <a:spcPct val="109000"/>
                </a:lnSpc>
                <a:spcBef>
                  <a:spcPts val="0"/>
                </a:spcBef>
                <a:buFont typeface="Segoe UI"/>
                <a:buChar char="‒"/>
                <a:defRPr sz="2000" spc="-1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000" indent="-198000" algn="l" defTabSz="914400">
                <a:lnSpc>
                  <a:spcPct val="109000"/>
                </a:lnSpc>
                <a:spcBef>
                  <a:spcPts val="0"/>
                </a:spcBef>
                <a:buFont typeface="Segoe UI"/>
                <a:buChar char="‒"/>
                <a:defRPr sz="2000" spc="-1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92000" indent="-198000" algn="l" defTabSz="914400">
                <a:lnSpc>
                  <a:spcPct val="109000"/>
                </a:lnSpc>
                <a:spcBef>
                  <a:spcPts val="0"/>
                </a:spcBef>
                <a:buFont typeface="Segoe UI"/>
                <a:buChar char="‒"/>
                <a:defRPr sz="2000" spc="-1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Aft>
                  <a:spcPts val="600"/>
                </a:spcAft>
                <a:defRPr/>
              </a:pPr>
              <a:r>
                <a:rPr lang="it-CH" sz="2400" spc="0">
                  <a:solidFill>
                    <a:srgbClr val="000000"/>
                  </a:solidFill>
                  <a:latin typeface="Calibri Light"/>
                  <a:ea typeface="Calibri Light"/>
                  <a:cs typeface="Calibri Light"/>
                </a:rPr>
                <a:t> Residenti e/o Persone con diritto di rappresentanza</a:t>
              </a:r>
              <a:endParaRPr lang="it-CH"/>
            </a:p>
          </p:txBody>
        </p:sp>
        <p:sp>
          <p:nvSpPr>
            <p:cNvPr id="37" name="Ellipse 9"/>
            <p:cNvSpPr>
              <a:spLocks noChangeAspect="1"/>
            </p:cNvSpPr>
            <p:nvPr/>
          </p:nvSpPr>
          <p:spPr bwMode="auto">
            <a:xfrm>
              <a:off x="398957" y="5186325"/>
              <a:ext cx="1116000" cy="1116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lIns="108000" tIns="90000" rIns="108000" bIns="90000" rtlCol="0" anchor="t"/>
            <a:lstStyle/>
            <a:p>
              <a:pPr marL="0" marR="0" lvl="0" indent="0" algn="l" defTabSz="914400">
                <a:lnSpc>
                  <a:spcPct val="109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None/>
                <a:defRPr/>
              </a:pPr>
              <a:endParaRPr lang="it-CH" sz="1200" u="none" strike="noStrike" cap="none" spc="-10">
                <a:ln>
                  <a:noFill/>
                </a:ln>
                <a:solidFill>
                  <a:srgbClr val="000000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Textfeld 6"/>
          <p:cNvSpPr txBox="1"/>
          <p:nvPr/>
        </p:nvSpPr>
        <p:spPr bwMode="auto">
          <a:xfrm>
            <a:off x="7489801" y="6314333"/>
            <a:ext cx="42926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de-CH" sz="1000"/>
              <a:t>(ARTISET, CURAVIVA, senesuisse, 2025)</a:t>
            </a:r>
            <a:endParaRPr/>
          </a:p>
        </p:txBody>
      </p:sp>
      <p:sp>
        <p:nvSpPr>
          <p:cNvPr id="19" name="Rechteck 7"/>
          <p:cNvSpPr/>
          <p:nvPr/>
        </p:nvSpPr>
        <p:spPr bwMode="auto">
          <a:xfrm>
            <a:off x="468000" y="6588000"/>
            <a:ext cx="328980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341123" y="2449643"/>
            <a:ext cx="1080000" cy="1080000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347979" y="3785683"/>
            <a:ext cx="1080000" cy="108000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403656" y="5194391"/>
            <a:ext cx="1000842" cy="100084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410797" y="377670"/>
            <a:ext cx="11370406" cy="1615525"/>
          </a:xfrm>
        </p:spPr>
        <p:txBody>
          <a:bodyPr/>
          <a:lstStyle/>
          <a:p>
            <a:pPr>
              <a:defRPr/>
            </a:pPr>
            <a:r>
              <a:rPr lang="de-CH" sz="4800"/>
              <a:t>Quando viene effettuata una PSA?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687789" y="1479070"/>
            <a:ext cx="10816418" cy="3385736"/>
          </a:xfrm>
        </p:spPr>
        <p:txBody>
          <a:bodyPr/>
          <a:lstStyle/>
          <a:p>
            <a:pPr>
              <a:defRPr/>
            </a:pPr>
            <a:r>
              <a:rPr lang="it-CH" sz="2000">
                <a:latin typeface="Calibri"/>
                <a:cs typeface="Calibri"/>
              </a:rPr>
              <a:t>L'offerta di effettuare e/o rivalutare la PSA dovrebbe essere fatta entro le prime 6 settimane dall'ingresso nella Casa per Anziani, almeno una volta all'anno e/o in questi eventi: </a:t>
            </a:r>
            <a:endParaRPr/>
          </a:p>
          <a:p>
            <a:pPr>
              <a:defRPr/>
            </a:pPr>
            <a:endParaRPr lang="de-CH"/>
          </a:p>
          <a:p>
            <a:pPr lvl="1">
              <a:defRPr/>
            </a:pPr>
            <a:r>
              <a:rPr lang="it-CH" sz="2000">
                <a:latin typeface="Calibri"/>
                <a:cs typeface="Calibri"/>
              </a:rPr>
              <a:t>su richiesta del Residente o della Persona con diritto di rappresentanza </a:t>
            </a:r>
            <a:endParaRPr lang="de-CH" sz="2000">
              <a:latin typeface="Calibri"/>
              <a:cs typeface="Calibri"/>
            </a:endParaRPr>
          </a:p>
          <a:p>
            <a:pPr lvl="1">
              <a:defRPr/>
            </a:pPr>
            <a:r>
              <a:rPr lang="it-CH" sz="2000">
                <a:latin typeface="Calibri"/>
                <a:cs typeface="Calibri"/>
              </a:rPr>
              <a:t>alla riammissione in Casa per Anziani, ad esempio dopo un'ospedalizzazione,</a:t>
            </a:r>
            <a:endParaRPr lang="de-CH" sz="2000">
              <a:latin typeface="Calibri"/>
              <a:cs typeface="Calibri"/>
            </a:endParaRPr>
          </a:p>
          <a:p>
            <a:pPr lvl="1">
              <a:defRPr/>
            </a:pPr>
            <a:r>
              <a:rPr lang="it-CH" sz="2000">
                <a:latin typeface="Calibri"/>
                <a:cs typeface="Calibri"/>
              </a:rPr>
              <a:t>in caso di cambiamenti dello stato di salute o della qualità di vita del Residente, </a:t>
            </a:r>
            <a:endParaRPr lang="de-CH" sz="2000">
              <a:latin typeface="Calibri"/>
              <a:cs typeface="Calibri"/>
            </a:endParaRPr>
          </a:p>
          <a:p>
            <a:pPr lvl="1">
              <a:defRPr/>
            </a:pPr>
            <a:r>
              <a:rPr lang="it-CH" sz="2000">
                <a:latin typeface="Calibri"/>
                <a:cs typeface="Calibri"/>
              </a:rPr>
              <a:t>in caso di nuove diagnosi che limitano l'aspettativa di vita.</a:t>
            </a:r>
            <a:endParaRPr lang="de-CH" sz="2000">
              <a:latin typeface="Calibri"/>
              <a:cs typeface="Calibri"/>
            </a:endParaRPr>
          </a:p>
        </p:txBody>
      </p:sp>
      <p:sp>
        <p:nvSpPr>
          <p:cNvPr id="4" name="Textfeld 2"/>
          <p:cNvSpPr txBox="1"/>
          <p:nvPr/>
        </p:nvSpPr>
        <p:spPr bwMode="auto">
          <a:xfrm>
            <a:off x="169256" y="5055763"/>
            <a:ext cx="11863920" cy="707886"/>
          </a:xfrm>
          <a:prstGeom prst="round1Rect">
            <a:avLst>
              <a:gd name="adj" fmla="val 16667"/>
            </a:avLst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E0E0E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CH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cs typeface="Arial"/>
              </a:rPr>
              <a:t>Importante: </a:t>
            </a:r>
            <a:r>
              <a:rPr lang="de-CH" sz="2000" spc="-10">
                <a:latin typeface="Calibri"/>
                <a:ea typeface="Roboto"/>
                <a:cs typeface="Calibri"/>
              </a:rPr>
              <a:t>i Residenti (o </a:t>
            </a:r>
            <a:r>
              <a:rPr sz="2000" spc="-10">
                <a:latin typeface="Calibri"/>
                <a:ea typeface="Roboto"/>
                <a:cs typeface="Calibri"/>
              </a:rPr>
              <a:t>la Persona con diritto di rappresentanza per i provvedimenti medici</a:t>
            </a:r>
            <a:r>
              <a:rPr lang="de-CH" sz="2000" spc="-10">
                <a:latin typeface="Calibri"/>
                <a:ea typeface="Roboto"/>
                <a:cs typeface="Calibri"/>
              </a:rPr>
              <a:t>) sono liberi di decidere se partecipare o meno a un colloquio PSA.</a:t>
            </a:r>
            <a:endParaRPr sz="2000" spc="-10">
              <a:latin typeface="Calibri"/>
              <a:ea typeface="Roboto"/>
              <a:cs typeface="Calibri"/>
            </a:endParaRPr>
          </a:p>
        </p:txBody>
      </p:sp>
      <p:sp>
        <p:nvSpPr>
          <p:cNvPr id="5" name="Textfeld 4"/>
          <p:cNvSpPr txBox="1"/>
          <p:nvPr/>
        </p:nvSpPr>
        <p:spPr bwMode="auto">
          <a:xfrm>
            <a:off x="7489801" y="6314333"/>
            <a:ext cx="42926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de-CH" sz="1000"/>
              <a:t>(ARTISET, CURAVIVA, senesuisse, 2025)</a:t>
            </a:r>
            <a:endParaRPr/>
          </a:p>
        </p:txBody>
      </p:sp>
      <p:sp>
        <p:nvSpPr>
          <p:cNvPr id="7" name="Rechteck 6"/>
          <p:cNvSpPr/>
          <p:nvPr/>
        </p:nvSpPr>
        <p:spPr bwMode="auto">
          <a:xfrm>
            <a:off x="468000" y="6588000"/>
            <a:ext cx="328980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it-CH" sz="4500"/>
              <a:t>Criteri minimi per l’IMQ PSA</a:t>
            </a:r>
            <a:endParaRPr lang="it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356033" y="1266013"/>
            <a:ext cx="10836890" cy="4907753"/>
          </a:xfrm>
        </p:spPr>
        <p:txBody>
          <a:bodyPr/>
          <a:lstStyle/>
          <a:p>
            <a:pPr marL="342900" lvl="0" indent="-342900">
              <a:lnSpc>
                <a:spcPct val="110000"/>
              </a:lnSpc>
              <a:buFont typeface="+mj-lt"/>
              <a:buAutoNum type="alphaLcParenR"/>
              <a:defRPr/>
            </a:pPr>
            <a:r>
              <a:rPr lang="it-CH" sz="2000" dirty="0">
                <a:latin typeface="Calibri"/>
                <a:ea typeface="Calibri"/>
                <a:cs typeface="Calibri"/>
              </a:rPr>
              <a:t>La PSA si considera effettuata se esiste almeno una documentazione scritta sull'intensità di trattamento desiderata per i seguenti </a:t>
            </a:r>
            <a:r>
              <a:rPr lang="it-CH" sz="2000" b="1" dirty="0">
                <a:latin typeface="Calibri"/>
                <a:ea typeface="Calibri"/>
                <a:cs typeface="Calibri"/>
              </a:rPr>
              <a:t>3 punti</a:t>
            </a:r>
            <a:r>
              <a:rPr lang="it-CH" sz="2000" dirty="0">
                <a:latin typeface="Calibri"/>
                <a:ea typeface="Calibri"/>
                <a:cs typeface="Calibri"/>
              </a:rPr>
              <a:t>:</a:t>
            </a:r>
            <a:endParaRPr dirty="0"/>
          </a:p>
          <a:p>
            <a:pPr marL="800100" lvl="1" indent="-342900">
              <a:lnSpc>
                <a:spcPct val="110000"/>
              </a:lnSpc>
              <a:buFont typeface="Symbol"/>
              <a:buChar char="-"/>
              <a:defRPr/>
            </a:pPr>
            <a:r>
              <a:rPr lang="it-CH" sz="2000" dirty="0">
                <a:latin typeface="Calibri"/>
                <a:ea typeface="Calibri"/>
                <a:cs typeface="Calibri"/>
              </a:rPr>
              <a:t>rianimazione </a:t>
            </a:r>
            <a:endParaRPr dirty="0"/>
          </a:p>
          <a:p>
            <a:pPr marL="800100" lvl="1" indent="-342900">
              <a:lnSpc>
                <a:spcPct val="110000"/>
              </a:lnSpc>
              <a:buFont typeface="Symbol"/>
              <a:buChar char="-"/>
              <a:defRPr/>
            </a:pPr>
            <a:r>
              <a:rPr lang="it-CH" sz="2000" dirty="0">
                <a:latin typeface="Calibri"/>
                <a:ea typeface="Calibri"/>
                <a:cs typeface="Calibri"/>
              </a:rPr>
              <a:t>ospedalizzazione</a:t>
            </a:r>
            <a:endParaRPr dirty="0"/>
          </a:p>
          <a:p>
            <a:pPr marL="800100" lvl="1" indent="-342900">
              <a:lnSpc>
                <a:spcPct val="110000"/>
              </a:lnSpc>
              <a:spcAft>
                <a:spcPts val="1200"/>
              </a:spcAft>
              <a:buFont typeface="Symbol"/>
              <a:buChar char="-"/>
              <a:defRPr/>
            </a:pPr>
            <a:r>
              <a:rPr lang="it-CH" sz="2000" dirty="0">
                <a:latin typeface="Calibri"/>
                <a:ea typeface="Calibri"/>
                <a:cs typeface="Calibri"/>
              </a:rPr>
              <a:t>medicinali che prolungano la vita</a:t>
            </a:r>
            <a:endParaRPr dirty="0"/>
          </a:p>
          <a:p>
            <a:pPr marL="342900" lvl="0" indent="-342900">
              <a:lnSpc>
                <a:spcPct val="110000"/>
              </a:lnSpc>
              <a:spcAft>
                <a:spcPts val="1200"/>
              </a:spcAft>
              <a:buFont typeface="+mj-lt"/>
              <a:buAutoNum type="alphaLcParenR"/>
              <a:defRPr/>
            </a:pPr>
            <a:r>
              <a:rPr lang="it-CH" sz="2000" dirty="0">
                <a:latin typeface="Calibri"/>
                <a:ea typeface="Calibri"/>
                <a:cs typeface="Calibri"/>
              </a:rPr>
              <a:t>La discussione (o la proposta di discussione) sulla PSA e la relativa documentazione hanno avuto luogo negli ultimi 12 mesi. La documentazione è stata creata o aggiornata negli ultimi 12 mesi.</a:t>
            </a:r>
            <a:endParaRPr dirty="0"/>
          </a:p>
          <a:p>
            <a:pPr marL="342900" lvl="0" indent="-342900">
              <a:lnSpc>
                <a:spcPct val="110000"/>
              </a:lnSpc>
              <a:spcAft>
                <a:spcPts val="1200"/>
              </a:spcAft>
              <a:buFont typeface="+mj-lt"/>
              <a:buAutoNum type="alphaLcParenR"/>
              <a:defRPr/>
            </a:pPr>
            <a:r>
              <a:rPr lang="it-CH" sz="20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L'IMQ non stabilisce requisiti precisi per la documentazione scritta:</a:t>
            </a:r>
            <a:endParaRPr dirty="0"/>
          </a:p>
          <a:p>
            <a:pPr marL="800100" lvl="1" indent="-342900">
              <a:lnSpc>
                <a:spcPct val="110000"/>
              </a:lnSpc>
              <a:buFont typeface="Symbol"/>
              <a:buChar char="-"/>
              <a:defRPr/>
            </a:pPr>
            <a:r>
              <a:rPr lang="it-CH" sz="2000" dirty="0">
                <a:latin typeface="Calibri"/>
                <a:ea typeface="Calibri"/>
                <a:cs typeface="Calibri"/>
              </a:rPr>
              <a:t>Idealmente, è disponibile un modulo standardizzato, ad esempio il Formulario sull’intensità di trattamento (presunta) desiderata. </a:t>
            </a:r>
            <a:endParaRPr dirty="0"/>
          </a:p>
          <a:p>
            <a:pPr marL="342900" indent="-342900">
              <a:lnSpc>
                <a:spcPct val="110000"/>
              </a:lnSpc>
              <a:buFont typeface="+mj-lt"/>
              <a:buAutoNum type="alphaLcParenR"/>
              <a:defRPr/>
            </a:pPr>
            <a:r>
              <a:rPr lang="it-CH" sz="2000" dirty="0">
                <a:latin typeface="Calibri"/>
                <a:ea typeface="Calibri"/>
                <a:cs typeface="Calibri"/>
              </a:rPr>
              <a:t>Il criterio minimo si considera soddisfatto anche se è stata offerta una discussione sulla PSA e il Residente, o la Persona con diritto di rappresentanza, l’ha rifiutata parzialmente o completamente, a condizione che tale decisione sia stata registrata nella CCE del Residente con la relativa data.</a:t>
            </a:r>
            <a:endParaRPr lang="it-CH" dirty="0">
              <a:latin typeface="Calibri"/>
              <a:ea typeface="Calibri"/>
              <a:cs typeface="Calibri"/>
            </a:endParaRPr>
          </a:p>
        </p:txBody>
      </p:sp>
      <p:sp>
        <p:nvSpPr>
          <p:cNvPr id="8" name="Textfeld 9"/>
          <p:cNvSpPr txBox="1"/>
          <p:nvPr/>
        </p:nvSpPr>
        <p:spPr bwMode="auto">
          <a:xfrm>
            <a:off x="7798380" y="6296063"/>
            <a:ext cx="401949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CH" sz="1000"/>
              <a:t>(ARTISET, CURAVIVA, senesuisse, 2025)</a:t>
            </a:r>
            <a:endParaRPr lang="it-CH"/>
          </a:p>
        </p:txBody>
      </p:sp>
      <p:sp>
        <p:nvSpPr>
          <p:cNvPr id="7" name="Oval 6"/>
          <p:cNvSpPr>
            <a:spLocks noChangeAspect="1"/>
          </p:cNvSpPr>
          <p:nvPr/>
        </p:nvSpPr>
        <p:spPr bwMode="auto">
          <a:xfrm>
            <a:off x="10630549" y="87503"/>
            <a:ext cx="1440000" cy="1424900"/>
          </a:xfrm>
          <a:prstGeom prst="ellipse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ctr">
              <a:defRPr/>
            </a:pPr>
            <a:endParaRPr lang="it-CH">
              <a:solidFill>
                <a:schemeClr val="bg1"/>
              </a:solidFill>
              <a:latin typeface="Calibri"/>
              <a:ea typeface="Roboto"/>
            </a:endParaRPr>
          </a:p>
        </p:txBody>
      </p:sp>
      <p:pic>
        <p:nvPicPr>
          <p:cNvPr id="9" name="Picture 7" descr="A white and black road with a magnifying glass&#10;&#10;AI-generated content may be incorrect.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772669" y="228806"/>
            <a:ext cx="1155759" cy="1155759"/>
          </a:xfrm>
          <a:prstGeom prst="rect">
            <a:avLst/>
          </a:prstGeom>
        </p:spPr>
      </p:pic>
      <p:sp>
        <p:nvSpPr>
          <p:cNvPr id="4" name="Rechteck 3"/>
          <p:cNvSpPr/>
          <p:nvPr/>
        </p:nvSpPr>
        <p:spPr bwMode="auto">
          <a:xfrm>
            <a:off x="468000" y="6588000"/>
            <a:ext cx="328980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it-CH" sz="4500"/>
              <a:t>I 6 passi della consulenza sulla PSA</a:t>
            </a:r>
            <a:endParaRPr lang="it-CH"/>
          </a:p>
        </p:txBody>
      </p:sp>
      <p:sp>
        <p:nvSpPr>
          <p:cNvPr id="5" name="Textfeld 4"/>
          <p:cNvSpPr txBox="1"/>
          <p:nvPr/>
        </p:nvSpPr>
        <p:spPr bwMode="auto">
          <a:xfrm>
            <a:off x="8486989" y="6447166"/>
            <a:ext cx="25569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CH" sz="1000"/>
              <a:t>(UFSP &amp; SAMW, 2025)</a:t>
            </a:r>
            <a:endParaRPr lang="it-CH"/>
          </a:p>
        </p:txBody>
      </p:sp>
      <p:sp>
        <p:nvSpPr>
          <p:cNvPr id="7" name="Rechteck 6"/>
          <p:cNvSpPr/>
          <p:nvPr/>
        </p:nvSpPr>
        <p:spPr bwMode="auto">
          <a:xfrm>
            <a:off x="468000" y="6588000"/>
            <a:ext cx="328980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rcRect t="7746"/>
          <a:stretch/>
        </p:blipFill>
        <p:spPr bwMode="auto">
          <a:xfrm>
            <a:off x="328040" y="1090681"/>
            <a:ext cx="10715849" cy="524069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264593" y="142240"/>
            <a:ext cx="11370406" cy="828000"/>
          </a:xfrm>
        </p:spPr>
        <p:txBody>
          <a:bodyPr/>
          <a:lstStyle/>
          <a:p>
            <a:pPr>
              <a:defRPr/>
            </a:pPr>
            <a:r>
              <a:rPr lang="it-CH" sz="4800"/>
              <a:t>Come si svolge?</a:t>
            </a:r>
            <a:endParaRPr lang="it-CH"/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1281131"/>
              </p:ext>
            </p:extLst>
          </p:nvPr>
        </p:nvGraphicFramePr>
        <p:xfrm>
          <a:off x="1194675" y="837073"/>
          <a:ext cx="10887797" cy="5638624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5921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64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592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27773">
                <a:tc>
                  <a:txBody>
                    <a:bodyPr/>
                    <a:lstStyle/>
                    <a:p>
                      <a:pPr marL="180975" indent="0">
                        <a:lnSpc>
                          <a:spcPct val="114999"/>
                        </a:lnSpc>
                        <a:defRPr/>
                      </a:pPr>
                      <a:r>
                        <a:rPr lang="it-CH"/>
                        <a:t>1</a:t>
                      </a:r>
                      <a:endParaRPr/>
                    </a:p>
                  </a:txBody>
                  <a:tcPr marL="56765" marR="56765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938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buFont typeface="+mj-lt"/>
                        <a:buNone/>
                        <a:defRPr/>
                      </a:pPr>
                      <a:r>
                        <a:rPr lang="it-CH" sz="1400" b="0" spc="-1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Verifica della capacità di discernimento e dei documenti disponibili per la PSA</a:t>
                      </a:r>
                      <a:endParaRPr lang="it-CH" sz="1400" b="0" spc="-1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56765" marR="56765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938" indent="0">
                        <a:lnSpc>
                          <a:spcPct val="114999"/>
                        </a:lnSpc>
                        <a:defRPr/>
                      </a:pPr>
                      <a:r>
                        <a:rPr lang="it-CH" sz="1300" b="0">
                          <a:latin typeface="+mn-lt"/>
                          <a:ea typeface="Calibri"/>
                          <a:cs typeface="Calibri"/>
                        </a:rPr>
                        <a:t>Durante la valutazione all’ingresso  si determina la capacità di discernimento del Residente, si accerta la presenza o si nomina  una Persona con diritto di rappresentanza  e si verifica se sono già disponibili documenti di PSA(ad es. Direttive Anticipate, Mandato precauzionale, ecc.). </a:t>
                      </a:r>
                      <a:endParaRPr lang="it-CH"/>
                    </a:p>
                  </a:txBody>
                  <a:tcPr marL="56765" marR="56765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0166">
                <a:tc>
                  <a:txBody>
                    <a:bodyPr/>
                    <a:lstStyle/>
                    <a:p>
                      <a:pPr marL="180975" indent="0">
                        <a:lnSpc>
                          <a:spcPct val="114999"/>
                        </a:lnSpc>
                        <a:defRPr/>
                      </a:pPr>
                      <a:r>
                        <a:rPr lang="it-CH" b="0"/>
                        <a:t>2</a:t>
                      </a:r>
                      <a:endParaRPr/>
                    </a:p>
                  </a:txBody>
                  <a:tcPr marL="56765" marR="56765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938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buFont typeface="+mj-lt"/>
                        <a:buNone/>
                        <a:defRPr/>
                      </a:pPr>
                      <a:r>
                        <a:rPr lang="it-CH" sz="1400" b="0" spc="-1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Proposta ed eventualmente conduzione di una discussione sulla PSA </a:t>
                      </a:r>
                      <a:endParaRPr lang="it-CH" sz="1400" b="0" spc="-1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56765" marR="56765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938" indent="0">
                        <a:lnSpc>
                          <a:spcPct val="114999"/>
                        </a:lnSpc>
                        <a:defRPr/>
                      </a:pPr>
                      <a:r>
                        <a:rPr lang="it-CH" sz="1300" b="0">
                          <a:latin typeface="+mn-lt"/>
                          <a:ea typeface="Calibri"/>
                          <a:cs typeface="Calibri"/>
                        </a:rPr>
                        <a:t>A tutti i Residenti viene offerta una PSA entro le prime 6 settimane dall'ingresso in CpA. Utilizzando linee guida strutturate per la discussione, il Residente o la Persona con diritto di rappresentanza, vengono aiutati a spiegare i loro valori individuali e i loro desideri sul trattamento desiderato. </a:t>
                      </a:r>
                      <a:endParaRPr lang="it-CH"/>
                    </a:p>
                  </a:txBody>
                  <a:tcPr marL="56765" marR="56765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0173">
                <a:tc>
                  <a:txBody>
                    <a:bodyPr/>
                    <a:lstStyle/>
                    <a:p>
                      <a:pPr marL="180975" indent="0">
                        <a:lnSpc>
                          <a:spcPct val="114999"/>
                        </a:lnSpc>
                        <a:defRPr/>
                      </a:pPr>
                      <a:r>
                        <a:rPr lang="it-CH"/>
                        <a:t>3</a:t>
                      </a:r>
                      <a:endParaRPr/>
                    </a:p>
                  </a:txBody>
                  <a:tcPr marL="56765" marR="56765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938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buFont typeface="+mj-lt"/>
                        <a:buNone/>
                        <a:defRPr/>
                      </a:pPr>
                      <a:r>
                        <a:rPr lang="it-CH" sz="1400" b="0" spc="-1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Presa di una decisione e documentazione dell’intensità di trattamento</a:t>
                      </a:r>
                      <a:endParaRPr lang="it-CH" sz="1400" b="0" spc="-1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56765" marR="56765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938" indent="0">
                        <a:lnSpc>
                          <a:spcPct val="114999"/>
                        </a:lnSpc>
                        <a:defRPr/>
                      </a:pPr>
                      <a:r>
                        <a:rPr lang="it-CH" sz="1300" b="0" dirty="0">
                          <a:latin typeface="+mn-lt"/>
                          <a:ea typeface="Calibri"/>
                          <a:cs typeface="Calibri"/>
                        </a:rPr>
                        <a:t>I desideri e le aspettative in merito all'obiettivo e all'intensità del trattamento vengono registrati per iscritto da un infermiere o da un medico. Vengono poi rivisti con il Residente o la Persona con diritto di rappresentanza, datati e firmati dal medico per la convalida.</a:t>
                      </a:r>
                      <a:endParaRPr lang="it-CH" dirty="0"/>
                    </a:p>
                  </a:txBody>
                  <a:tcPr marL="56765" marR="56765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0170">
                <a:tc>
                  <a:txBody>
                    <a:bodyPr/>
                    <a:lstStyle/>
                    <a:p>
                      <a:pPr marL="180975" indent="0">
                        <a:lnSpc>
                          <a:spcPct val="114999"/>
                        </a:lnSpc>
                        <a:defRPr/>
                      </a:pPr>
                      <a:r>
                        <a:rPr lang="it-CH"/>
                        <a:t>4</a:t>
                      </a:r>
                      <a:endParaRPr/>
                    </a:p>
                  </a:txBody>
                  <a:tcPr marL="56765" marR="56765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938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buFont typeface="+mj-lt"/>
                        <a:buNone/>
                        <a:defRPr/>
                      </a:pPr>
                      <a:r>
                        <a:rPr lang="it-CH" sz="1400" b="0" spc="-1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Comunicazione dell’intensità di trattamento alla Squadra di cura e alle parti interessate</a:t>
                      </a:r>
                      <a:endParaRPr lang="it-CH" sz="1400" b="0" spc="-1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56765" marR="56765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938" indent="0">
                        <a:lnSpc>
                          <a:spcPct val="114999"/>
                        </a:lnSpc>
                        <a:defRPr/>
                      </a:pPr>
                      <a:r>
                        <a:rPr lang="it-CH" sz="1300" b="0">
                          <a:latin typeface="+mn-lt"/>
                          <a:ea typeface="Calibri"/>
                          <a:cs typeface="Calibri"/>
                        </a:rPr>
                        <a:t>A seguito del processo decisionale, la Squadra di cura viene informata dell'intensità di trattamento definita.</a:t>
                      </a:r>
                      <a:endParaRPr lang="it-CH"/>
                    </a:p>
                  </a:txBody>
                  <a:tcPr marL="56765" marR="56765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0170">
                <a:tc>
                  <a:txBody>
                    <a:bodyPr/>
                    <a:lstStyle/>
                    <a:p>
                      <a:pPr marL="180975" indent="0">
                        <a:lnSpc>
                          <a:spcPct val="114999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it-CH"/>
                        <a:t>5</a:t>
                      </a:r>
                      <a:endParaRPr/>
                    </a:p>
                  </a:txBody>
                  <a:tcPr marL="56765" marR="56765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938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Font typeface="+mj-lt"/>
                        <a:buNone/>
                        <a:defRPr/>
                      </a:pPr>
                      <a:r>
                        <a:rPr lang="it-CH" sz="1400" b="0" spc="-1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Esecuzione delle decisioni in situazione di emergenza </a:t>
                      </a:r>
                      <a:endParaRPr lang="it-CH" sz="1400" b="0" spc="-1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56765" marR="56765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938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Font typeface="+mj-lt"/>
                        <a:buNone/>
                        <a:defRPr/>
                      </a:pPr>
                      <a:r>
                        <a:rPr lang="it-CH" sz="1300" b="0" spc="-1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Calibri"/>
                        </a:rPr>
                        <a:t>Le decisioni vengono applicate in caso di deterioramento dello stato di salute del Residente, in una situazione di emergenza o nell'ambito di un’ospedalizzazione .  Se si verifica una situazione di emergenza e non è possibile discutere la volontà di trattamento desiderata o presunta, la Squadra di cura si affiderà all'intensità di trattamento definita.</a:t>
                      </a:r>
                      <a:endParaRPr lang="it-CH"/>
                    </a:p>
                  </a:txBody>
                  <a:tcPr marL="56765" marR="56765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0172">
                <a:tc>
                  <a:txBody>
                    <a:bodyPr/>
                    <a:lstStyle/>
                    <a:p>
                      <a:pPr marL="180975" indent="0">
                        <a:lnSpc>
                          <a:spcPct val="114999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it-CH">
                          <a:latin typeface="Calibri"/>
                          <a:ea typeface="Calibri"/>
                          <a:cs typeface="Calibri"/>
                        </a:rPr>
                        <a:t>6</a:t>
                      </a:r>
                      <a:endParaRPr/>
                    </a:p>
                  </a:txBody>
                  <a:tcPr marL="56765" marR="56765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938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Font typeface="+mj-lt"/>
                        <a:buNone/>
                        <a:defRPr/>
                      </a:pPr>
                      <a:r>
                        <a:rPr lang="it-CH" sz="1400" b="0" spc="-1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Verifica e valutazione regolare della PSA</a:t>
                      </a:r>
                      <a:endParaRPr/>
                    </a:p>
                  </a:txBody>
                  <a:tcPr marL="56765" marR="56765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938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buFont typeface="+mj-lt"/>
                        <a:buNone/>
                        <a:defRPr/>
                      </a:pPr>
                      <a:r>
                        <a:rPr lang="it-CH" sz="1300" b="0" spc="-1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Calibri"/>
                        </a:rPr>
                        <a:t>L'offerta di eseguire o aggiornare la PSA viene fatta all’ingresso in CpA, almeno una volta all'anno e su richiesta del Residente o della Persona con diritto di rappresentanza e nei seguenti eventi critici : al rientro in CpA e in caso di cambiamenti dello stato di salute.</a:t>
                      </a:r>
                      <a:endParaRPr lang="it-CH" dirty="0"/>
                    </a:p>
                  </a:txBody>
                  <a:tcPr marL="56765" marR="56765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feld 5"/>
          <p:cNvSpPr txBox="1"/>
          <p:nvPr/>
        </p:nvSpPr>
        <p:spPr bwMode="auto">
          <a:xfrm>
            <a:off x="10285169" y="6229476"/>
            <a:ext cx="166382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CH" sz="1000"/>
              <a:t>(UFSP &amp; SAMW, 2025)</a:t>
            </a:r>
            <a:endParaRPr lang="it-CH"/>
          </a:p>
        </p:txBody>
      </p:sp>
      <p:sp>
        <p:nvSpPr>
          <p:cNvPr id="3" name="Oval 2"/>
          <p:cNvSpPr/>
          <p:nvPr/>
        </p:nvSpPr>
        <p:spPr bwMode="auto">
          <a:xfrm>
            <a:off x="232198" y="3752536"/>
            <a:ext cx="872711" cy="774968"/>
          </a:xfrm>
          <a:prstGeom prst="ellipse">
            <a:avLst/>
          </a:prstGeom>
          <a:solidFill>
            <a:srgbClr val="D0D4BC"/>
          </a:solidFill>
          <a:ln w="635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CH"/>
          </a:p>
        </p:txBody>
      </p:sp>
      <p:sp>
        <p:nvSpPr>
          <p:cNvPr id="7" name="Oval 6"/>
          <p:cNvSpPr/>
          <p:nvPr/>
        </p:nvSpPr>
        <p:spPr bwMode="auto">
          <a:xfrm>
            <a:off x="232198" y="4690630"/>
            <a:ext cx="872711" cy="774968"/>
          </a:xfrm>
          <a:prstGeom prst="ellipse">
            <a:avLst/>
          </a:prstGeom>
          <a:solidFill>
            <a:srgbClr val="D0D4BC"/>
          </a:solidFill>
          <a:ln w="635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CH"/>
          </a:p>
        </p:txBody>
      </p:sp>
      <p:sp>
        <p:nvSpPr>
          <p:cNvPr id="8" name="Oval 7"/>
          <p:cNvSpPr/>
          <p:nvPr/>
        </p:nvSpPr>
        <p:spPr bwMode="auto">
          <a:xfrm>
            <a:off x="248994" y="5619507"/>
            <a:ext cx="872711" cy="774968"/>
          </a:xfrm>
          <a:prstGeom prst="ellipse">
            <a:avLst/>
          </a:prstGeom>
          <a:solidFill>
            <a:srgbClr val="D0D4BC"/>
          </a:solidFill>
          <a:ln w="635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CH"/>
          </a:p>
        </p:txBody>
      </p:sp>
      <p:sp>
        <p:nvSpPr>
          <p:cNvPr id="9" name="Oval 8"/>
          <p:cNvSpPr/>
          <p:nvPr/>
        </p:nvSpPr>
        <p:spPr bwMode="auto">
          <a:xfrm>
            <a:off x="204752" y="943571"/>
            <a:ext cx="872711" cy="774968"/>
          </a:xfrm>
          <a:prstGeom prst="ellipse">
            <a:avLst/>
          </a:prstGeom>
          <a:solidFill>
            <a:srgbClr val="D0D4BC"/>
          </a:solidFill>
          <a:ln w="635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CH"/>
          </a:p>
        </p:txBody>
      </p:sp>
      <p:sp>
        <p:nvSpPr>
          <p:cNvPr id="10" name="Oval 9"/>
          <p:cNvSpPr/>
          <p:nvPr/>
        </p:nvSpPr>
        <p:spPr bwMode="auto">
          <a:xfrm>
            <a:off x="202868" y="1885565"/>
            <a:ext cx="872711" cy="774968"/>
          </a:xfrm>
          <a:prstGeom prst="ellipse">
            <a:avLst/>
          </a:prstGeom>
          <a:solidFill>
            <a:srgbClr val="D0D4BC"/>
          </a:solidFill>
          <a:ln w="635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CH"/>
          </a:p>
        </p:txBody>
      </p:sp>
      <p:sp>
        <p:nvSpPr>
          <p:cNvPr id="11" name="Oval 10"/>
          <p:cNvSpPr/>
          <p:nvPr/>
        </p:nvSpPr>
        <p:spPr bwMode="auto">
          <a:xfrm>
            <a:off x="207695" y="2787776"/>
            <a:ext cx="872711" cy="774968"/>
          </a:xfrm>
          <a:prstGeom prst="ellipse">
            <a:avLst/>
          </a:prstGeom>
          <a:solidFill>
            <a:srgbClr val="D0D4BC"/>
          </a:solidFill>
          <a:ln w="635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CH"/>
          </a:p>
        </p:txBody>
      </p:sp>
      <p:pic>
        <p:nvPicPr>
          <p:cNvPr id="12" name="Graphic 10" descr="Head with gears with solid fill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340863" y="992153"/>
            <a:ext cx="688975" cy="688975"/>
          </a:xfrm>
          <a:prstGeom prst="rect">
            <a:avLst/>
          </a:prstGeom>
        </p:spPr>
      </p:pic>
      <p:pic>
        <p:nvPicPr>
          <p:cNvPr id="13" name="Graphic 19" descr="Boardroom with solid fill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 bwMode="auto">
          <a:xfrm>
            <a:off x="263303" y="1917680"/>
            <a:ext cx="751840" cy="751205"/>
          </a:xfrm>
          <a:prstGeom prst="rect">
            <a:avLst/>
          </a:prstGeom>
        </p:spPr>
      </p:pic>
      <p:pic>
        <p:nvPicPr>
          <p:cNvPr id="14" name="Graphic 15" descr="Document with solid fill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 bwMode="auto">
          <a:xfrm>
            <a:off x="350892" y="2854267"/>
            <a:ext cx="641985" cy="641985"/>
          </a:xfrm>
          <a:prstGeom prst="rect">
            <a:avLst/>
          </a:prstGeom>
        </p:spPr>
      </p:pic>
      <p:pic>
        <p:nvPicPr>
          <p:cNvPr id="15" name="Graphic 21" descr="Connections with solid fill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/>
        </p:blipFill>
        <p:spPr bwMode="auto">
          <a:xfrm>
            <a:off x="306997" y="3821617"/>
            <a:ext cx="688340" cy="688340"/>
          </a:xfrm>
          <a:prstGeom prst="rect">
            <a:avLst/>
          </a:prstGeom>
        </p:spPr>
      </p:pic>
      <p:pic>
        <p:nvPicPr>
          <p:cNvPr id="16" name="Graphic 24" descr="Heart with pulse with solid fill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/>
        </p:blipFill>
        <p:spPr bwMode="auto">
          <a:xfrm>
            <a:off x="304054" y="4715913"/>
            <a:ext cx="771525" cy="770890"/>
          </a:xfrm>
          <a:prstGeom prst="rect">
            <a:avLst/>
          </a:prstGeom>
        </p:spPr>
      </p:pic>
      <p:pic>
        <p:nvPicPr>
          <p:cNvPr id="18" name="Graphic 26" descr="Arrow circle with solid fill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11420" t="8993" r="7992" b="10492"/>
          <a:stretch/>
        </p:blipFill>
        <p:spPr bwMode="auto">
          <a:xfrm>
            <a:off x="324598" y="5640712"/>
            <a:ext cx="736600" cy="735965"/>
          </a:xfrm>
          <a:prstGeom prst="rect">
            <a:avLst/>
          </a:prstGeom>
        </p:spPr>
      </p:pic>
      <p:sp>
        <p:nvSpPr>
          <p:cNvPr id="5" name="Rechteck 4"/>
          <p:cNvSpPr/>
          <p:nvPr/>
        </p:nvSpPr>
        <p:spPr bwMode="auto">
          <a:xfrm>
            <a:off x="468000" y="6588000"/>
            <a:ext cx="328980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384026" y="343708"/>
            <a:ext cx="11370406" cy="846737"/>
          </a:xfrm>
        </p:spPr>
        <p:txBody>
          <a:bodyPr/>
          <a:lstStyle/>
          <a:p>
            <a:pPr>
              <a:defRPr/>
            </a:pPr>
            <a:r>
              <a:rPr lang="it-CH" sz="4500"/>
              <a:t>PSA nella nostra Casa per Anziani</a:t>
            </a:r>
            <a:endParaRPr lang="it-CH"/>
          </a:p>
        </p:txBody>
      </p:sp>
      <p:sp>
        <p:nvSpPr>
          <p:cNvPr id="3" name="Inhaltsplatzhalter 2"/>
          <p:cNvSpPr txBox="1"/>
          <p:nvPr/>
        </p:nvSpPr>
        <p:spPr bwMode="auto">
          <a:xfrm>
            <a:off x="954417" y="1420182"/>
            <a:ext cx="100457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>
              <a:lnSpc>
                <a:spcPct val="109000"/>
              </a:lnSpc>
              <a:spcBef>
                <a:spcPts val="0"/>
              </a:spcBef>
              <a:buFont typeface="+mj-lt"/>
              <a:buNone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1pPr>
            <a:lvl2pPr marL="198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2pPr>
            <a:lvl3pPr marL="396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3pPr>
            <a:lvl4pPr marL="594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4pPr>
            <a:lvl5pPr marL="792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t-CH" sz="2000">
                <a:latin typeface="Calibri"/>
                <a:ea typeface="Calibri"/>
                <a:cs typeface="Calibri"/>
              </a:rPr>
              <a:t>	</a:t>
            </a:r>
            <a:endParaRPr lang="it-CH">
              <a:latin typeface="Calibri"/>
              <a:ea typeface="Calibri"/>
              <a:cs typeface="Calibri"/>
            </a:endParaRPr>
          </a:p>
          <a:p>
            <a:pPr>
              <a:defRPr/>
            </a:pPr>
            <a:r>
              <a:rPr lang="it-CH" sz="2400" b="1">
                <a:latin typeface="Calibri"/>
                <a:ea typeface="Calibri"/>
                <a:cs typeface="Calibri"/>
              </a:rPr>
              <a:t>Riunitevi in piccoli gruppi e discutete le seguenti domande:</a:t>
            </a:r>
            <a:endParaRPr lang="it-CH" b="1">
              <a:latin typeface="Calibri"/>
              <a:ea typeface="Calibri"/>
              <a:cs typeface="Calibri"/>
            </a:endParaRPr>
          </a:p>
          <a:p>
            <a:pPr>
              <a:defRPr/>
            </a:pPr>
            <a:endParaRPr lang="it-CH" sz="2000">
              <a:latin typeface="Calibri"/>
              <a:ea typeface="Calibri"/>
              <a:cs typeface="Calibri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it-CH" sz="2400">
                <a:latin typeface="Calibri"/>
                <a:ea typeface="Calibri"/>
                <a:cs typeface="Calibri"/>
              </a:rPr>
              <a:t>Le informazioni sugli obiettivi terapeutici e sull'intensità di trattamento sono documentate? Come e dove sono accessibili queste informazioni? </a:t>
            </a:r>
            <a:endParaRPr lang="it-CH">
              <a:latin typeface="Calibri"/>
              <a:ea typeface="Calibri"/>
              <a:cs typeface="Calibri"/>
            </a:endParaRPr>
          </a:p>
          <a:p>
            <a:pPr marL="457200" indent="-457200">
              <a:buFont typeface="+mj-lt"/>
              <a:buAutoNum type="arabicPeriod"/>
              <a:defRPr/>
            </a:pPr>
            <a:endParaRPr lang="it-CH" sz="2400">
              <a:latin typeface="Calibri"/>
              <a:ea typeface="Calibri"/>
              <a:cs typeface="Calibri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it-CH" sz="2400">
                <a:latin typeface="Calibri"/>
                <a:ea typeface="Calibri"/>
                <a:cs typeface="Calibri"/>
              </a:rPr>
              <a:t>Siamo in grado di prendere in considerazione i desideri dei Residenti in una situazione di emergenza?</a:t>
            </a:r>
            <a:endParaRPr lang="it-CH">
              <a:latin typeface="Calibri"/>
              <a:ea typeface="Calibri"/>
              <a:cs typeface="Calibri"/>
            </a:endParaRPr>
          </a:p>
          <a:p>
            <a:pPr marL="457200" indent="-457200">
              <a:buFont typeface="+mj-lt"/>
              <a:buAutoNum type="arabicPeriod"/>
              <a:defRPr/>
            </a:pPr>
            <a:endParaRPr lang="it-CH" sz="2400">
              <a:latin typeface="Calibri"/>
              <a:ea typeface="Calibri"/>
              <a:cs typeface="Calibri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it-CH" sz="2400">
                <a:latin typeface="Calibri"/>
                <a:ea typeface="Calibri"/>
                <a:cs typeface="Calibri"/>
              </a:rPr>
              <a:t>Quali informazioni/documenti vengono forniti in caso di ospedalizzazione?</a:t>
            </a:r>
            <a:endParaRPr lang="it-CH">
              <a:latin typeface="Calibri"/>
              <a:ea typeface="Calibri"/>
              <a:cs typeface="Calibri"/>
            </a:endParaRPr>
          </a:p>
          <a:p>
            <a:pPr>
              <a:defRPr/>
            </a:pPr>
            <a:endParaRPr lang="it-CH">
              <a:solidFill>
                <a:srgbClr val="C00000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5" name="Gruppieren 4"/>
          <p:cNvGrpSpPr/>
          <p:nvPr/>
        </p:nvGrpSpPr>
        <p:grpSpPr bwMode="auto">
          <a:xfrm>
            <a:off x="10395967" y="237649"/>
            <a:ext cx="1440000" cy="1440000"/>
            <a:chOff x="10395967" y="237649"/>
            <a:chExt cx="1440000" cy="1440000"/>
          </a:xfrm>
          <a:solidFill>
            <a:schemeClr val="accent2"/>
          </a:solidFill>
        </p:grpSpPr>
        <p:sp>
          <p:nvSpPr>
            <p:cNvPr id="6" name="Oval 5"/>
            <p:cNvSpPr>
              <a:spLocks noChangeAspect="1"/>
            </p:cNvSpPr>
            <p:nvPr/>
          </p:nvSpPr>
          <p:spPr bwMode="auto">
            <a:xfrm>
              <a:off x="10395967" y="237649"/>
              <a:ext cx="1440000" cy="1440000"/>
            </a:xfrm>
            <a:prstGeom prst="ellipse">
              <a:avLst/>
            </a:prstGeom>
            <a:solidFill>
              <a:schemeClr val="bg2"/>
            </a:solidFill>
            <a:ln w="6350">
              <a:solidFill>
                <a:schemeClr val="bg2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lIns="72000" tIns="72000" rIns="72000" bIns="72000" rtlCol="0" anchor="t"/>
            <a:lstStyle/>
            <a:p>
              <a:pPr algn="ctr">
                <a:defRPr/>
              </a:pPr>
              <a:endParaRPr lang="it-CH">
                <a:solidFill>
                  <a:schemeClr val="bg1"/>
                </a:solidFill>
                <a:latin typeface="Calibri"/>
                <a:ea typeface="Roboto"/>
              </a:endParaRPr>
            </a:p>
          </p:txBody>
        </p:sp>
        <p:pic>
          <p:nvPicPr>
            <p:cNvPr id="8" name="Graphic 5" descr="Chat with solid fill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10542619" y="384301"/>
              <a:ext cx="1146695" cy="1146695"/>
            </a:xfrm>
            <a:prstGeom prst="rect">
              <a:avLst/>
            </a:prstGeom>
          </p:spPr>
        </p:pic>
      </p:grpSp>
      <p:sp>
        <p:nvSpPr>
          <p:cNvPr id="4" name="Rechteck 3"/>
          <p:cNvSpPr/>
          <p:nvPr/>
        </p:nvSpPr>
        <p:spPr bwMode="auto">
          <a:xfrm>
            <a:off x="468000" y="6588000"/>
            <a:ext cx="328980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 bwMode="auto">
          <a:xfrm>
            <a:off x="353589" y="1007999"/>
            <a:ext cx="11372850" cy="4394423"/>
          </a:xfrm>
        </p:spPr>
        <p:txBody>
          <a:bodyPr/>
          <a:lstStyle/>
          <a:p>
            <a:pPr>
              <a:defRPr/>
            </a:pPr>
            <a:r>
              <a:rPr lang="it-CH"/>
              <a:t>Come viene misurato l’IMQ PSA?</a:t>
            </a:r>
            <a:endParaRPr/>
          </a:p>
        </p:txBody>
      </p:sp>
      <p:sp>
        <p:nvSpPr>
          <p:cNvPr id="4" name="Rechteck 3"/>
          <p:cNvSpPr/>
          <p:nvPr/>
        </p:nvSpPr>
        <p:spPr bwMode="auto">
          <a:xfrm>
            <a:off x="468000" y="6588000"/>
            <a:ext cx="328980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Oval 12"/>
          <p:cNvSpPr>
            <a:spLocks noChangeAspect="1"/>
          </p:cNvSpPr>
          <p:nvPr/>
        </p:nvSpPr>
        <p:spPr bwMode="auto">
          <a:xfrm>
            <a:off x="10630549" y="87503"/>
            <a:ext cx="1440000" cy="1424900"/>
          </a:xfrm>
          <a:prstGeom prst="ellipse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ctr">
              <a:defRPr/>
            </a:pPr>
            <a:endParaRPr lang="it-CH">
              <a:solidFill>
                <a:schemeClr val="bg1"/>
              </a:solidFill>
              <a:latin typeface="Calibri"/>
              <a:ea typeface="Roboto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it-CH" sz="4400"/>
              <a:t>Come viene registrato l’IMQ PSA?</a:t>
            </a:r>
            <a:endParaRPr lang="it-CH"/>
          </a:p>
        </p:txBody>
      </p:sp>
      <p:sp>
        <p:nvSpPr>
          <p:cNvPr id="3" name="Textfeld 14"/>
          <p:cNvSpPr txBox="1"/>
          <p:nvPr/>
        </p:nvSpPr>
        <p:spPr bwMode="auto">
          <a:xfrm>
            <a:off x="807939" y="1515977"/>
            <a:ext cx="6578222" cy="1893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999"/>
              </a:lnSpc>
              <a:spcAft>
                <a:spcPts val="800"/>
              </a:spcAft>
              <a:defRPr/>
            </a:pPr>
            <a:r>
              <a:rPr lang="it-CH" sz="2000" dirty="0">
                <a:latin typeface="Calibri"/>
                <a:ea typeface="Calibri"/>
                <a:cs typeface="Calibri"/>
              </a:rPr>
              <a:t>a. «Esiste una documentazione scritta sull’intensità desiderata di trattamento per quanto riguarda la rianimazione, l’ospedalizzazione e medicinali che prolungano la vita (ad es. antibiotici curativi).»</a:t>
            </a:r>
            <a:endParaRPr lang="it-CH" dirty="0"/>
          </a:p>
          <a:p>
            <a:pPr>
              <a:lnSpc>
                <a:spcPct val="114999"/>
              </a:lnSpc>
              <a:spcAft>
                <a:spcPts val="800"/>
              </a:spcAft>
              <a:defRPr/>
            </a:pPr>
            <a:r>
              <a:rPr lang="it-CH" dirty="0">
                <a:latin typeface="Calibri"/>
                <a:ea typeface="Calibri"/>
                <a:cs typeface="Calibri"/>
              </a:rPr>
              <a:t>Opzioni di risposta:</a:t>
            </a:r>
            <a:endParaRPr lang="it-CH" dirty="0"/>
          </a:p>
        </p:txBody>
      </p:sp>
      <p:graphicFrame>
        <p:nvGraphicFramePr>
          <p:cNvPr id="4" name="Diagramme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5872991"/>
              </p:ext>
            </p:extLst>
          </p:nvPr>
        </p:nvGraphicFramePr>
        <p:xfrm>
          <a:off x="838200" y="3132814"/>
          <a:ext cx="6517700" cy="34094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feld 4"/>
          <p:cNvSpPr txBox="1"/>
          <p:nvPr/>
        </p:nvSpPr>
        <p:spPr bwMode="auto">
          <a:xfrm>
            <a:off x="7650256" y="1554805"/>
            <a:ext cx="376406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it-CH" sz="2000" b="1" dirty="0">
                <a:latin typeface="Calibri"/>
                <a:ea typeface="Calibri"/>
                <a:cs typeface="Calibri"/>
              </a:rPr>
              <a:t>Se la documentazione è disponibile:</a:t>
            </a:r>
            <a:endParaRPr lang="it-CH" dirty="0"/>
          </a:p>
          <a:p>
            <a:pPr>
              <a:defRPr/>
            </a:pPr>
            <a:endParaRPr lang="it-CH" sz="2000" dirty="0">
              <a:latin typeface="Calibri"/>
              <a:ea typeface="Calibri"/>
              <a:cs typeface="Calibri"/>
            </a:endParaRPr>
          </a:p>
          <a:p>
            <a:pPr>
              <a:defRPr/>
            </a:pPr>
            <a:r>
              <a:rPr lang="it-CH" sz="2000" dirty="0">
                <a:latin typeface="Calibri"/>
                <a:ea typeface="Calibri"/>
                <a:cs typeface="Calibri"/>
              </a:rPr>
              <a:t>b. «Questa documentazione è stata creata o aggiornata negli ultimi 12 mesi.»</a:t>
            </a:r>
            <a:endParaRPr lang="it-CH" dirty="0"/>
          </a:p>
          <a:p>
            <a:pPr>
              <a:spcAft>
                <a:spcPts val="1200"/>
              </a:spcAft>
              <a:defRPr/>
            </a:pPr>
            <a:endParaRPr lang="it-CH" sz="1400" dirty="0">
              <a:latin typeface="Calibri"/>
              <a:ea typeface="Calibri"/>
              <a:cs typeface="Calibri"/>
            </a:endParaRPr>
          </a:p>
          <a:p>
            <a:pPr>
              <a:defRPr/>
            </a:pPr>
            <a:r>
              <a:rPr lang="it-CH" dirty="0">
                <a:latin typeface="Calibri"/>
                <a:ea typeface="Calibri"/>
                <a:cs typeface="Calibri"/>
              </a:rPr>
              <a:t>Opzioni di risposta:</a:t>
            </a:r>
            <a:endParaRPr lang="it-CH" dirty="0"/>
          </a:p>
        </p:txBody>
      </p:sp>
      <p:graphicFrame>
        <p:nvGraphicFramePr>
          <p:cNvPr id="6" name="Diagramme 2"/>
          <p:cNvGraphicFramePr>
            <a:graphicFrameLocks/>
          </p:cNvGraphicFramePr>
          <p:nvPr/>
        </p:nvGraphicFramePr>
        <p:xfrm>
          <a:off x="7725228" y="3793195"/>
          <a:ext cx="3764066" cy="1424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7" name="Textfeld 6"/>
          <p:cNvSpPr txBox="1"/>
          <p:nvPr/>
        </p:nvSpPr>
        <p:spPr bwMode="auto">
          <a:xfrm>
            <a:off x="777678" y="1100409"/>
            <a:ext cx="6578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it-CH" sz="1800" b="1">
                <a:latin typeface="Calibri"/>
                <a:ea typeface="Calibri"/>
                <a:cs typeface="Calibri"/>
              </a:rPr>
              <a:t>Ci sono due voci con cui la PSA è registrata come IMQ:</a:t>
            </a:r>
            <a:endParaRPr lang="it-CH"/>
          </a:p>
        </p:txBody>
      </p:sp>
      <p:pic>
        <p:nvPicPr>
          <p:cNvPr id="8" name="Picture 7" descr="A white and black road with a magnifying glass&#10;&#10;AI-generated content may be incorrect."/>
          <p:cNvPicPr>
            <a:picLocks noChangeAspect="1"/>
          </p:cNvPicPr>
          <p:nvPr/>
        </p:nvPicPr>
        <p:blipFill>
          <a:blip r:embed="rId13"/>
          <a:stretch/>
        </p:blipFill>
        <p:spPr bwMode="auto">
          <a:xfrm>
            <a:off x="10772669" y="228806"/>
            <a:ext cx="1155759" cy="1155759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 bwMode="auto">
          <a:xfrm>
            <a:off x="7798380" y="6296063"/>
            <a:ext cx="401949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CH" sz="1000"/>
              <a:t>(ARTISET, CURAVIVA, senesuisse, 2025).</a:t>
            </a:r>
            <a:endParaRPr lang="it-CH"/>
          </a:p>
        </p:txBody>
      </p:sp>
      <p:sp>
        <p:nvSpPr>
          <p:cNvPr id="9" name="Rechteck 8"/>
          <p:cNvSpPr/>
          <p:nvPr/>
        </p:nvSpPr>
        <p:spPr bwMode="auto">
          <a:xfrm>
            <a:off x="468000" y="6588000"/>
            <a:ext cx="328980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>
            <a:spLocks noChangeAspect="1"/>
          </p:cNvSpPr>
          <p:nvPr/>
        </p:nvSpPr>
        <p:spPr bwMode="auto">
          <a:xfrm>
            <a:off x="10630549" y="87503"/>
            <a:ext cx="1440000" cy="1424900"/>
          </a:xfrm>
          <a:prstGeom prst="ellipse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ctr">
              <a:defRPr/>
            </a:pPr>
            <a:endParaRPr lang="it-CH">
              <a:solidFill>
                <a:schemeClr val="bg1"/>
              </a:solidFill>
              <a:latin typeface="Calibri"/>
              <a:ea typeface="Roboto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11865" y="315716"/>
            <a:ext cx="9651848" cy="828000"/>
          </a:xfrm>
        </p:spPr>
        <p:txBody>
          <a:bodyPr/>
          <a:lstStyle/>
          <a:p>
            <a:pPr>
              <a:defRPr/>
            </a:pPr>
            <a:r>
              <a:rPr lang="it-CH" sz="3600"/>
              <a:t>Cosa bisogna considerare quando si registra l’IMQ PSA?</a:t>
            </a:r>
            <a:endParaRPr lang="it-CH" sz="2800"/>
          </a:p>
        </p:txBody>
      </p:sp>
      <p:sp>
        <p:nvSpPr>
          <p:cNvPr id="4" name="Content Placeholder 2"/>
          <p:cNvSpPr txBox="1"/>
          <p:nvPr/>
        </p:nvSpPr>
        <p:spPr bwMode="auto">
          <a:xfrm>
            <a:off x="611865" y="1561766"/>
            <a:ext cx="10568273" cy="470533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>
              <a:lnSpc>
                <a:spcPct val="109000"/>
              </a:lnSpc>
              <a:spcBef>
                <a:spcPts val="0"/>
              </a:spcBef>
              <a:buFont typeface="+mj-lt"/>
              <a:buNone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1pPr>
            <a:lvl2pPr marL="198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2pPr>
            <a:lvl3pPr marL="396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3pPr>
            <a:lvl4pPr marL="594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4pPr>
            <a:lvl5pPr marL="792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  <a:defRPr/>
            </a:pPr>
            <a:r>
              <a:rPr lang="it-CH" sz="20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Controllare la documentazione del Residente per verificare se l'implementazione o l'aggiornamento della PSA sono documentati</a:t>
            </a:r>
            <a:r>
              <a:rPr lang="it-CH" sz="2000" b="1">
                <a:latin typeface="Calibri"/>
                <a:ea typeface="Calibri"/>
                <a:cs typeface="Calibri"/>
              </a:rPr>
              <a:t>. </a:t>
            </a:r>
            <a:endParaRPr lang="it-CH" sz="2000"/>
          </a:p>
          <a:p>
            <a:pPr marL="738900" lvl="2" indent="-342900">
              <a:lnSpc>
                <a:spcPct val="100000"/>
              </a:lnSpc>
              <a:spcBef>
                <a:spcPts val="1200"/>
              </a:spcBef>
              <a:buFont typeface="Symbol"/>
              <a:buChar char="-"/>
              <a:defRPr/>
            </a:pPr>
            <a:r>
              <a:rPr lang="it-CH" sz="2000">
                <a:latin typeface="Calibri"/>
                <a:ea typeface="Calibri"/>
                <a:cs typeface="Calibri"/>
              </a:rPr>
              <a:t>Considerare gli ultimi 12 mesi per la valutazione. </a:t>
            </a:r>
            <a:endParaRPr/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  <a:defRPr/>
            </a:pPr>
            <a:r>
              <a:rPr lang="it-CH" sz="20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Verificare se la documentazione mostra che i criteri minimi per una PSA sono stati soddisfatti.</a:t>
            </a:r>
            <a:endParaRPr lang="it-CH" sz="2000"/>
          </a:p>
          <a:p>
            <a:pPr marL="738900" lvl="2" indent="-342900">
              <a:lnSpc>
                <a:spcPct val="100000"/>
              </a:lnSpc>
              <a:spcBef>
                <a:spcPts val="1200"/>
              </a:spcBef>
              <a:buFont typeface="Symbol"/>
              <a:buChar char="-"/>
              <a:defRPr/>
            </a:pPr>
            <a:r>
              <a:rPr lang="it-CH" sz="2000">
                <a:latin typeface="Calibri"/>
                <a:ea typeface="Calibri"/>
                <a:cs typeface="Calibri"/>
              </a:rPr>
              <a:t>La PSA si considera effettuata se esiste almeno una documentazione scritta sull'intensità di trattamento desiderata per i seguenti 3 punti:</a:t>
            </a:r>
            <a:endParaRPr/>
          </a:p>
          <a:p>
            <a:pPr marL="1257300" lvl="2" indent="-342900" algn="just">
              <a:lnSpc>
                <a:spcPct val="110000"/>
              </a:lnSpc>
              <a:buFont typeface="Calibri Light"/>
              <a:buChar char="̶"/>
              <a:defRPr/>
            </a:pPr>
            <a:r>
              <a:rPr lang="it-CH" sz="2200">
                <a:latin typeface="Calibri"/>
                <a:ea typeface="Calibri"/>
                <a:cs typeface="Calibri"/>
              </a:rPr>
              <a:t>rianimazione </a:t>
            </a:r>
            <a:endParaRPr sz="2200">
              <a:latin typeface="Calibri"/>
              <a:ea typeface="Calibri"/>
              <a:cs typeface="Calibri"/>
            </a:endParaRPr>
          </a:p>
          <a:p>
            <a:pPr marL="1257300" lvl="2" indent="-342900" algn="just">
              <a:lnSpc>
                <a:spcPct val="110000"/>
              </a:lnSpc>
              <a:buFont typeface="Calibri Light"/>
              <a:buChar char="̶"/>
              <a:defRPr/>
            </a:pPr>
            <a:r>
              <a:rPr lang="it-CH" sz="2200">
                <a:latin typeface="Calibri"/>
                <a:ea typeface="Calibri"/>
                <a:cs typeface="Calibri"/>
              </a:rPr>
              <a:t>ospedalizzazione</a:t>
            </a:r>
            <a:endParaRPr sz="2200">
              <a:latin typeface="Calibri"/>
              <a:ea typeface="Calibri"/>
              <a:cs typeface="Calibri"/>
            </a:endParaRPr>
          </a:p>
          <a:p>
            <a:pPr marL="1257300" lvl="2" indent="-342900" algn="just">
              <a:lnSpc>
                <a:spcPct val="110000"/>
              </a:lnSpc>
              <a:buFont typeface="Calibri Light"/>
              <a:buChar char="̶"/>
              <a:defRPr/>
            </a:pPr>
            <a:r>
              <a:rPr lang="it-CH" sz="2200">
                <a:latin typeface="Calibri"/>
                <a:ea typeface="Calibri"/>
                <a:cs typeface="Calibri"/>
              </a:rPr>
              <a:t>medicinali che prolungano la vita</a:t>
            </a:r>
            <a:endParaRPr sz="2200">
              <a:latin typeface="Calibri"/>
              <a:ea typeface="Calibri"/>
              <a:cs typeface="Calibri"/>
            </a:endParaRPr>
          </a:p>
          <a:p>
            <a:pPr marL="738900" lvl="2" indent="-342900">
              <a:lnSpc>
                <a:spcPct val="100000"/>
              </a:lnSpc>
              <a:spcBef>
                <a:spcPts val="1200"/>
              </a:spcBef>
              <a:buFont typeface="Symbol"/>
              <a:buChar char="-"/>
              <a:defRPr/>
            </a:pPr>
            <a:r>
              <a:rPr lang="it-CH" sz="2000">
                <a:latin typeface="Calibri"/>
                <a:ea typeface="Calibri"/>
                <a:cs typeface="Calibri"/>
              </a:rPr>
              <a:t>La discussione (o la proposta di discussione) sulla PSA e la relativa documentazione hanno avuto luogo negli ultimi 12 mesi. </a:t>
            </a:r>
            <a:endParaRPr/>
          </a:p>
        </p:txBody>
      </p:sp>
      <p:pic>
        <p:nvPicPr>
          <p:cNvPr id="3" name="Picture 2" descr="A white and black road with a magnifying glass&#10;&#10;AI-generated content may be incorrect.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772669" y="228806"/>
            <a:ext cx="1155759" cy="1155759"/>
          </a:xfrm>
          <a:prstGeom prst="rect">
            <a:avLst/>
          </a:prstGeom>
        </p:spPr>
      </p:pic>
      <p:sp>
        <p:nvSpPr>
          <p:cNvPr id="5" name="Textfeld 9"/>
          <p:cNvSpPr txBox="1"/>
          <p:nvPr/>
        </p:nvSpPr>
        <p:spPr bwMode="auto">
          <a:xfrm>
            <a:off x="7798380" y="6296063"/>
            <a:ext cx="401949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CH" sz="1000">
                <a:latin typeface="Calibri"/>
                <a:ea typeface="Calibri"/>
                <a:cs typeface="Calibri"/>
              </a:rPr>
              <a:t>(ARTISET, CURAVIVA, senesuisse, 2025)</a:t>
            </a:r>
            <a:endParaRPr lang="it-CH"/>
          </a:p>
        </p:txBody>
      </p:sp>
      <p:sp>
        <p:nvSpPr>
          <p:cNvPr id="6" name="Rechteck 5"/>
          <p:cNvSpPr/>
          <p:nvPr/>
        </p:nvSpPr>
        <p:spPr bwMode="auto">
          <a:xfrm>
            <a:off x="468000" y="6588000"/>
            <a:ext cx="328980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384026" y="343708"/>
            <a:ext cx="10388643" cy="1348613"/>
          </a:xfrm>
        </p:spPr>
        <p:txBody>
          <a:bodyPr/>
          <a:lstStyle/>
          <a:p>
            <a:pPr>
              <a:defRPr/>
            </a:pPr>
            <a:r>
              <a:rPr lang="it-CH" sz="4400"/>
              <a:t>Quali Residenti sono esclusi dal calcolo dell’IMQ PSA?</a:t>
            </a:r>
            <a:endParaRPr lang="it-CH"/>
          </a:p>
        </p:txBody>
      </p:sp>
      <p:sp>
        <p:nvSpPr>
          <p:cNvPr id="3" name="Content Placeholder 2"/>
          <p:cNvSpPr txBox="1"/>
          <p:nvPr/>
        </p:nvSpPr>
        <p:spPr bwMode="auto">
          <a:xfrm>
            <a:off x="1073150" y="2163346"/>
            <a:ext cx="10045700" cy="339687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>
              <a:lnSpc>
                <a:spcPct val="109000"/>
              </a:lnSpc>
              <a:spcBef>
                <a:spcPts val="0"/>
              </a:spcBef>
              <a:buFont typeface="+mj-lt"/>
              <a:buNone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1pPr>
            <a:lvl2pPr marL="198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2pPr>
            <a:lvl3pPr marL="396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3pPr>
            <a:lvl4pPr marL="594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4pPr>
            <a:lvl5pPr marL="792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it-CH" sz="2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 seguenti Residenti sono esclusi dal calcolo dell'IMQ:</a:t>
            </a:r>
            <a:endParaRPr lang="it-CH"/>
          </a:p>
          <a:p>
            <a:pPr>
              <a:lnSpc>
                <a:spcPct val="110000"/>
              </a:lnSpc>
              <a:defRPr/>
            </a:pPr>
            <a:endParaRPr lang="it-CH" sz="2600">
              <a:latin typeface="Calibri"/>
              <a:ea typeface="Calibri"/>
              <a:cs typeface="Calibri"/>
            </a:endParaRPr>
          </a:p>
          <a:p>
            <a:pPr marL="457200" indent="-457200">
              <a:lnSpc>
                <a:spcPct val="110000"/>
              </a:lnSpc>
              <a:buFont typeface="Symbol"/>
              <a:buChar char="-"/>
              <a:defRPr/>
            </a:pPr>
            <a:r>
              <a:rPr lang="it-CH" sz="2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Residenti per i quali è disponibile solo la valutazione all’ingresso. </a:t>
            </a:r>
            <a:endParaRPr/>
          </a:p>
          <a:p>
            <a:pPr>
              <a:lnSpc>
                <a:spcPct val="110000"/>
              </a:lnSpc>
              <a:defRPr/>
            </a:pPr>
            <a:endParaRPr lang="it-CH" sz="26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110000"/>
              </a:lnSpc>
              <a:defRPr/>
            </a:pPr>
            <a:r>
              <a:rPr lang="it-CH" sz="2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Motivo: La valutazione all’ingresso viene completata entro 14 giorni dall’ingresso in CpA mentre la raccolta dei dati per la PSA necessita di un periodo più lungo.</a:t>
            </a:r>
            <a:endParaRPr/>
          </a:p>
        </p:txBody>
      </p:sp>
      <p:grpSp>
        <p:nvGrpSpPr>
          <p:cNvPr id="5" name="Gruppieren 4"/>
          <p:cNvGrpSpPr/>
          <p:nvPr/>
        </p:nvGrpSpPr>
        <p:grpSpPr bwMode="auto">
          <a:xfrm>
            <a:off x="10630549" y="87503"/>
            <a:ext cx="1440000" cy="1424900"/>
            <a:chOff x="10630549" y="87503"/>
            <a:chExt cx="1440000" cy="1424900"/>
          </a:xfrm>
          <a:solidFill>
            <a:schemeClr val="bg2"/>
          </a:solidFill>
        </p:grpSpPr>
        <p:sp>
          <p:nvSpPr>
            <p:cNvPr id="8" name="Rectangle: Single Corner Rounded 7"/>
            <p:cNvSpPr>
              <a:spLocks noChangeAspect="1"/>
            </p:cNvSpPr>
            <p:nvPr/>
          </p:nvSpPr>
          <p:spPr bwMode="auto">
            <a:xfrm>
              <a:off x="10630549" y="87503"/>
              <a:ext cx="1440000" cy="1424900"/>
            </a:xfrm>
            <a:prstGeom prst="ellipse">
              <a:avLst/>
            </a:prstGeom>
            <a:grpFill/>
            <a:ln w="6350">
              <a:solidFill>
                <a:schemeClr val="bg2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lIns="72000" tIns="72000" rIns="72000" bIns="72000" rtlCol="0" anchor="t"/>
            <a:lstStyle/>
            <a:p>
              <a:pPr algn="ctr">
                <a:defRPr/>
              </a:pPr>
              <a:endParaRPr lang="it-CH">
                <a:solidFill>
                  <a:schemeClr val="bg1"/>
                </a:solidFill>
                <a:latin typeface="Calibri"/>
                <a:ea typeface="Roboto"/>
              </a:endParaRPr>
            </a:p>
          </p:txBody>
        </p:sp>
        <p:pic>
          <p:nvPicPr>
            <p:cNvPr id="4" name="Picture 3" descr="A white and black road with a magnifying glass&#10;&#10;AI-generated content may be incorrect.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10772669" y="228806"/>
              <a:ext cx="1155759" cy="1155759"/>
            </a:xfrm>
            <a:prstGeom prst="ellipse">
              <a:avLst/>
            </a:prstGeom>
            <a:grpFill/>
            <a:ln>
              <a:solidFill>
                <a:schemeClr val="bg2"/>
              </a:solidFill>
            </a:ln>
          </p:spPr>
        </p:pic>
      </p:grpSp>
      <p:sp>
        <p:nvSpPr>
          <p:cNvPr id="6" name="Textfeld 9"/>
          <p:cNvSpPr txBox="1"/>
          <p:nvPr/>
        </p:nvSpPr>
        <p:spPr bwMode="auto">
          <a:xfrm>
            <a:off x="7798380" y="6296063"/>
            <a:ext cx="401949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CH" sz="1000">
                <a:latin typeface="Calibri"/>
                <a:ea typeface="Calibri"/>
                <a:cs typeface="Calibri"/>
              </a:rPr>
              <a:t>(ARTISET, CURAVIVA, senesuisse, 2025)</a:t>
            </a:r>
            <a:endParaRPr lang="it-CH"/>
          </a:p>
        </p:txBody>
      </p:sp>
      <p:sp>
        <p:nvSpPr>
          <p:cNvPr id="7" name="Rechteck 6"/>
          <p:cNvSpPr/>
          <p:nvPr/>
        </p:nvSpPr>
        <p:spPr bwMode="auto">
          <a:xfrm>
            <a:off x="468000" y="6588000"/>
            <a:ext cx="328980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410797" y="651704"/>
            <a:ext cx="11370406" cy="616412"/>
          </a:xfrm>
        </p:spPr>
        <p:txBody>
          <a:bodyPr/>
          <a:lstStyle/>
          <a:p>
            <a:pPr>
              <a:defRPr/>
            </a:pPr>
            <a:r>
              <a:rPr lang="it-CH" sz="4400"/>
              <a:t>Aggiustamento del rischio per l'IMQ PSA</a:t>
            </a:r>
            <a:endParaRPr lang="it-CH"/>
          </a:p>
        </p:txBody>
      </p:sp>
      <p:sp>
        <p:nvSpPr>
          <p:cNvPr id="3" name="Content Placeholder 2"/>
          <p:cNvSpPr txBox="1"/>
          <p:nvPr/>
        </p:nvSpPr>
        <p:spPr bwMode="auto">
          <a:xfrm>
            <a:off x="1159240" y="1952361"/>
            <a:ext cx="10045700" cy="376739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>
              <a:lnSpc>
                <a:spcPct val="109000"/>
              </a:lnSpc>
              <a:spcBef>
                <a:spcPts val="0"/>
              </a:spcBef>
              <a:buFont typeface="+mj-lt"/>
              <a:buNone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1pPr>
            <a:lvl2pPr marL="198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2pPr>
            <a:lvl3pPr marL="396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3pPr>
            <a:lvl4pPr marL="594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4pPr>
            <a:lvl5pPr marL="792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it-CH" sz="2600">
                <a:latin typeface="Calibri"/>
                <a:ea typeface="Calibri"/>
                <a:cs typeface="Calibri"/>
              </a:rPr>
              <a:t>L'IMQ PSA non è attualmente riportato a livello nazionale dall'Ufficio federale della sanità pubblica (UFSP) e non è aggiustato per il rischio. Se verrà ritenuto adatto per la rendicontazione nazionale l’aggiustamento per il rischio non sarà comunque fatto:</a:t>
            </a:r>
            <a:endParaRPr lang="it-CH" sz="26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110000"/>
              </a:lnSpc>
              <a:defRPr/>
            </a:pPr>
            <a:endParaRPr lang="it-CH" sz="26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457200" indent="-457200">
              <a:lnSpc>
                <a:spcPct val="110000"/>
              </a:lnSpc>
              <a:buFont typeface="Symbol"/>
              <a:buChar char="-"/>
              <a:defRPr/>
            </a:pPr>
            <a:r>
              <a:rPr lang="it-CH" sz="2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Si tratta di un processo che dovrebbe essere eseguito indipendentemente dalle condizioni fisiche o cognitive dei Residenti</a:t>
            </a:r>
            <a:endParaRPr/>
          </a:p>
        </p:txBody>
      </p:sp>
      <p:grpSp>
        <p:nvGrpSpPr>
          <p:cNvPr id="5" name="Gruppieren 4"/>
          <p:cNvGrpSpPr/>
          <p:nvPr/>
        </p:nvGrpSpPr>
        <p:grpSpPr bwMode="auto">
          <a:xfrm>
            <a:off x="10630549" y="87503"/>
            <a:ext cx="1440000" cy="1424900"/>
            <a:chOff x="10630549" y="87503"/>
            <a:chExt cx="1440000" cy="1424900"/>
          </a:xfrm>
          <a:solidFill>
            <a:schemeClr val="bg2"/>
          </a:solidFill>
        </p:grpSpPr>
        <p:sp>
          <p:nvSpPr>
            <p:cNvPr id="8" name="Rectangle: Single Corner Rounded 7"/>
            <p:cNvSpPr>
              <a:spLocks noChangeAspect="1"/>
            </p:cNvSpPr>
            <p:nvPr/>
          </p:nvSpPr>
          <p:spPr bwMode="auto">
            <a:xfrm>
              <a:off x="10630549" y="87503"/>
              <a:ext cx="1440000" cy="1424900"/>
            </a:xfrm>
            <a:prstGeom prst="ellipse">
              <a:avLst/>
            </a:prstGeom>
            <a:grpFill/>
            <a:ln w="6350">
              <a:solidFill>
                <a:schemeClr val="bg2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lIns="72000" tIns="72000" rIns="72000" bIns="72000" rtlCol="0" anchor="t"/>
            <a:lstStyle/>
            <a:p>
              <a:pPr algn="ctr">
                <a:defRPr/>
              </a:pPr>
              <a:endParaRPr lang="it-CH">
                <a:solidFill>
                  <a:schemeClr val="bg1"/>
                </a:solidFill>
                <a:latin typeface="Calibri"/>
                <a:ea typeface="Roboto"/>
              </a:endParaRPr>
            </a:p>
          </p:txBody>
        </p:sp>
        <p:pic>
          <p:nvPicPr>
            <p:cNvPr id="4" name="Picture 3" descr="A white and black road with a magnifying glass&#10;&#10;AI-generated content may be incorrect.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10772669" y="228806"/>
              <a:ext cx="1155759" cy="1155759"/>
            </a:xfrm>
            <a:prstGeom prst="ellipse">
              <a:avLst/>
            </a:prstGeom>
            <a:grpFill/>
            <a:ln>
              <a:solidFill>
                <a:schemeClr val="bg2"/>
              </a:solidFill>
            </a:ln>
          </p:spPr>
        </p:pic>
      </p:grpSp>
      <p:sp>
        <p:nvSpPr>
          <p:cNvPr id="6" name="Textfeld 9"/>
          <p:cNvSpPr txBox="1"/>
          <p:nvPr/>
        </p:nvSpPr>
        <p:spPr bwMode="auto">
          <a:xfrm>
            <a:off x="7798380" y="6296063"/>
            <a:ext cx="401949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CH" sz="1000">
                <a:latin typeface="Calibri"/>
                <a:ea typeface="Calibri"/>
                <a:cs typeface="Calibri"/>
              </a:rPr>
              <a:t>(ARTISET, CURAVIVA, senesuisse, 2025)</a:t>
            </a:r>
            <a:endParaRPr lang="it-CH"/>
          </a:p>
        </p:txBody>
      </p:sp>
      <p:sp>
        <p:nvSpPr>
          <p:cNvPr id="7" name="Rechteck 6"/>
          <p:cNvSpPr/>
          <p:nvPr/>
        </p:nvSpPr>
        <p:spPr bwMode="auto">
          <a:xfrm>
            <a:off x="468000" y="6588000"/>
            <a:ext cx="328980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Untertitel 6"/>
          <p:cNvSpPr>
            <a:spLocks noGrp="1"/>
          </p:cNvSpPr>
          <p:nvPr>
            <p:ph type="subTitle" idx="4294967295"/>
          </p:nvPr>
        </p:nvSpPr>
        <p:spPr bwMode="auto">
          <a:xfrm>
            <a:off x="4070350" y="371475"/>
            <a:ext cx="8121650" cy="5651500"/>
          </a:xfrm>
          <a:prstGeom prst="rect">
            <a:avLst/>
          </a:prstGeom>
        </p:spPr>
        <p:txBody>
          <a:bodyPr anchor="ctr"/>
          <a:lstStyle/>
          <a:p>
            <a:pPr marL="0" indent="0">
              <a:buNone/>
              <a:defRPr/>
            </a:pPr>
            <a:r>
              <a:rPr lang="it-CH" sz="8000" b="1">
                <a:solidFill>
                  <a:schemeClr val="bg1"/>
                </a:solidFill>
                <a:latin typeface="Calibri"/>
                <a:cs typeface="Calibri"/>
              </a:rPr>
              <a:t>Avete domande?</a:t>
            </a:r>
            <a:endParaRPr lang="it-CH"/>
          </a:p>
        </p:txBody>
      </p:sp>
      <p:sp>
        <p:nvSpPr>
          <p:cNvPr id="10" name="Oval 9"/>
          <p:cNvSpPr/>
          <p:nvPr/>
        </p:nvSpPr>
        <p:spPr bwMode="auto">
          <a:xfrm>
            <a:off x="409575" y="1816413"/>
            <a:ext cx="2761412" cy="2761412"/>
          </a:xfrm>
          <a:prstGeom prst="ellipse">
            <a:avLst/>
          </a:prstGeom>
          <a:solidFill>
            <a:schemeClr val="bg1"/>
          </a:solidFill>
          <a:ln w="635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108000" tIns="90000" rIns="108000" bIns="90000" rtlCol="0" anchor="ctr" anchorCtr="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it-CH" sz="12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cs typeface="Arial"/>
            </a:endParaRPr>
          </a:p>
        </p:txBody>
      </p:sp>
      <p:pic>
        <p:nvPicPr>
          <p:cNvPr id="6" name="Grafik 5" descr="Gedankenblase mit einfarbiger Füllu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1001920" y="2408759"/>
            <a:ext cx="1576721" cy="1576721"/>
          </a:xfrm>
          <a:prstGeom prst="rect">
            <a:avLst/>
          </a:prstGeom>
        </p:spPr>
      </p:pic>
      <p:sp>
        <p:nvSpPr>
          <p:cNvPr id="3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5202A2B-C977-E242-981D-4353B69DDCE3}" type="slidenum">
              <a:rPr lang="it-CH" sz="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Roboto"/>
                <a:cs typeface="Arial"/>
              </a:rPr>
              <a:t>27</a:t>
            </a:fld>
            <a:endParaRPr lang="it-CH" sz="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Roboto"/>
              <a:cs typeface="Arial"/>
            </a:endParaRPr>
          </a:p>
        </p:txBody>
      </p:sp>
      <p:sp>
        <p:nvSpPr>
          <p:cNvPr id="4" name="Rechteck 3"/>
          <p:cNvSpPr/>
          <p:nvPr/>
        </p:nvSpPr>
        <p:spPr bwMode="auto">
          <a:xfrm>
            <a:off x="468000" y="6588000"/>
            <a:ext cx="328980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800">
                <a:solidFill>
                  <a:schemeClr val="bg1"/>
                </a:solidFill>
                <a:latin typeface="Calibri"/>
                <a:ea typeface="Aptos"/>
              </a:rPr>
              <a:t>www.artiset.ch/qualita-delle-cure </a:t>
            </a:r>
            <a:r>
              <a:rPr lang="it-CH" sz="800">
                <a:solidFill>
                  <a:schemeClr val="bg1"/>
                </a:solidFill>
                <a:latin typeface="Calibri"/>
                <a:ea typeface="Aptos"/>
              </a:rPr>
              <a:t>– CC BY-NC-SA senesuisse e CURAVIVA</a:t>
            </a:r>
            <a:r>
              <a:rPr lang="de-CH" sz="800">
                <a:solidFill>
                  <a:schemeClr val="bg1"/>
                </a:solidFill>
              </a:rPr>
              <a:t> </a:t>
            </a:r>
            <a:endParaRPr lang="de-DE" sz="8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 bwMode="auto"/>
        <p:txBody>
          <a:bodyPr/>
          <a:lstStyle/>
          <a:p>
            <a:pPr>
              <a:defRPr/>
            </a:pPr>
            <a:r>
              <a:rPr lang="it-CH"/>
              <a:t>Esercizi</a:t>
            </a:r>
            <a:endParaRPr/>
          </a:p>
        </p:txBody>
      </p:sp>
      <p:sp>
        <p:nvSpPr>
          <p:cNvPr id="4" name="Rechteck 3"/>
          <p:cNvSpPr/>
          <p:nvPr/>
        </p:nvSpPr>
        <p:spPr bwMode="auto">
          <a:xfrm>
            <a:off x="468000" y="6588000"/>
            <a:ext cx="328980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 bwMode="auto">
          <a:xfrm>
            <a:off x="384026" y="343709"/>
            <a:ext cx="11370406" cy="828000"/>
          </a:xfrm>
        </p:spPr>
        <p:txBody>
          <a:bodyPr/>
          <a:lstStyle/>
          <a:p>
            <a:pPr>
              <a:defRPr/>
            </a:pPr>
            <a:r>
              <a:rPr lang="it-CH" sz="4400"/>
              <a:t>Esercizio 1</a:t>
            </a:r>
            <a:endParaRPr lang="it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723194" y="2464152"/>
            <a:ext cx="10899109" cy="38432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/>
          <a:lstStyle/>
          <a:p>
            <a:pPr marL="655200" lvl="1" indent="-457200">
              <a:lnSpc>
                <a:spcPct val="150000"/>
              </a:lnSpc>
              <a:spcBef>
                <a:spcPts val="600"/>
              </a:spcBef>
              <a:spcAft>
                <a:spcPts val="1800"/>
              </a:spcAft>
              <a:buFont typeface="+mj-lt"/>
              <a:buAutoNum type="arabicPeriod"/>
              <a:defRPr/>
            </a:pPr>
            <a:r>
              <a:rPr lang="it-CH" sz="2200" dirty="0">
                <a:latin typeface="Calibri"/>
                <a:ea typeface="Calibri"/>
                <a:cs typeface="Calibri"/>
              </a:rPr>
              <a:t>Documentazione dell'esistenza di direttive anticipate</a:t>
            </a:r>
            <a:endParaRPr lang="it-CH" sz="2200" dirty="0"/>
          </a:p>
          <a:p>
            <a:pPr marL="655200" lvl="1" indent="-457200">
              <a:lnSpc>
                <a:spcPct val="100000"/>
              </a:lnSpc>
              <a:spcAft>
                <a:spcPts val="1800"/>
              </a:spcAft>
              <a:buFont typeface="+mj-lt"/>
              <a:buAutoNum type="arabicPeriod"/>
              <a:defRPr/>
            </a:pPr>
            <a:r>
              <a:rPr lang="it-CH" sz="2200" dirty="0">
                <a:latin typeface="Calibri"/>
                <a:ea typeface="Calibri"/>
                <a:cs typeface="Calibri"/>
              </a:rPr>
              <a:t>Documentazione dell'accertata capacità di discernimento</a:t>
            </a:r>
            <a:endParaRPr lang="it-CH" sz="2200" dirty="0"/>
          </a:p>
          <a:p>
            <a:pPr marL="655200" lvl="1" indent="-457200">
              <a:lnSpc>
                <a:spcPct val="100000"/>
              </a:lnSpc>
              <a:spcAft>
                <a:spcPts val="1800"/>
              </a:spcAft>
              <a:buFont typeface="+mj-lt"/>
              <a:buAutoNum type="arabicPeriod"/>
              <a:defRPr/>
            </a:pPr>
            <a:r>
              <a:rPr lang="it-CH" sz="2200" dirty="0">
                <a:latin typeface="Calibri"/>
                <a:ea typeface="Calibri"/>
                <a:cs typeface="Calibri"/>
              </a:rPr>
              <a:t>Documentazione delle volontà di rianimazione</a:t>
            </a:r>
            <a:endParaRPr lang="it-CH" sz="2200" dirty="0"/>
          </a:p>
          <a:p>
            <a:pPr marL="655200" lvl="1" indent="-457200">
              <a:lnSpc>
                <a:spcPct val="100000"/>
              </a:lnSpc>
              <a:spcAft>
                <a:spcPts val="1800"/>
              </a:spcAft>
              <a:buFont typeface="+mj-lt"/>
              <a:buAutoNum type="arabicPeriod"/>
              <a:defRPr/>
            </a:pPr>
            <a:r>
              <a:rPr lang="it-CH" sz="2200" dirty="0">
                <a:latin typeface="Calibri"/>
                <a:ea typeface="Calibri"/>
                <a:cs typeface="Calibri"/>
              </a:rPr>
              <a:t>Documentazione della Persona con diritto di rappresentanza</a:t>
            </a:r>
            <a:endParaRPr dirty="0"/>
          </a:p>
          <a:p>
            <a:pPr marL="655200" lvl="1" indent="-457200">
              <a:lnSpc>
                <a:spcPct val="100000"/>
              </a:lnSpc>
              <a:spcAft>
                <a:spcPts val="1800"/>
              </a:spcAft>
              <a:buFont typeface="+mj-lt"/>
              <a:buAutoNum type="arabicPeriod"/>
              <a:defRPr/>
            </a:pPr>
            <a:r>
              <a:rPr lang="it-CH" sz="2200" dirty="0">
                <a:latin typeface="Calibri"/>
                <a:ea typeface="Calibri"/>
                <a:cs typeface="Calibri"/>
              </a:rPr>
              <a:t>Documentazione delle volontà relative all’ospedalizzazione</a:t>
            </a:r>
            <a:endParaRPr lang="it-CH" sz="2200" dirty="0"/>
          </a:p>
          <a:p>
            <a:pPr marL="655200" lvl="1" indent="-457200">
              <a:lnSpc>
                <a:spcPct val="100000"/>
              </a:lnSpc>
              <a:spcAft>
                <a:spcPts val="1800"/>
              </a:spcAft>
              <a:buFont typeface="+mj-lt"/>
              <a:buAutoNum type="arabicPeriod"/>
              <a:defRPr/>
            </a:pPr>
            <a:r>
              <a:rPr lang="it-CH" sz="2200" dirty="0">
                <a:latin typeface="Calibri"/>
                <a:ea typeface="Calibri"/>
                <a:cs typeface="Calibri"/>
              </a:rPr>
              <a:t>Documentazione della procedura di somministrazione di medicinali che prolungano la vita</a:t>
            </a:r>
            <a:endParaRPr lang="it-CH" sz="2200" dirty="0"/>
          </a:p>
        </p:txBody>
      </p:sp>
      <p:sp>
        <p:nvSpPr>
          <p:cNvPr id="7" name="Eine Ecke des Rechtecks abrunden 5"/>
          <p:cNvSpPr/>
          <p:nvPr/>
        </p:nvSpPr>
        <p:spPr bwMode="auto">
          <a:xfrm>
            <a:off x="723195" y="1571589"/>
            <a:ext cx="10899109" cy="912173"/>
          </a:xfrm>
          <a:prstGeom prst="round1Rect">
            <a:avLst>
              <a:gd name="adj" fmla="val 16667"/>
            </a:avLst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108000" tIns="90000" rIns="108000" bIns="90000" rtlCol="0" anchor="ctr"/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it-CH" sz="2400" b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Quali 3 punti sull'intensità desiderata di trattamento sono misurati nell‘IMQ PSA</a:t>
            </a:r>
            <a:endParaRPr lang="it-CH" sz="240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2" name="Gruppieren 1"/>
          <p:cNvGrpSpPr/>
          <p:nvPr/>
        </p:nvGrpSpPr>
        <p:grpSpPr bwMode="auto">
          <a:xfrm>
            <a:off x="10395967" y="237649"/>
            <a:ext cx="1440000" cy="1440000"/>
            <a:chOff x="10395967" y="237649"/>
            <a:chExt cx="1440000" cy="1440000"/>
          </a:xfrm>
          <a:solidFill>
            <a:schemeClr val="accent2"/>
          </a:solidFill>
        </p:grpSpPr>
        <p:sp>
          <p:nvSpPr>
            <p:cNvPr id="4" name="Oval 3"/>
            <p:cNvSpPr>
              <a:spLocks noChangeAspect="1"/>
            </p:cNvSpPr>
            <p:nvPr/>
          </p:nvSpPr>
          <p:spPr bwMode="auto">
            <a:xfrm>
              <a:off x="10395967" y="237649"/>
              <a:ext cx="1440000" cy="1440000"/>
            </a:xfrm>
            <a:prstGeom prst="ellipse">
              <a:avLst/>
            </a:prstGeom>
            <a:solidFill>
              <a:schemeClr val="bg2"/>
            </a:solidFill>
            <a:ln w="6350">
              <a:solidFill>
                <a:schemeClr val="bg2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lIns="72000" tIns="72000" rIns="72000" bIns="72000" rtlCol="0" anchor="t"/>
            <a:lstStyle/>
            <a:p>
              <a:pPr algn="ctr">
                <a:defRPr/>
              </a:pPr>
              <a:endParaRPr lang="it-CH">
                <a:solidFill>
                  <a:schemeClr val="bg1"/>
                </a:solidFill>
                <a:latin typeface="Calibri"/>
                <a:ea typeface="Roboto"/>
              </a:endParaRPr>
            </a:p>
          </p:txBody>
        </p:sp>
        <p:pic>
          <p:nvPicPr>
            <p:cNvPr id="5" name="Graphic 5" descr="Chat with solid fill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10542619" y="384301"/>
              <a:ext cx="1146695" cy="1146695"/>
            </a:xfrm>
            <a:prstGeom prst="rect">
              <a:avLst/>
            </a:prstGeom>
          </p:spPr>
        </p:pic>
      </p:grpSp>
      <p:sp>
        <p:nvSpPr>
          <p:cNvPr id="6" name="Rechteck 5"/>
          <p:cNvSpPr/>
          <p:nvPr/>
        </p:nvSpPr>
        <p:spPr bwMode="auto">
          <a:xfrm>
            <a:off x="468000" y="6588000"/>
            <a:ext cx="328980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6278495" y="5356746"/>
            <a:ext cx="5328000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108000" tIns="90000" rIns="108000" bIns="90000" rtlCol="0" anchor="t"/>
          <a:lstStyle/>
          <a:p>
            <a:pPr algn="l">
              <a:defRPr/>
            </a:pPr>
            <a:endParaRPr lang="it-CH" sz="120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950495" y="5356746"/>
            <a:ext cx="5328000" cy="9144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108000" tIns="90000" rIns="108000" bIns="90000" rtlCol="0" anchor="t"/>
          <a:lstStyle/>
          <a:p>
            <a:pPr algn="l">
              <a:defRPr/>
            </a:pPr>
            <a:endParaRPr lang="it-CH" sz="120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it-CH" sz="4400"/>
              <a:t>Esercizio 2: vero o falso?</a:t>
            </a:r>
            <a:endParaRPr lang="it-CH"/>
          </a:p>
        </p:txBody>
      </p:sp>
      <p:sp>
        <p:nvSpPr>
          <p:cNvPr id="3" name="Inhaltsplatzhalter 2"/>
          <p:cNvSpPr txBox="1"/>
          <p:nvPr/>
        </p:nvSpPr>
        <p:spPr bwMode="auto">
          <a:xfrm>
            <a:off x="950495" y="1690688"/>
            <a:ext cx="10661149" cy="3652133"/>
          </a:xfrm>
          <a:prstGeom prst="round1Rect">
            <a:avLst>
              <a:gd name="adj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>
            <a:normAutofit fontScale="85000" lnSpcReduction="10000"/>
          </a:bodyPr>
          <a:lstStyle>
            <a:lvl1pPr marL="0" indent="0" algn="l" defTabSz="914400">
              <a:lnSpc>
                <a:spcPct val="109000"/>
              </a:lnSpc>
              <a:spcBef>
                <a:spcPts val="0"/>
              </a:spcBef>
              <a:buFont typeface="+mj-lt"/>
              <a:buNone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1pPr>
            <a:lvl2pPr marL="198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2pPr>
            <a:lvl3pPr marL="396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3pPr>
            <a:lvl4pPr marL="594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4pPr>
            <a:lvl5pPr marL="792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100"/>
              </a:spcBef>
              <a:spcAft>
                <a:spcPts val="1200"/>
              </a:spcAft>
              <a:defRPr/>
            </a:pPr>
            <a:r>
              <a:rPr lang="it-CH" sz="2400" b="1">
                <a:latin typeface="Calibri"/>
                <a:ea typeface="Calibri"/>
                <a:cs typeface="Calibri"/>
              </a:rPr>
              <a:t>Obiettivo terapeutico e intensità di trattamento: non utilizzare medicinali che prolungano la vita del Residente</a:t>
            </a:r>
            <a:endParaRPr lang="it-CH" strike="sngStrike"/>
          </a:p>
          <a:p>
            <a:pPr>
              <a:lnSpc>
                <a:spcPct val="150000"/>
              </a:lnSpc>
              <a:spcBef>
                <a:spcPts val="100"/>
              </a:spcBef>
              <a:defRPr/>
            </a:pPr>
            <a:r>
              <a:rPr lang="it-CH" sz="2400">
                <a:latin typeface="Calibri"/>
                <a:ea typeface="Calibri"/>
                <a:cs typeface="Calibri"/>
              </a:rPr>
              <a:t>Il Residente ha deciso di non utilizzare medicinali che prolungano la vita. Il Residente ha un'infezione delle vie urinarie, soffre di dolori molto forti e non riesce a urinare. A causa dell'infezione, il Residente ha sviluppato un delirio e non è in grado di esprimere le sue attuali volontà. Il medico di base prescrive un antibiotico durante il giro del reparto.</a:t>
            </a:r>
            <a:br>
              <a:rPr lang="it-CH" sz="2400">
                <a:latin typeface="Calibri"/>
                <a:ea typeface="Calibri"/>
                <a:cs typeface="Calibri"/>
              </a:rPr>
            </a:br>
            <a:endParaRPr lang="it-CH" sz="2400">
              <a:latin typeface="Calibri"/>
              <a:ea typeface="Calibri"/>
              <a:cs typeface="Calibri"/>
            </a:endParaRPr>
          </a:p>
          <a:p>
            <a:pPr>
              <a:lnSpc>
                <a:spcPct val="150000"/>
              </a:lnSpc>
              <a:spcBef>
                <a:spcPts val="100"/>
              </a:spcBef>
              <a:spcAft>
                <a:spcPts val="800"/>
              </a:spcAft>
              <a:defRPr/>
            </a:pPr>
            <a:r>
              <a:rPr lang="it-CH" sz="2400" i="1">
                <a:latin typeface="Calibri"/>
                <a:ea typeface="Calibri"/>
                <a:cs typeface="Calibri"/>
              </a:rPr>
              <a:t>Si tratta di un medicinale che prolunga la vita e quindi non è conforme alla volontà del Residente?</a:t>
            </a:r>
            <a:endParaRPr lang="it-CH" sz="2400">
              <a:latin typeface="Calibri"/>
              <a:ea typeface="Calibri"/>
              <a:cs typeface="Calibri"/>
            </a:endParaRPr>
          </a:p>
        </p:txBody>
      </p:sp>
      <p:pic>
        <p:nvPicPr>
          <p:cNvPr id="4" name="Graphic 3" descr="Checkmark with solid fill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3458171" y="5365174"/>
            <a:ext cx="993000" cy="914400"/>
          </a:xfrm>
          <a:prstGeom prst="rect">
            <a:avLst/>
          </a:prstGeom>
        </p:spPr>
      </p:pic>
      <p:pic>
        <p:nvPicPr>
          <p:cNvPr id="5" name="Graphic 4" descr="Close with solid fill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 bwMode="auto">
          <a:xfrm>
            <a:off x="8723653" y="5370671"/>
            <a:ext cx="993000" cy="914400"/>
          </a:xfrm>
          <a:prstGeom prst="rect">
            <a:avLst/>
          </a:prstGeom>
        </p:spPr>
      </p:pic>
      <p:grpSp>
        <p:nvGrpSpPr>
          <p:cNvPr id="8" name="Gruppieren 7"/>
          <p:cNvGrpSpPr/>
          <p:nvPr/>
        </p:nvGrpSpPr>
        <p:grpSpPr bwMode="auto">
          <a:xfrm>
            <a:off x="10395967" y="237649"/>
            <a:ext cx="1440000" cy="1440000"/>
            <a:chOff x="10395967" y="237649"/>
            <a:chExt cx="1440000" cy="1440000"/>
          </a:xfrm>
          <a:solidFill>
            <a:schemeClr val="bg2"/>
          </a:solidFill>
        </p:grpSpPr>
        <p:sp>
          <p:nvSpPr>
            <p:cNvPr id="9" name="Oval 8"/>
            <p:cNvSpPr>
              <a:spLocks noChangeAspect="1"/>
            </p:cNvSpPr>
            <p:nvPr/>
          </p:nvSpPr>
          <p:spPr bwMode="auto">
            <a:xfrm>
              <a:off x="10395967" y="237649"/>
              <a:ext cx="1440000" cy="1440000"/>
            </a:xfrm>
            <a:prstGeom prst="ellipse">
              <a:avLst/>
            </a:prstGeom>
            <a:grpFill/>
            <a:ln w="6350">
              <a:solidFill>
                <a:schemeClr val="bg2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lIns="72000" tIns="72000" rIns="72000" bIns="72000" rtlCol="0" anchor="t"/>
            <a:lstStyle/>
            <a:p>
              <a:pPr algn="ctr">
                <a:defRPr/>
              </a:pPr>
              <a:endParaRPr lang="it-CH">
                <a:solidFill>
                  <a:schemeClr val="bg1"/>
                </a:solidFill>
                <a:latin typeface="Calibri"/>
                <a:ea typeface="Roboto"/>
              </a:endParaRPr>
            </a:p>
          </p:txBody>
        </p:sp>
        <p:pic>
          <p:nvPicPr>
            <p:cNvPr id="12" name="Graphic 5" descr="Chat with solid fill"/>
            <p:cNvPicPr>
              <a:picLocks noChangeAspect="1"/>
            </p:cNvPicPr>
            <p:nvPr/>
          </p:nvPicPr>
          <p:blipFill>
            <a:blip r:embed="rId7"/>
            <a:stretch/>
          </p:blipFill>
          <p:spPr bwMode="auto">
            <a:xfrm>
              <a:off x="10542619" y="384301"/>
              <a:ext cx="1146695" cy="1146695"/>
            </a:xfrm>
            <a:prstGeom prst="rect">
              <a:avLst/>
            </a:prstGeom>
          </p:spPr>
        </p:pic>
      </p:grpSp>
      <p:sp>
        <p:nvSpPr>
          <p:cNvPr id="10" name="Rechteck 9"/>
          <p:cNvSpPr/>
          <p:nvPr/>
        </p:nvSpPr>
        <p:spPr bwMode="auto">
          <a:xfrm>
            <a:off x="468000" y="6588000"/>
            <a:ext cx="328980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6278495" y="5063319"/>
            <a:ext cx="5328000" cy="120782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108000" tIns="90000" rIns="108000" bIns="90000" rtlCol="0" anchor="t"/>
          <a:lstStyle/>
          <a:p>
            <a:pPr algn="l">
              <a:defRPr/>
            </a:pPr>
            <a:endParaRPr lang="it-CH" sz="120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950495" y="5063319"/>
            <a:ext cx="5328000" cy="120782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108000" tIns="90000" rIns="108000" bIns="90000" rtlCol="0" anchor="t"/>
          <a:lstStyle/>
          <a:p>
            <a:pPr algn="l">
              <a:defRPr/>
            </a:pPr>
            <a:endParaRPr lang="it-CH" sz="120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it-CH" sz="4400"/>
              <a:t>Esercizio 3: vero o falso</a:t>
            </a:r>
            <a:endParaRPr lang="it-CH"/>
          </a:p>
        </p:txBody>
      </p:sp>
      <p:sp>
        <p:nvSpPr>
          <p:cNvPr id="3" name="Inhaltsplatzhalter 2"/>
          <p:cNvSpPr txBox="1"/>
          <p:nvPr/>
        </p:nvSpPr>
        <p:spPr bwMode="auto">
          <a:xfrm>
            <a:off x="950495" y="2230734"/>
            <a:ext cx="10661149" cy="2832584"/>
          </a:xfrm>
          <a:prstGeom prst="round1Rect">
            <a:avLst>
              <a:gd name="adj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>
            <a:normAutofit fontScale="92500" lnSpcReduction="20000"/>
          </a:bodyPr>
          <a:lstStyle>
            <a:lvl1pPr marL="0" indent="0" algn="l" defTabSz="914400">
              <a:lnSpc>
                <a:spcPct val="109000"/>
              </a:lnSpc>
              <a:spcBef>
                <a:spcPts val="0"/>
              </a:spcBef>
              <a:buFont typeface="+mj-lt"/>
              <a:buNone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1pPr>
            <a:lvl2pPr marL="198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2pPr>
            <a:lvl3pPr marL="396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3pPr>
            <a:lvl4pPr marL="594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4pPr>
            <a:lvl5pPr marL="792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00"/>
              </a:spcBef>
              <a:spcAft>
                <a:spcPts val="800"/>
              </a:spcAft>
              <a:defRPr/>
            </a:pPr>
            <a:endParaRPr lang="it-CH" sz="2400">
              <a:latin typeface="Calibri"/>
              <a:ea typeface="Calibri"/>
              <a:cs typeface="Calibri"/>
            </a:endParaRPr>
          </a:p>
          <a:p>
            <a:pPr>
              <a:lnSpc>
                <a:spcPct val="160000"/>
              </a:lnSpc>
              <a:spcBef>
                <a:spcPts val="100"/>
              </a:spcBef>
              <a:spcAft>
                <a:spcPts val="800"/>
              </a:spcAft>
              <a:defRPr/>
            </a:pPr>
            <a:r>
              <a:rPr lang="it-CH" sz="2200">
                <a:latin typeface="Calibri"/>
                <a:ea typeface="Calibri"/>
                <a:cs typeface="Calibri"/>
              </a:rPr>
              <a:t>Una residente ha discusso con il suo medico di famiglia la Pianificazione sanitaria anticipata. È stato compilato un modulo standardizzato sull'intensità di trattamento desiderata. </a:t>
            </a:r>
            <a:endParaRPr sz="2200">
              <a:latin typeface="Calibri"/>
              <a:ea typeface="Calibri"/>
              <a:cs typeface="Calibri"/>
            </a:endParaRPr>
          </a:p>
          <a:p>
            <a:pPr>
              <a:lnSpc>
                <a:spcPct val="160000"/>
              </a:lnSpc>
              <a:spcBef>
                <a:spcPts val="100"/>
              </a:spcBef>
              <a:spcAft>
                <a:spcPts val="800"/>
              </a:spcAft>
              <a:defRPr/>
            </a:pPr>
            <a:r>
              <a:rPr lang="it-CH" sz="2200">
                <a:latin typeface="Calibri"/>
                <a:ea typeface="Calibri"/>
                <a:cs typeface="Calibri"/>
              </a:rPr>
              <a:t>Il modulo contiene dichiarazioni sull'ospedalizzazione, la rianimazione e i medicinali che prolungano la vita. Il modulo chiarisce anche la decisione di somministrare antibiotici per il prolungamento della vita.</a:t>
            </a:r>
            <a:endParaRPr sz="2200">
              <a:latin typeface="Calibri"/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spcAft>
                <a:spcPts val="800"/>
              </a:spcAft>
              <a:defRPr/>
            </a:pPr>
            <a:endParaRPr lang="it-CH" sz="2400">
              <a:latin typeface="Calibri"/>
              <a:ea typeface="Calibri"/>
              <a:cs typeface="Calibri"/>
            </a:endParaRPr>
          </a:p>
        </p:txBody>
      </p:sp>
      <p:pic>
        <p:nvPicPr>
          <p:cNvPr id="4" name="Graphic 3" descr="Checkmark with solid fill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458171" y="5241604"/>
            <a:ext cx="993000" cy="914400"/>
          </a:xfrm>
          <a:prstGeom prst="rect">
            <a:avLst/>
          </a:prstGeom>
        </p:spPr>
      </p:pic>
      <p:pic>
        <p:nvPicPr>
          <p:cNvPr id="5" name="Graphic 4" descr="Close with solid fill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723653" y="5210032"/>
            <a:ext cx="993000" cy="914400"/>
          </a:xfrm>
          <a:prstGeom prst="rect">
            <a:avLst/>
          </a:prstGeom>
        </p:spPr>
      </p:pic>
      <p:grpSp>
        <p:nvGrpSpPr>
          <p:cNvPr id="8" name="Gruppieren 7"/>
          <p:cNvGrpSpPr/>
          <p:nvPr/>
        </p:nvGrpSpPr>
        <p:grpSpPr bwMode="auto">
          <a:xfrm>
            <a:off x="10395967" y="237649"/>
            <a:ext cx="1440000" cy="1440000"/>
            <a:chOff x="10395967" y="237649"/>
            <a:chExt cx="1440000" cy="1440000"/>
          </a:xfrm>
          <a:solidFill>
            <a:schemeClr val="accent2"/>
          </a:solidFill>
        </p:grpSpPr>
        <p:sp>
          <p:nvSpPr>
            <p:cNvPr id="9" name="Oval 8"/>
            <p:cNvSpPr>
              <a:spLocks noChangeAspect="1"/>
            </p:cNvSpPr>
            <p:nvPr/>
          </p:nvSpPr>
          <p:spPr bwMode="auto">
            <a:xfrm>
              <a:off x="10395967" y="237649"/>
              <a:ext cx="1440000" cy="1440000"/>
            </a:xfrm>
            <a:prstGeom prst="ellipse">
              <a:avLst/>
            </a:prstGeom>
            <a:solidFill>
              <a:schemeClr val="bg2"/>
            </a:solidFill>
            <a:ln w="6350">
              <a:solidFill>
                <a:schemeClr val="bg2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lIns="72000" tIns="72000" rIns="72000" bIns="72000" rtlCol="0" anchor="t"/>
            <a:lstStyle/>
            <a:p>
              <a:pPr algn="ctr">
                <a:defRPr/>
              </a:pPr>
              <a:endParaRPr lang="it-CH">
                <a:solidFill>
                  <a:schemeClr val="bg1"/>
                </a:solidFill>
                <a:latin typeface="Calibri"/>
                <a:ea typeface="Roboto"/>
              </a:endParaRPr>
            </a:p>
          </p:txBody>
        </p:sp>
        <p:pic>
          <p:nvPicPr>
            <p:cNvPr id="12" name="Graphic 5" descr="Chat with solid fill"/>
            <p:cNvPicPr>
              <a:picLocks noChangeAspect="1"/>
            </p:cNvPicPr>
            <p:nvPr/>
          </p:nvPicPr>
          <p:blipFill>
            <a:blip r:embed="rId5"/>
            <a:stretch/>
          </p:blipFill>
          <p:spPr bwMode="auto">
            <a:xfrm>
              <a:off x="10542619" y="384301"/>
              <a:ext cx="1146695" cy="1146695"/>
            </a:xfrm>
            <a:prstGeom prst="rect">
              <a:avLst/>
            </a:prstGeom>
          </p:spPr>
        </p:pic>
      </p:grpSp>
      <p:sp>
        <p:nvSpPr>
          <p:cNvPr id="10" name="Rechteck 9"/>
          <p:cNvSpPr/>
          <p:nvPr/>
        </p:nvSpPr>
        <p:spPr bwMode="auto">
          <a:xfrm>
            <a:off x="468000" y="6588000"/>
            <a:ext cx="328980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Titel 3"/>
          <p:cNvSpPr txBox="1"/>
          <p:nvPr/>
        </p:nvSpPr>
        <p:spPr bwMode="auto">
          <a:xfrm>
            <a:off x="410797" y="1085394"/>
            <a:ext cx="11370406" cy="828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>
              <a:lnSpc>
                <a:spcPct val="96000"/>
              </a:lnSpc>
              <a:spcBef>
                <a:spcPts val="0"/>
              </a:spcBef>
              <a:buNone/>
              <a:defRPr sz="3000" b="1" i="0" spc="0">
                <a:solidFill>
                  <a:schemeClr val="tx1"/>
                </a:solidFill>
                <a:latin typeface="Calibri"/>
                <a:ea typeface="Roboto"/>
                <a:cs typeface="Calibri"/>
              </a:defRPr>
            </a:lvl1pPr>
          </a:lstStyle>
          <a:p>
            <a:pPr>
              <a:defRPr/>
            </a:pPr>
            <a:r>
              <a:rPr lang="it-CH"/>
              <a:t>Quali punti sono inclusi nei passi della PSA?</a:t>
            </a:r>
            <a:endParaRPr/>
          </a:p>
        </p:txBody>
      </p:sp>
      <p:grpSp>
        <p:nvGrpSpPr>
          <p:cNvPr id="21" name="Gruppieren 20"/>
          <p:cNvGrpSpPr/>
          <p:nvPr/>
        </p:nvGrpSpPr>
        <p:grpSpPr bwMode="auto">
          <a:xfrm>
            <a:off x="398957" y="1648936"/>
            <a:ext cx="11373382" cy="1009846"/>
            <a:chOff x="398957" y="1409004"/>
            <a:chExt cx="11373382" cy="1815869"/>
          </a:xfrm>
        </p:grpSpPr>
        <p:grpSp>
          <p:nvGrpSpPr>
            <p:cNvPr id="3" name="Gruppieren 2"/>
            <p:cNvGrpSpPr/>
            <p:nvPr/>
          </p:nvGrpSpPr>
          <p:grpSpPr bwMode="auto">
            <a:xfrm>
              <a:off x="398957" y="1409004"/>
              <a:ext cx="11373382" cy="1815869"/>
              <a:chOff x="398957" y="1409004"/>
              <a:chExt cx="11373382" cy="1815869"/>
            </a:xfrm>
          </p:grpSpPr>
          <p:sp>
            <p:nvSpPr>
              <p:cNvPr id="22" name="Inhaltsplatzhalter 2"/>
              <p:cNvSpPr txBox="1"/>
              <p:nvPr/>
            </p:nvSpPr>
            <p:spPr bwMode="auto">
              <a:xfrm>
                <a:off x="828339" y="1409004"/>
                <a:ext cx="10944000" cy="181586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wrap="square" lIns="684000" tIns="180000" rIns="180000" bIns="180000" rtlCol="0" anchor="ctr" anchorCtr="0">
                <a:spAutoFit/>
              </a:bodyPr>
              <a:lstStyle>
                <a:lvl1pPr marL="0" indent="0" algn="l" defTabSz="914400">
                  <a:lnSpc>
                    <a:spcPct val="109000"/>
                  </a:lnSpc>
                  <a:spcBef>
                    <a:spcPts val="0"/>
                  </a:spcBef>
                  <a:buFont typeface="+mj-lt"/>
                  <a:buNone/>
                  <a:defRPr sz="2000" b="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98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396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92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Aft>
                    <a:spcPts val="600"/>
                  </a:spcAft>
                  <a:defRPr/>
                </a:pPr>
                <a:r>
                  <a:rPr lang="it-CH" sz="2100">
                    <a:latin typeface="Calibri"/>
                    <a:ea typeface="Calibri"/>
                    <a:cs typeface="Calibri"/>
                  </a:rPr>
                  <a:t>È essenziale condurre una discussione sulla PSA con tutti i Residenti e i loro Familiari e determinare l'intensità del trattamento.</a:t>
                </a:r>
                <a:endParaRPr lang="it-CH"/>
              </a:p>
            </p:txBody>
          </p:sp>
          <p:sp>
            <p:nvSpPr>
              <p:cNvPr id="34" name="Ellipse 9"/>
              <p:cNvSpPr>
                <a:spLocks noChangeAspect="1"/>
              </p:cNvSpPr>
              <p:nvPr/>
            </p:nvSpPr>
            <p:spPr bwMode="auto">
              <a:xfrm>
                <a:off x="398957" y="1884543"/>
                <a:ext cx="900000" cy="89999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lIns="108000" tIns="90000" rIns="108000" bIns="90000" rtlCol="0" anchor="t"/>
              <a:lstStyle/>
              <a:p>
                <a:pPr marL="0" marR="0" lvl="0" indent="0" algn="l" defTabSz="914400">
                  <a:lnSpc>
                    <a:spcPct val="109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None/>
                  <a:defRPr/>
                </a:pPr>
                <a:endParaRPr lang="it-CH" sz="1200" strike="noStrike" cap="none" spc="-10">
                  <a:ln>
                    <a:noFill/>
                  </a:ln>
                  <a:solidFill>
                    <a:schemeClr val="bg1"/>
                  </a:solidFill>
                  <a:latin typeface="Calibri"/>
                  <a:ea typeface="Calibri"/>
                  <a:cs typeface="Calibri"/>
                </a:endParaRPr>
              </a:p>
            </p:txBody>
          </p:sp>
        </p:grpSp>
        <p:sp>
          <p:nvSpPr>
            <p:cNvPr id="13" name="Textfeld 12"/>
            <p:cNvSpPr txBox="1"/>
            <p:nvPr/>
          </p:nvSpPr>
          <p:spPr bwMode="auto">
            <a:xfrm>
              <a:off x="564652" y="1781110"/>
              <a:ext cx="534366" cy="110686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it-CH" sz="4000">
                  <a:latin typeface="Calibri"/>
                  <a:ea typeface="Calibri"/>
                  <a:cs typeface="Calibri"/>
                </a:rPr>
                <a:t>A</a:t>
              </a:r>
              <a:endParaRPr lang="it-CH"/>
            </a:p>
          </p:txBody>
        </p:sp>
      </p:grpSp>
      <p:grpSp>
        <p:nvGrpSpPr>
          <p:cNvPr id="23" name="Gruppieren 22"/>
          <p:cNvGrpSpPr/>
          <p:nvPr/>
        </p:nvGrpSpPr>
        <p:grpSpPr bwMode="auto">
          <a:xfrm>
            <a:off x="398957" y="2577130"/>
            <a:ext cx="11373382" cy="1009847"/>
            <a:chOff x="398957" y="1494289"/>
            <a:chExt cx="11373382" cy="1815869"/>
          </a:xfrm>
        </p:grpSpPr>
        <p:grpSp>
          <p:nvGrpSpPr>
            <p:cNvPr id="24" name="Gruppieren 23"/>
            <p:cNvGrpSpPr/>
            <p:nvPr/>
          </p:nvGrpSpPr>
          <p:grpSpPr bwMode="auto">
            <a:xfrm>
              <a:off x="398957" y="1494289"/>
              <a:ext cx="11373382" cy="1815869"/>
              <a:chOff x="398957" y="1494289"/>
              <a:chExt cx="11373382" cy="1815869"/>
            </a:xfrm>
          </p:grpSpPr>
          <p:sp>
            <p:nvSpPr>
              <p:cNvPr id="26" name="Inhaltsplatzhalter 2"/>
              <p:cNvSpPr txBox="1"/>
              <p:nvPr/>
            </p:nvSpPr>
            <p:spPr bwMode="auto">
              <a:xfrm>
                <a:off x="828339" y="1494289"/>
                <a:ext cx="10944000" cy="181586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wrap="square" lIns="684000" tIns="180000" rIns="180000" bIns="180000" rtlCol="0" anchor="ctr" anchorCtr="0">
                <a:spAutoFit/>
              </a:bodyPr>
              <a:lstStyle>
                <a:lvl1pPr marL="0" indent="0" algn="l" defTabSz="914400">
                  <a:lnSpc>
                    <a:spcPct val="109000"/>
                  </a:lnSpc>
                  <a:spcBef>
                    <a:spcPts val="0"/>
                  </a:spcBef>
                  <a:buFont typeface="+mj-lt"/>
                  <a:buNone/>
                  <a:defRPr sz="2000" b="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98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396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92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Aft>
                    <a:spcPts val="600"/>
                  </a:spcAft>
                  <a:defRPr/>
                </a:pPr>
                <a:r>
                  <a:rPr lang="it-CH" sz="2100">
                    <a:ea typeface="Calibri"/>
                    <a:cs typeface="Calibri"/>
                  </a:rPr>
                  <a:t>Quando un nuovo Residente entra nella CpA, v</a:t>
                </a:r>
                <a:r>
                  <a:rPr lang="it-CH" sz="2100">
                    <a:latin typeface="Calibri"/>
                    <a:ea typeface="Calibri"/>
                    <a:cs typeface="Calibri"/>
                  </a:rPr>
                  <a:t>erificare la sua capacità di discernimento e i documenti esistenti per la PSA.</a:t>
                </a:r>
                <a:endParaRPr lang="it-CH"/>
              </a:p>
            </p:txBody>
          </p:sp>
          <p:sp>
            <p:nvSpPr>
              <p:cNvPr id="27" name="Ellipse 9"/>
              <p:cNvSpPr>
                <a:spLocks noChangeAspect="1"/>
              </p:cNvSpPr>
              <p:nvPr/>
            </p:nvSpPr>
            <p:spPr bwMode="auto">
              <a:xfrm>
                <a:off x="398957" y="1884543"/>
                <a:ext cx="900000" cy="900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lIns="108000" tIns="90000" rIns="108000" bIns="90000" rtlCol="0" anchor="t"/>
              <a:lstStyle/>
              <a:p>
                <a:pPr marL="0" marR="0" lvl="0" indent="0" algn="l" defTabSz="914400">
                  <a:lnSpc>
                    <a:spcPct val="109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None/>
                  <a:defRPr/>
                </a:pPr>
                <a:endParaRPr lang="it-CH" sz="1200" u="none" strike="noStrike" cap="none" spc="-10">
                  <a:ln>
                    <a:noFill/>
                  </a:ln>
                  <a:solidFill>
                    <a:srgbClr val="000000"/>
                  </a:solidFill>
                  <a:latin typeface="Calibri"/>
                  <a:ea typeface="Calibri"/>
                  <a:cs typeface="Calibri"/>
                </a:endParaRPr>
              </a:p>
            </p:txBody>
          </p:sp>
        </p:grpSp>
        <p:sp>
          <p:nvSpPr>
            <p:cNvPr id="25" name="Textfeld 24"/>
            <p:cNvSpPr txBox="1"/>
            <p:nvPr/>
          </p:nvSpPr>
          <p:spPr bwMode="auto">
            <a:xfrm>
              <a:off x="564652" y="1781111"/>
              <a:ext cx="534366" cy="110686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it-CH" sz="4000">
                  <a:latin typeface="Calibri"/>
                  <a:ea typeface="Calibri"/>
                  <a:cs typeface="Calibri"/>
                </a:rPr>
                <a:t>B</a:t>
              </a:r>
              <a:endParaRPr lang="it-CH"/>
            </a:p>
          </p:txBody>
        </p:sp>
      </p:grpSp>
      <p:grpSp>
        <p:nvGrpSpPr>
          <p:cNvPr id="28" name="Gruppieren 27"/>
          <p:cNvGrpSpPr/>
          <p:nvPr/>
        </p:nvGrpSpPr>
        <p:grpSpPr bwMode="auto">
          <a:xfrm>
            <a:off x="398957" y="3568352"/>
            <a:ext cx="11373382" cy="1009846"/>
            <a:chOff x="398957" y="1693704"/>
            <a:chExt cx="11373382" cy="1815869"/>
          </a:xfrm>
        </p:grpSpPr>
        <p:grpSp>
          <p:nvGrpSpPr>
            <p:cNvPr id="29" name="Gruppieren 28"/>
            <p:cNvGrpSpPr/>
            <p:nvPr/>
          </p:nvGrpSpPr>
          <p:grpSpPr bwMode="auto">
            <a:xfrm>
              <a:off x="398957" y="1693704"/>
              <a:ext cx="11373382" cy="1815869"/>
              <a:chOff x="398957" y="1693704"/>
              <a:chExt cx="11373382" cy="1815869"/>
            </a:xfrm>
          </p:grpSpPr>
          <p:sp>
            <p:nvSpPr>
              <p:cNvPr id="31" name="Inhaltsplatzhalter 2"/>
              <p:cNvSpPr txBox="1"/>
              <p:nvPr/>
            </p:nvSpPr>
            <p:spPr bwMode="auto">
              <a:xfrm>
                <a:off x="828339" y="1693704"/>
                <a:ext cx="10944000" cy="181586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 vert="horz" wrap="square" lIns="684000" tIns="180000" rIns="180000" bIns="180000" rtlCol="0" anchor="ctr" anchorCtr="0">
                <a:spAutoFit/>
              </a:bodyPr>
              <a:lstStyle>
                <a:lvl1pPr marL="0" indent="0" algn="l" defTabSz="914400">
                  <a:lnSpc>
                    <a:spcPct val="109000"/>
                  </a:lnSpc>
                  <a:spcBef>
                    <a:spcPts val="0"/>
                  </a:spcBef>
                  <a:buFont typeface="+mj-lt"/>
                  <a:buNone/>
                  <a:defRPr sz="2000" b="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98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396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92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Aft>
                    <a:spcPts val="600"/>
                  </a:spcAft>
                  <a:defRPr/>
                </a:pPr>
                <a:r>
                  <a:rPr lang="it-CH" sz="2100">
                    <a:latin typeface="Calibri"/>
                    <a:ea typeface="Calibri"/>
                    <a:cs typeface="Calibri"/>
                  </a:rPr>
                  <a:t>Documentare per iscritto l'intensità di trattamento desiderata.</a:t>
                </a:r>
                <a:br>
                  <a:rPr lang="it-CH" sz="2100">
                    <a:latin typeface="Calibri"/>
                    <a:ea typeface="Calibri"/>
                    <a:cs typeface="Calibri"/>
                  </a:rPr>
                </a:br>
                <a:endParaRPr lang="it-CH" sz="2100"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32" name="Ellipse 9"/>
              <p:cNvSpPr>
                <a:spLocks noChangeAspect="1"/>
              </p:cNvSpPr>
              <p:nvPr/>
            </p:nvSpPr>
            <p:spPr bwMode="auto">
              <a:xfrm>
                <a:off x="398957" y="1884543"/>
                <a:ext cx="900000" cy="900000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lIns="108000" tIns="90000" rIns="108000" bIns="90000" rtlCol="0" anchor="t"/>
              <a:lstStyle/>
              <a:p>
                <a:pPr marL="0" marR="0" lvl="0" indent="0" algn="l" defTabSz="914400">
                  <a:lnSpc>
                    <a:spcPct val="109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None/>
                  <a:defRPr/>
                </a:pPr>
                <a:endParaRPr lang="it-CH" sz="1200" u="none" strike="noStrike" cap="none" spc="-10">
                  <a:ln>
                    <a:noFill/>
                  </a:ln>
                  <a:solidFill>
                    <a:srgbClr val="000000"/>
                  </a:solidFill>
                  <a:latin typeface="Calibri"/>
                  <a:ea typeface="Calibri"/>
                  <a:cs typeface="Calibri"/>
                </a:endParaRPr>
              </a:p>
            </p:txBody>
          </p:sp>
        </p:grpSp>
        <p:sp>
          <p:nvSpPr>
            <p:cNvPr id="30" name="Textfeld 29"/>
            <p:cNvSpPr txBox="1"/>
            <p:nvPr/>
          </p:nvSpPr>
          <p:spPr bwMode="auto">
            <a:xfrm>
              <a:off x="564652" y="1781112"/>
              <a:ext cx="534366" cy="11068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it-CH" sz="4000">
                  <a:latin typeface="Calibri"/>
                  <a:ea typeface="Calibri"/>
                  <a:cs typeface="Calibri"/>
                </a:rPr>
                <a:t>C</a:t>
              </a:r>
              <a:endParaRPr lang="it-CH"/>
            </a:p>
          </p:txBody>
        </p:sp>
      </p:grpSp>
      <p:grpSp>
        <p:nvGrpSpPr>
          <p:cNvPr id="33" name="Gruppieren 32"/>
          <p:cNvGrpSpPr/>
          <p:nvPr/>
        </p:nvGrpSpPr>
        <p:grpSpPr bwMode="auto">
          <a:xfrm>
            <a:off x="398957" y="4351215"/>
            <a:ext cx="11373382" cy="1009846"/>
            <a:chOff x="398957" y="1508085"/>
            <a:chExt cx="11373382" cy="1815869"/>
          </a:xfrm>
        </p:grpSpPr>
        <p:grpSp>
          <p:nvGrpSpPr>
            <p:cNvPr id="35" name="Gruppieren 34"/>
            <p:cNvGrpSpPr/>
            <p:nvPr/>
          </p:nvGrpSpPr>
          <p:grpSpPr bwMode="auto">
            <a:xfrm>
              <a:off x="398957" y="1508085"/>
              <a:ext cx="11373382" cy="1815869"/>
              <a:chOff x="398957" y="1508085"/>
              <a:chExt cx="11373382" cy="1815869"/>
            </a:xfrm>
          </p:grpSpPr>
          <p:sp>
            <p:nvSpPr>
              <p:cNvPr id="39" name="Inhaltsplatzhalter 2"/>
              <p:cNvSpPr txBox="1"/>
              <p:nvPr/>
            </p:nvSpPr>
            <p:spPr bwMode="auto">
              <a:xfrm>
                <a:off x="828339" y="1508085"/>
                <a:ext cx="10944000" cy="181586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wrap="square" lIns="684000" tIns="180000" rIns="180000" bIns="180000" rtlCol="0" anchor="ctr" anchorCtr="0">
                <a:spAutoFit/>
              </a:bodyPr>
              <a:lstStyle>
                <a:lvl1pPr marL="0" indent="0" algn="l" defTabSz="914400">
                  <a:lnSpc>
                    <a:spcPct val="109000"/>
                  </a:lnSpc>
                  <a:spcBef>
                    <a:spcPts val="0"/>
                  </a:spcBef>
                  <a:buFont typeface="+mj-lt"/>
                  <a:buNone/>
                  <a:defRPr sz="2000" b="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98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396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92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Aft>
                    <a:spcPts val="600"/>
                  </a:spcAft>
                  <a:defRPr/>
                </a:pPr>
                <a:r>
                  <a:rPr lang="it-CH" sz="2100">
                    <a:latin typeface="Calibri"/>
                    <a:ea typeface="Calibri"/>
                    <a:cs typeface="Calibri"/>
                  </a:rPr>
                  <a:t>Se si desidera un trattamento, chiedere prima il parere del medico, che decide l'intensità del trattamento.</a:t>
                </a:r>
                <a:endParaRPr lang="it-CH"/>
              </a:p>
            </p:txBody>
          </p:sp>
          <p:sp>
            <p:nvSpPr>
              <p:cNvPr id="40" name="Ellipse 9"/>
              <p:cNvSpPr>
                <a:spLocks noChangeAspect="1"/>
              </p:cNvSpPr>
              <p:nvPr/>
            </p:nvSpPr>
            <p:spPr bwMode="auto">
              <a:xfrm>
                <a:off x="398957" y="1884543"/>
                <a:ext cx="900000" cy="900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lIns="108000" tIns="90000" rIns="108000" bIns="90000" rtlCol="0" anchor="t"/>
              <a:lstStyle/>
              <a:p>
                <a:pPr marL="0" marR="0" lvl="0" indent="0" algn="l" defTabSz="914400">
                  <a:lnSpc>
                    <a:spcPct val="109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None/>
                  <a:defRPr/>
                </a:pPr>
                <a:endParaRPr lang="it-CH" sz="1200" u="none" strike="noStrike" cap="none" spc="-10">
                  <a:ln>
                    <a:noFill/>
                  </a:ln>
                  <a:solidFill>
                    <a:srgbClr val="000000"/>
                  </a:solidFill>
                  <a:latin typeface="Calibri"/>
                  <a:ea typeface="Calibri"/>
                  <a:cs typeface="Calibri"/>
                </a:endParaRPr>
              </a:p>
            </p:txBody>
          </p:sp>
        </p:grpSp>
        <p:sp>
          <p:nvSpPr>
            <p:cNvPr id="38" name="Textfeld 37"/>
            <p:cNvSpPr txBox="1"/>
            <p:nvPr/>
          </p:nvSpPr>
          <p:spPr bwMode="auto">
            <a:xfrm>
              <a:off x="564652" y="1781111"/>
              <a:ext cx="534366" cy="110686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it-CH" sz="4000">
                  <a:latin typeface="Calibri"/>
                  <a:ea typeface="Calibri"/>
                  <a:cs typeface="Calibri"/>
                </a:rPr>
                <a:t>D</a:t>
              </a:r>
              <a:endParaRPr lang="it-CH"/>
            </a:p>
          </p:txBody>
        </p:sp>
      </p:grpSp>
      <p:sp>
        <p:nvSpPr>
          <p:cNvPr id="43" name="Titel 1"/>
          <p:cNvSpPr>
            <a:spLocks noGrp="1"/>
          </p:cNvSpPr>
          <p:nvPr>
            <p:ph type="title"/>
          </p:nvPr>
        </p:nvSpPr>
        <p:spPr bwMode="auto">
          <a:xfrm>
            <a:off x="328040" y="287723"/>
            <a:ext cx="11370406" cy="828000"/>
          </a:xfrm>
        </p:spPr>
        <p:txBody>
          <a:bodyPr/>
          <a:lstStyle/>
          <a:p>
            <a:pPr>
              <a:defRPr/>
            </a:pPr>
            <a:r>
              <a:rPr lang="it-CH" sz="4400"/>
              <a:t>Esercizio 4</a:t>
            </a:r>
            <a:endParaRPr lang="it-CH"/>
          </a:p>
        </p:txBody>
      </p:sp>
      <p:grpSp>
        <p:nvGrpSpPr>
          <p:cNvPr id="10" name="Gruppieren 9"/>
          <p:cNvGrpSpPr/>
          <p:nvPr/>
        </p:nvGrpSpPr>
        <p:grpSpPr bwMode="auto">
          <a:xfrm>
            <a:off x="10395967" y="237649"/>
            <a:ext cx="1440000" cy="1440000"/>
            <a:chOff x="10395967" y="237649"/>
            <a:chExt cx="1440000" cy="1440000"/>
          </a:xfrm>
          <a:solidFill>
            <a:schemeClr val="accent2"/>
          </a:solidFill>
        </p:grpSpPr>
        <p:sp>
          <p:nvSpPr>
            <p:cNvPr id="2" name="Oval 1"/>
            <p:cNvSpPr>
              <a:spLocks noChangeAspect="1"/>
            </p:cNvSpPr>
            <p:nvPr/>
          </p:nvSpPr>
          <p:spPr bwMode="auto">
            <a:xfrm>
              <a:off x="10395967" y="237649"/>
              <a:ext cx="1440000" cy="1440000"/>
            </a:xfrm>
            <a:prstGeom prst="ellipse">
              <a:avLst/>
            </a:prstGeom>
            <a:solidFill>
              <a:schemeClr val="bg2"/>
            </a:solidFill>
            <a:ln w="6350">
              <a:solidFill>
                <a:schemeClr val="bg2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lIns="72000" tIns="72000" rIns="72000" bIns="72000" rtlCol="0" anchor="t"/>
            <a:lstStyle/>
            <a:p>
              <a:pPr algn="ctr">
                <a:defRPr/>
              </a:pPr>
              <a:endParaRPr lang="it-CH">
                <a:solidFill>
                  <a:schemeClr val="bg1"/>
                </a:solidFill>
                <a:latin typeface="Calibri"/>
                <a:ea typeface="Roboto"/>
              </a:endParaRPr>
            </a:p>
          </p:txBody>
        </p:sp>
        <p:pic>
          <p:nvPicPr>
            <p:cNvPr id="6" name="Graphic 5" descr="Chat with solid fill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10542619" y="384301"/>
              <a:ext cx="1146695" cy="1146695"/>
            </a:xfrm>
            <a:prstGeom prst="rect">
              <a:avLst/>
            </a:prstGeom>
          </p:spPr>
        </p:pic>
      </p:grpSp>
      <p:grpSp>
        <p:nvGrpSpPr>
          <p:cNvPr id="4" name="Gruppieren 3"/>
          <p:cNvGrpSpPr/>
          <p:nvPr/>
        </p:nvGrpSpPr>
        <p:grpSpPr bwMode="auto">
          <a:xfrm>
            <a:off x="398957" y="5367793"/>
            <a:ext cx="11373382" cy="713422"/>
            <a:chOff x="398957" y="1955333"/>
            <a:chExt cx="11373382" cy="1106864"/>
          </a:xfrm>
        </p:grpSpPr>
        <p:grpSp>
          <p:nvGrpSpPr>
            <p:cNvPr id="5" name="Gruppieren 4"/>
            <p:cNvGrpSpPr/>
            <p:nvPr/>
          </p:nvGrpSpPr>
          <p:grpSpPr bwMode="auto">
            <a:xfrm>
              <a:off x="398957" y="1958543"/>
              <a:ext cx="11373382" cy="1065376"/>
              <a:chOff x="398957" y="1958543"/>
              <a:chExt cx="11373382" cy="1065376"/>
            </a:xfrm>
          </p:grpSpPr>
          <p:sp>
            <p:nvSpPr>
              <p:cNvPr id="8" name="Inhaltsplatzhalter 2"/>
              <p:cNvSpPr txBox="1"/>
              <p:nvPr/>
            </p:nvSpPr>
            <p:spPr bwMode="auto">
              <a:xfrm>
                <a:off x="828339" y="1958543"/>
                <a:ext cx="10944000" cy="106537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wrap="square" lIns="684000" tIns="180000" rIns="180000" bIns="180000" rtlCol="0" anchor="ctr" anchorCtr="0">
                <a:spAutoFit/>
              </a:bodyPr>
              <a:lstStyle>
                <a:lvl1pPr marL="0" indent="0" algn="l" defTabSz="914400">
                  <a:lnSpc>
                    <a:spcPct val="109000"/>
                  </a:lnSpc>
                  <a:spcBef>
                    <a:spcPts val="0"/>
                  </a:spcBef>
                  <a:buFont typeface="+mj-lt"/>
                  <a:buNone/>
                  <a:defRPr sz="2000" b="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98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396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92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Aft>
                    <a:spcPts val="600"/>
                  </a:spcAft>
                  <a:defRPr/>
                </a:pPr>
                <a:r>
                  <a:rPr lang="it-CH" sz="2100">
                    <a:latin typeface="Calibri"/>
                    <a:ea typeface="Calibri"/>
                    <a:cs typeface="Calibri"/>
                  </a:rPr>
                  <a:t>I Familiari decidono l'attuazione delle volontà di trattamento nella vita quotidiana.</a:t>
                </a:r>
                <a:endParaRPr lang="it-CH"/>
              </a:p>
            </p:txBody>
          </p:sp>
          <p:sp>
            <p:nvSpPr>
              <p:cNvPr id="9" name="Ellipse 9"/>
              <p:cNvSpPr>
                <a:spLocks noChangeAspect="1"/>
              </p:cNvSpPr>
              <p:nvPr/>
            </p:nvSpPr>
            <p:spPr bwMode="auto">
              <a:xfrm>
                <a:off x="398957" y="2083652"/>
                <a:ext cx="906274" cy="90627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lIns="108000" tIns="90000" rIns="108000" bIns="90000" rtlCol="0" anchor="t"/>
              <a:lstStyle/>
              <a:p>
                <a:pPr marL="0" marR="0" lvl="0" indent="0" algn="l" defTabSz="914400">
                  <a:lnSpc>
                    <a:spcPct val="109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None/>
                  <a:defRPr/>
                </a:pPr>
                <a:endParaRPr lang="it-CH" sz="1200" u="none" strike="noStrike" cap="none" spc="-10">
                  <a:ln>
                    <a:noFill/>
                  </a:ln>
                  <a:solidFill>
                    <a:srgbClr val="000000"/>
                  </a:solidFill>
                  <a:latin typeface="Calibri"/>
                  <a:ea typeface="Calibri"/>
                  <a:cs typeface="Calibri"/>
                </a:endParaRPr>
              </a:p>
            </p:txBody>
          </p:sp>
        </p:grpSp>
        <p:sp>
          <p:nvSpPr>
            <p:cNvPr id="7" name="Textfeld 6"/>
            <p:cNvSpPr txBox="1"/>
            <p:nvPr/>
          </p:nvSpPr>
          <p:spPr bwMode="auto">
            <a:xfrm>
              <a:off x="564652" y="1955333"/>
              <a:ext cx="534366" cy="110686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it-CH" sz="4000">
                  <a:latin typeface="Calibri"/>
                  <a:ea typeface="Calibri"/>
                  <a:cs typeface="Calibri"/>
                </a:rPr>
                <a:t>E</a:t>
              </a:r>
              <a:endParaRPr lang="it-CH"/>
            </a:p>
          </p:txBody>
        </p:sp>
      </p:grpSp>
      <p:sp>
        <p:nvSpPr>
          <p:cNvPr id="11" name="Rechteck 10"/>
          <p:cNvSpPr/>
          <p:nvPr/>
        </p:nvSpPr>
        <p:spPr bwMode="auto">
          <a:xfrm>
            <a:off x="468000" y="6588000"/>
            <a:ext cx="328980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 bwMode="auto">
          <a:xfrm>
            <a:off x="384026" y="343709"/>
            <a:ext cx="11370406" cy="828000"/>
          </a:xfrm>
        </p:spPr>
        <p:txBody>
          <a:bodyPr/>
          <a:lstStyle/>
          <a:p>
            <a:pPr>
              <a:defRPr/>
            </a:pPr>
            <a:r>
              <a:rPr lang="it-CH" sz="4400"/>
              <a:t>Esercizio 5</a:t>
            </a:r>
            <a:endParaRPr lang="it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1064525" y="2316533"/>
            <a:ext cx="10392770" cy="41977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/>
          <a:lstStyle/>
          <a:p>
            <a:pPr marL="655200" lvl="1" indent="-4572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defRPr/>
            </a:pPr>
            <a:r>
              <a:rPr lang="it-CH" sz="2000">
                <a:latin typeface="Calibri"/>
                <a:ea typeface="Calibri"/>
                <a:cs typeface="Calibri"/>
              </a:rPr>
              <a:t>Il Residente torna dall'ospedale dopo una frattura del collo del femore trattata chirurgicamente. </a:t>
            </a:r>
            <a:endParaRPr lang="it-CH"/>
          </a:p>
          <a:p>
            <a:pPr marL="655200" lvl="1" indent="-4572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defRPr/>
            </a:pPr>
            <a:r>
              <a:rPr lang="it-CH" sz="2000">
                <a:latin typeface="Calibri"/>
                <a:ea typeface="Calibri"/>
                <a:cs typeface="Calibri"/>
              </a:rPr>
              <a:t>Lo stato di salute del Residente si è stabilizzato e l'aspettativa di vita è ora stimata a 6 mesi o più. </a:t>
            </a:r>
            <a:endParaRPr lang="it-CH"/>
          </a:p>
          <a:p>
            <a:pPr marL="655200" lvl="1" indent="-4572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defRPr/>
            </a:pPr>
            <a:r>
              <a:rPr lang="it-CH" sz="2000">
                <a:latin typeface="Calibri"/>
                <a:ea typeface="Calibri"/>
                <a:cs typeface="Calibri"/>
              </a:rPr>
              <a:t>Il Residente esprime il desiderio di morire e rifiuta i medicinali. La sua BPCO è notevolmente peggiorata.</a:t>
            </a:r>
            <a:endParaRPr lang="it-CH"/>
          </a:p>
          <a:p>
            <a:pPr marL="655200" lvl="1" indent="-4572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defRPr/>
            </a:pPr>
            <a:r>
              <a:rPr lang="it-CH" sz="2000">
                <a:latin typeface="Calibri"/>
                <a:ea typeface="Calibri"/>
                <a:cs typeface="Calibri"/>
              </a:rPr>
              <a:t>I Familiari parlano con la Squadra di cura e chiedono di sospendere tutte le terapie per il loro padre.</a:t>
            </a:r>
            <a:endParaRPr lang="it-CH"/>
          </a:p>
          <a:p>
            <a:pPr marL="655200" lvl="1" indent="-4572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defRPr/>
            </a:pPr>
            <a:r>
              <a:rPr lang="it-CH" sz="2000">
                <a:latin typeface="Calibri"/>
                <a:ea typeface="Calibri"/>
                <a:cs typeface="Calibri"/>
              </a:rPr>
              <a:t>L‘Autorità di protezione dei minori e degli adulti (APMA) nomina una Persona con diritto di rappresentanza per il Residente. La lettera ufficiale è disponibile oggi. </a:t>
            </a:r>
            <a:endParaRPr lang="it-CH"/>
          </a:p>
        </p:txBody>
      </p:sp>
      <p:sp>
        <p:nvSpPr>
          <p:cNvPr id="4" name="Eine Ecke des Rechtecks abrunden 5"/>
          <p:cNvSpPr/>
          <p:nvPr/>
        </p:nvSpPr>
        <p:spPr bwMode="auto">
          <a:xfrm>
            <a:off x="1064525" y="1617938"/>
            <a:ext cx="10392770" cy="828000"/>
          </a:xfrm>
          <a:prstGeom prst="round1Rect">
            <a:avLst>
              <a:gd name="adj" fmla="val 16667"/>
            </a:avLst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108000" tIns="90000" rIns="108000" bIns="90000" rtlCol="0" anchor="ctr"/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it-CH" sz="2400" b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Quali sono i momenti in cui si rende necessario verificare o effettuare la PSA?</a:t>
            </a:r>
            <a:endParaRPr lang="it-CH" sz="240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9" name="Gruppieren 8"/>
          <p:cNvGrpSpPr/>
          <p:nvPr/>
        </p:nvGrpSpPr>
        <p:grpSpPr bwMode="auto">
          <a:xfrm>
            <a:off x="10395967" y="237649"/>
            <a:ext cx="1440000" cy="1440000"/>
            <a:chOff x="10395967" y="237649"/>
            <a:chExt cx="1440000" cy="1440000"/>
          </a:xfrm>
          <a:solidFill>
            <a:schemeClr val="accent2"/>
          </a:solidFill>
        </p:grpSpPr>
        <p:sp>
          <p:nvSpPr>
            <p:cNvPr id="10" name="Oval 9"/>
            <p:cNvSpPr>
              <a:spLocks noChangeAspect="1"/>
            </p:cNvSpPr>
            <p:nvPr/>
          </p:nvSpPr>
          <p:spPr bwMode="auto">
            <a:xfrm>
              <a:off x="10395967" y="237649"/>
              <a:ext cx="1440000" cy="1440000"/>
            </a:xfrm>
            <a:prstGeom prst="ellipse">
              <a:avLst/>
            </a:prstGeom>
            <a:solidFill>
              <a:schemeClr val="bg2"/>
            </a:solidFill>
            <a:ln w="6350">
              <a:solidFill>
                <a:schemeClr val="bg2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lIns="72000" tIns="72000" rIns="72000" bIns="72000" rtlCol="0" anchor="t"/>
            <a:lstStyle/>
            <a:p>
              <a:pPr algn="ctr">
                <a:defRPr/>
              </a:pPr>
              <a:endParaRPr lang="it-CH">
                <a:solidFill>
                  <a:schemeClr val="bg1"/>
                </a:solidFill>
                <a:latin typeface="Calibri"/>
                <a:ea typeface="Roboto"/>
              </a:endParaRPr>
            </a:p>
          </p:txBody>
        </p:sp>
        <p:pic>
          <p:nvPicPr>
            <p:cNvPr id="12" name="Graphic 5" descr="Chat with solid fill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10542619" y="384301"/>
              <a:ext cx="1146695" cy="1146695"/>
            </a:xfrm>
            <a:prstGeom prst="rect">
              <a:avLst/>
            </a:prstGeom>
          </p:spPr>
        </p:pic>
      </p:grpSp>
      <p:sp>
        <p:nvSpPr>
          <p:cNvPr id="2" name="Rechteck 1"/>
          <p:cNvSpPr/>
          <p:nvPr/>
        </p:nvSpPr>
        <p:spPr bwMode="auto">
          <a:xfrm>
            <a:off x="468000" y="6588000"/>
            <a:ext cx="328980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Untertitel 6"/>
          <p:cNvSpPr>
            <a:spLocks noGrp="1"/>
          </p:cNvSpPr>
          <p:nvPr>
            <p:ph type="subTitle" idx="4294967295"/>
          </p:nvPr>
        </p:nvSpPr>
        <p:spPr bwMode="auto">
          <a:xfrm>
            <a:off x="4070350" y="371475"/>
            <a:ext cx="8121650" cy="5651500"/>
          </a:xfrm>
          <a:prstGeom prst="rect">
            <a:avLst/>
          </a:prstGeom>
        </p:spPr>
        <p:txBody>
          <a:bodyPr anchor="ctr"/>
          <a:lstStyle/>
          <a:p>
            <a:pPr marL="0" indent="0">
              <a:buNone/>
              <a:defRPr/>
            </a:pPr>
            <a:r>
              <a:rPr lang="it-CH" sz="8000" b="1">
                <a:solidFill>
                  <a:schemeClr val="bg1"/>
                </a:solidFill>
                <a:latin typeface="Calibri"/>
                <a:cs typeface="Calibri"/>
              </a:rPr>
              <a:t>Avete domande?</a:t>
            </a:r>
            <a:endParaRPr lang="it-CH"/>
          </a:p>
        </p:txBody>
      </p:sp>
      <p:sp>
        <p:nvSpPr>
          <p:cNvPr id="10" name="Oval 9"/>
          <p:cNvSpPr/>
          <p:nvPr/>
        </p:nvSpPr>
        <p:spPr bwMode="auto">
          <a:xfrm>
            <a:off x="409575" y="1816413"/>
            <a:ext cx="2761412" cy="2761412"/>
          </a:xfrm>
          <a:prstGeom prst="ellipse">
            <a:avLst/>
          </a:prstGeom>
          <a:solidFill>
            <a:schemeClr val="bg1"/>
          </a:solidFill>
          <a:ln w="635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108000" tIns="90000" rIns="108000" bIns="90000" rtlCol="0" anchor="ctr" anchorCtr="0"/>
          <a:lstStyle/>
          <a:p>
            <a:pPr algn="l">
              <a:defRPr/>
            </a:pPr>
            <a:endParaRPr lang="it-CH" sz="1200">
              <a:solidFill>
                <a:schemeClr val="tx1"/>
              </a:solidFill>
              <a:latin typeface="Calibri"/>
            </a:endParaRPr>
          </a:p>
        </p:txBody>
      </p:sp>
      <p:pic>
        <p:nvPicPr>
          <p:cNvPr id="6" name="Grafik 5" descr="Gedankenblase mit einfarbiger Füllu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01920" y="2408759"/>
            <a:ext cx="1576721" cy="1576721"/>
          </a:xfrm>
          <a:prstGeom prst="rect">
            <a:avLst/>
          </a:prstGeom>
        </p:spPr>
      </p:pic>
      <p:sp>
        <p:nvSpPr>
          <p:cNvPr id="2" name="Fußzeilenplatzhalter 1"/>
          <p:cNvSpPr txBox="1"/>
          <p:nvPr/>
        </p:nvSpPr>
        <p:spPr bwMode="auto"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it-CH"/>
          </a:p>
        </p:txBody>
      </p:sp>
      <p:sp>
        <p:nvSpPr>
          <p:cNvPr id="3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it-CH" sz="800">
                <a:solidFill>
                  <a:schemeClr val="bg1"/>
                </a:solidFill>
                <a:ea typeface="Roboto"/>
              </a:rPr>
              <a:t>34</a:t>
            </a:fld>
            <a:endParaRPr lang="it-CH" sz="800">
              <a:solidFill>
                <a:schemeClr val="bg1"/>
              </a:solidFill>
              <a:ea typeface="Roboto"/>
            </a:endParaRPr>
          </a:p>
        </p:txBody>
      </p:sp>
      <p:sp>
        <p:nvSpPr>
          <p:cNvPr id="4" name="Rechteck 3"/>
          <p:cNvSpPr/>
          <p:nvPr/>
        </p:nvSpPr>
        <p:spPr bwMode="auto">
          <a:xfrm>
            <a:off x="468000" y="6588000"/>
            <a:ext cx="328980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800">
                <a:solidFill>
                  <a:schemeClr val="bg1"/>
                </a:solidFill>
                <a:latin typeface="Calibri"/>
                <a:ea typeface="Aptos"/>
              </a:rPr>
              <a:t>www.artiset.ch/qualita-delle-cure </a:t>
            </a:r>
            <a:r>
              <a:rPr lang="it-CH" sz="800">
                <a:solidFill>
                  <a:schemeClr val="bg1"/>
                </a:solidFill>
                <a:latin typeface="Calibri"/>
                <a:ea typeface="Aptos"/>
              </a:rPr>
              <a:t>– CC BY-NC-SA senesuisse e CURAVIVA</a:t>
            </a:r>
            <a:r>
              <a:rPr lang="de-CH" sz="800">
                <a:solidFill>
                  <a:schemeClr val="bg1"/>
                </a:solidFill>
              </a:rPr>
              <a:t> </a:t>
            </a:r>
            <a:endParaRPr lang="de-DE" sz="8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Untertitel 6"/>
          <p:cNvSpPr txBox="1"/>
          <p:nvPr/>
        </p:nvSpPr>
        <p:spPr bwMode="auto">
          <a:xfrm>
            <a:off x="4070350" y="371475"/>
            <a:ext cx="8121650" cy="56515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>
              <a:lnSpc>
                <a:spcPct val="109000"/>
              </a:lnSpc>
              <a:spcBef>
                <a:spcPts val="0"/>
              </a:spcBef>
              <a:buFont typeface="+mj-lt"/>
              <a:buNone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1pPr>
            <a:lvl2pPr marL="198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2pPr>
            <a:lvl3pPr marL="396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3pPr>
            <a:lvl4pPr marL="594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4pPr>
            <a:lvl5pPr marL="792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2400"/>
              </a:spcAft>
              <a:defRPr/>
            </a:pPr>
            <a:r>
              <a:rPr lang="it-CH" sz="6000" b="1">
                <a:solidFill>
                  <a:schemeClr val="bg1"/>
                </a:solidFill>
                <a:latin typeface="Calibri"/>
                <a:cs typeface="Calibri"/>
              </a:rPr>
              <a:t>quality@senesuisse.ch</a:t>
            </a:r>
            <a:endParaRPr lang="it-CH"/>
          </a:p>
        </p:txBody>
      </p:sp>
      <p:sp>
        <p:nvSpPr>
          <p:cNvPr id="4" name="Oval 3"/>
          <p:cNvSpPr/>
          <p:nvPr/>
        </p:nvSpPr>
        <p:spPr bwMode="auto">
          <a:xfrm>
            <a:off x="409575" y="1816413"/>
            <a:ext cx="2761412" cy="2761412"/>
          </a:xfrm>
          <a:prstGeom prst="ellipse">
            <a:avLst/>
          </a:prstGeom>
          <a:solidFill>
            <a:schemeClr val="bg1"/>
          </a:solidFill>
          <a:ln w="635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108000" tIns="90000" rIns="108000" bIns="90000" rtlCol="0" anchor="ctr" anchorCtr="0"/>
          <a:lstStyle/>
          <a:p>
            <a:pPr algn="l">
              <a:defRPr/>
            </a:pPr>
            <a:endParaRPr lang="it-CH" sz="120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5" name="Textfeld 4"/>
          <p:cNvSpPr txBox="1"/>
          <p:nvPr/>
        </p:nvSpPr>
        <p:spPr bwMode="auto">
          <a:xfrm rot="21204719">
            <a:off x="320978" y="2550788"/>
            <a:ext cx="2938605" cy="1292662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/>
          <a:p>
            <a:pPr algn="ctr">
              <a:defRPr/>
            </a:pPr>
            <a:r>
              <a:rPr lang="it-CH" sz="2800">
                <a:latin typeface="Calibri"/>
                <a:ea typeface="Roboto"/>
              </a:rPr>
              <a:t>Domande? </a:t>
            </a:r>
            <a:br>
              <a:rPr lang="it-CH" sz="2800">
                <a:latin typeface="Calibri"/>
                <a:ea typeface="Roboto"/>
              </a:rPr>
            </a:br>
            <a:r>
              <a:rPr lang="it-CH" sz="2800">
                <a:latin typeface="Calibri"/>
                <a:ea typeface="Roboto"/>
              </a:rPr>
              <a:t>Commenti? </a:t>
            </a:r>
            <a:br>
              <a:rPr lang="it-CH" sz="2800">
                <a:latin typeface="Calibri"/>
                <a:ea typeface="Roboto"/>
              </a:rPr>
            </a:br>
            <a:r>
              <a:rPr lang="it-CH" sz="2800">
                <a:latin typeface="Calibri"/>
                <a:ea typeface="Roboto"/>
              </a:rPr>
              <a:t>Suggerimenti?</a:t>
            </a:r>
            <a:endParaRPr lang="it-CH"/>
          </a:p>
        </p:txBody>
      </p:sp>
      <p:sp>
        <p:nvSpPr>
          <p:cNvPr id="2" name="Rechteck 1"/>
          <p:cNvSpPr/>
          <p:nvPr/>
        </p:nvSpPr>
        <p:spPr bwMode="auto">
          <a:xfrm>
            <a:off x="468000" y="6588000"/>
            <a:ext cx="328980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800">
                <a:solidFill>
                  <a:schemeClr val="bg1"/>
                </a:solidFill>
                <a:latin typeface="Calibri"/>
                <a:ea typeface="Aptos"/>
              </a:rPr>
              <a:t>www.artiset.ch/qualita-delle-cure </a:t>
            </a:r>
            <a:r>
              <a:rPr lang="it-CH" sz="800">
                <a:solidFill>
                  <a:schemeClr val="bg1"/>
                </a:solidFill>
                <a:latin typeface="Calibri"/>
                <a:ea typeface="Aptos"/>
              </a:rPr>
              <a:t>– CC BY-NC-SA senesuisse e CURAVIVA</a:t>
            </a:r>
            <a:r>
              <a:rPr lang="de-CH" sz="800">
                <a:solidFill>
                  <a:schemeClr val="bg1"/>
                </a:solidFill>
              </a:rPr>
              <a:t> </a:t>
            </a:r>
            <a:endParaRPr lang="de-DE" sz="8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Untertitel 6"/>
          <p:cNvSpPr>
            <a:spLocks noGrp="1"/>
          </p:cNvSpPr>
          <p:nvPr>
            <p:ph type="subTitle" idx="4294967295"/>
          </p:nvPr>
        </p:nvSpPr>
        <p:spPr bwMode="auto">
          <a:xfrm>
            <a:off x="4070350" y="371475"/>
            <a:ext cx="8121650" cy="5651500"/>
          </a:xfrm>
          <a:prstGeom prst="rect">
            <a:avLst/>
          </a:prstGeom>
        </p:spPr>
        <p:txBody>
          <a:bodyPr anchor="ctr"/>
          <a:lstStyle/>
          <a:p>
            <a:pPr marL="0" indent="0">
              <a:buNone/>
              <a:defRPr/>
            </a:pPr>
            <a:r>
              <a:rPr lang="it-CH" sz="8000" b="1">
                <a:solidFill>
                  <a:schemeClr val="bg1"/>
                </a:solidFill>
                <a:latin typeface="Calibri"/>
                <a:cs typeface="Calibri"/>
              </a:rPr>
              <a:t>Grazie mille.</a:t>
            </a:r>
            <a:endParaRPr lang="it-CH"/>
          </a:p>
        </p:txBody>
      </p:sp>
      <p:sp>
        <p:nvSpPr>
          <p:cNvPr id="10" name="Oval 9"/>
          <p:cNvSpPr/>
          <p:nvPr/>
        </p:nvSpPr>
        <p:spPr bwMode="auto">
          <a:xfrm>
            <a:off x="409575" y="1816413"/>
            <a:ext cx="2761412" cy="2761412"/>
          </a:xfrm>
          <a:prstGeom prst="ellipse">
            <a:avLst/>
          </a:prstGeom>
          <a:solidFill>
            <a:schemeClr val="bg1"/>
          </a:solidFill>
          <a:ln w="635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108000" tIns="90000" rIns="108000" bIns="90000" rtlCol="0" anchor="ctr" anchorCtr="0"/>
          <a:lstStyle/>
          <a:p>
            <a:pPr algn="l">
              <a:defRPr/>
            </a:pPr>
            <a:endParaRPr lang="it-CH" sz="1200">
              <a:solidFill>
                <a:schemeClr val="tx1"/>
              </a:solidFill>
              <a:latin typeface="Calibri"/>
            </a:endParaRPr>
          </a:p>
        </p:txBody>
      </p:sp>
      <p:pic>
        <p:nvPicPr>
          <p:cNvPr id="3" name="Grafik 2" descr="Bogen mit einfarbiger Füllu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955963" y="2412228"/>
            <a:ext cx="1662545" cy="1662545"/>
          </a:xfrm>
          <a:prstGeom prst="rect">
            <a:avLst/>
          </a:prstGeom>
        </p:spPr>
      </p:pic>
      <p:sp>
        <p:nvSpPr>
          <p:cNvPr id="2" name="Fußzeilenplatzhalter 1"/>
          <p:cNvSpPr txBox="1"/>
          <p:nvPr/>
        </p:nvSpPr>
        <p:spPr bwMode="auto"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it-CH"/>
          </a:p>
        </p:txBody>
      </p:sp>
      <p:sp>
        <p:nvSpPr>
          <p:cNvPr id="4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it-CH" sz="800">
                <a:solidFill>
                  <a:schemeClr val="bg1"/>
                </a:solidFill>
                <a:ea typeface="Roboto"/>
              </a:rPr>
              <a:t>36</a:t>
            </a:fld>
            <a:endParaRPr lang="it-CH" sz="800">
              <a:solidFill>
                <a:schemeClr val="bg1"/>
              </a:solidFill>
              <a:ea typeface="Roboto"/>
            </a:endParaRPr>
          </a:p>
        </p:txBody>
      </p:sp>
      <p:sp>
        <p:nvSpPr>
          <p:cNvPr id="5" name="Rechteck 4"/>
          <p:cNvSpPr/>
          <p:nvPr/>
        </p:nvSpPr>
        <p:spPr bwMode="auto">
          <a:xfrm>
            <a:off x="468000" y="6588000"/>
            <a:ext cx="328980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800">
                <a:solidFill>
                  <a:schemeClr val="bg1"/>
                </a:solidFill>
                <a:latin typeface="Calibri"/>
                <a:ea typeface="Aptos"/>
              </a:rPr>
              <a:t>www.artiset.ch/qualita-delle-cure </a:t>
            </a:r>
            <a:r>
              <a:rPr lang="it-CH" sz="800">
                <a:solidFill>
                  <a:schemeClr val="bg1"/>
                </a:solidFill>
                <a:latin typeface="Calibri"/>
                <a:ea typeface="Aptos"/>
              </a:rPr>
              <a:t>– CC BY-NC-SA senesuisse e CURAVIVA</a:t>
            </a:r>
            <a:r>
              <a:rPr lang="de-CH" sz="800">
                <a:solidFill>
                  <a:schemeClr val="bg1"/>
                </a:solidFill>
              </a:rPr>
              <a:t> </a:t>
            </a:r>
            <a:endParaRPr lang="de-DE" sz="8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/>
          <p:nvPr/>
        </p:nvSpPr>
        <p:spPr bwMode="auto">
          <a:xfrm>
            <a:off x="272684" y="837512"/>
            <a:ext cx="11370406" cy="828000"/>
          </a:xfrm>
        </p:spPr>
        <p:txBody>
          <a:bodyPr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CH" sz="4500" b="1">
                <a:latin typeface="Calibri"/>
                <a:ea typeface="Calibri"/>
                <a:cs typeface="Calibri"/>
              </a:rPr>
              <a:t>Fonti</a:t>
            </a:r>
            <a:endParaRPr lang="it-CH"/>
          </a:p>
        </p:txBody>
      </p:sp>
      <p:sp>
        <p:nvSpPr>
          <p:cNvPr id="3" name="Textfeld 2"/>
          <p:cNvSpPr txBox="1"/>
          <p:nvPr/>
        </p:nvSpPr>
        <p:spPr bwMode="auto">
          <a:xfrm>
            <a:off x="409574" y="1588505"/>
            <a:ext cx="11096625" cy="55399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927100" indent="-952500">
              <a:defRPr/>
            </a:pPr>
            <a:r>
              <a:rPr lang="it-CH">
                <a:latin typeface="Calibri"/>
                <a:ea typeface="Calibri"/>
                <a:cs typeface="Calibri"/>
              </a:rPr>
              <a:t>ARTISET, CURAVIVA, senesuisse. Scheda informativa: Indicatore medico di qualità «Pianificazione sanitaria anticipata» per le Cure di lunga durata. ARTISET, CURAVIVA, senesuisse; 2025.</a:t>
            </a:r>
            <a:br>
              <a:rPr lang="it-CH">
                <a:latin typeface="Calibri"/>
                <a:ea typeface="Calibri"/>
                <a:cs typeface="Calibri"/>
              </a:rPr>
            </a:br>
            <a:r>
              <a:rPr lang="it-CH" sz="1800">
                <a:latin typeface="Calibri"/>
                <a:ea typeface="Calibri"/>
                <a:cs typeface="Calibri"/>
              </a:rPr>
              <a:t>Online: </a:t>
            </a:r>
            <a:r>
              <a:rPr lang="it-CH" sz="1800" u="sng">
                <a:latin typeface="Calibri"/>
                <a:ea typeface="Calibri"/>
                <a:cs typeface="Calibri"/>
                <a:hlinkClick r:id="rId3" tooltip="https://www.artiset.ch/Conoscenze-specialistiche/NIP-Q-UPGRADE/P1xU5/?lang=it"/>
              </a:rPr>
              <a:t>https://www.artiset.ch/Conoscenze-specialistiche/NIP-Q-UPGRADE/P1xU5/?lang=it</a:t>
            </a:r>
            <a:endParaRPr lang="it-CH" sz="1800">
              <a:latin typeface="Calibri"/>
              <a:ea typeface="Calibri"/>
              <a:cs typeface="Calibri"/>
            </a:endParaRPr>
          </a:p>
          <a:p>
            <a:pPr marL="927100" indent="-952500">
              <a:defRPr/>
            </a:pPr>
            <a:endParaRPr lang="it-CH" sz="1800">
              <a:latin typeface="Calibri"/>
              <a:ea typeface="Calibri"/>
              <a:cs typeface="Calibri"/>
            </a:endParaRPr>
          </a:p>
          <a:p>
            <a:pPr marL="927100" indent="-952500">
              <a:defRPr/>
            </a:pPr>
            <a:r>
              <a:rPr lang="it-IT" sz="1800">
                <a:latin typeface="Calibri"/>
                <a:ea typeface="Calibri"/>
                <a:cs typeface="Arial"/>
              </a:rPr>
              <a:t>Benkert B, Huang J, Wellens NI, Corna L, Sibelio S, Baumann S, et al. Morire in modo autodeterminato e dignitoso nelle case/e per Anziani: misurazione della Pianificazione sanitaria anticipata (PSA) come Indicatori di qualità. NOVAcura. 2024;55(9):35-8.</a:t>
            </a:r>
            <a:endParaRPr lang="it-IT"/>
          </a:p>
          <a:p>
            <a:pPr marL="927100" indent="-952500">
              <a:defRPr/>
            </a:pPr>
            <a:endParaRPr lang="it-CH" sz="1800">
              <a:latin typeface="Calibri"/>
              <a:ea typeface="Calibri"/>
              <a:cs typeface="Calibri"/>
            </a:endParaRPr>
          </a:p>
          <a:p>
            <a:pPr marL="927100" indent="-952500">
              <a:defRPr/>
            </a:pPr>
            <a:r>
              <a:rPr lang="it-CH" sz="1800">
                <a:latin typeface="Calibri"/>
                <a:ea typeface="Calibri"/>
                <a:cs typeface="Calibri"/>
              </a:rPr>
              <a:t>Gruppo di lavoro nazionale sulla Pianificazione sanitaria anticipata. Pianificazione sanitaria anticipata nelle case di cura e nelle case per anziani – Guida per l’attuazione. Berna: Ufficio federale della sanità pubblica (UFSP) e Accademia svizzera delle scienze mediche (ASSM); 2025.</a:t>
            </a:r>
            <a:br>
              <a:rPr lang="it-CH" sz="1800">
                <a:latin typeface="Calibri"/>
                <a:ea typeface="Calibri"/>
                <a:cs typeface="Calibri"/>
              </a:rPr>
            </a:br>
            <a:r>
              <a:rPr lang="it-CH" sz="1800">
                <a:latin typeface="Calibri"/>
                <a:ea typeface="Calibri"/>
                <a:cs typeface="Calibri"/>
              </a:rPr>
              <a:t>Online: </a:t>
            </a:r>
            <a:r>
              <a:rPr lang="it-CH" sz="1800" u="sng">
                <a:latin typeface="Calibri"/>
                <a:ea typeface="Calibri"/>
                <a:cs typeface="Calibri"/>
                <a:hlinkClick r:id="rId4" tooltip="https://www.samw.ch/en/Ethics/Topics-A-to-Z/Advance-care-planning/Retirement-and-nursing-homes.html"/>
              </a:rPr>
              <a:t>https://www.samw.ch/en/Ethics/Topics-A-to-Z/Advance-care-planning/Retirement-and-nursing-homes.html</a:t>
            </a:r>
            <a:endParaRPr lang="it-CH" sz="1800">
              <a:latin typeface="Calibri"/>
              <a:ea typeface="Calibri"/>
              <a:cs typeface="Calibri"/>
            </a:endParaRPr>
          </a:p>
          <a:p>
            <a:pPr marL="927100" indent="-952500">
              <a:defRPr/>
            </a:pPr>
            <a:endParaRPr lang="it-CH" sz="1800">
              <a:latin typeface="Calibri"/>
              <a:ea typeface="Calibri"/>
              <a:cs typeface="Calibri"/>
            </a:endParaRPr>
          </a:p>
          <a:p>
            <a:pPr marL="927100" indent="-952500">
              <a:defRPr/>
            </a:pPr>
            <a:r>
              <a:rPr lang="it-CH" sz="1800">
                <a:latin typeface="Calibri"/>
                <a:ea typeface="Calibri"/>
                <a:cs typeface="Calibri"/>
              </a:rPr>
              <a:t>Gruppo di lavoro nazionale sulla Pianificazione sanitaria anticipata. Road map per l’attuazione della pianificazione sanitaria anticipata (PSA) in Svizzera. Ufficio federale della sanità pubblica (UFSP) e Accademia svizzera delle scienze mediche (ASSM); 2023. </a:t>
            </a:r>
            <a:br>
              <a:rPr lang="it-CH" sz="1800">
                <a:latin typeface="Calibri"/>
                <a:ea typeface="Calibri"/>
                <a:cs typeface="Calibri"/>
              </a:rPr>
            </a:br>
            <a:r>
              <a:rPr lang="it-CH" sz="1800">
                <a:latin typeface="Calibri"/>
                <a:ea typeface="Calibri"/>
                <a:cs typeface="Calibri"/>
              </a:rPr>
              <a:t>Online: </a:t>
            </a:r>
            <a:r>
              <a:rPr lang="it-CH" sz="1800" u="sng">
                <a:latin typeface="Calibri"/>
                <a:ea typeface="Calibri"/>
                <a:cs typeface="Calibri"/>
                <a:hlinkClick r:id="rId5" tooltip="https://www.samw.ch/en/Ethics/Topics-A-to-Z/Advance-care-planning.html"/>
              </a:rPr>
              <a:t>https://www.samw.ch/en/Ethics/Topics-A-to-Z/Advance-care-planning.html</a:t>
            </a:r>
            <a:endParaRPr lang="it-CH" sz="1800">
              <a:latin typeface="Calibri"/>
              <a:ea typeface="Calibri"/>
              <a:cs typeface="Calibri"/>
            </a:endParaRPr>
          </a:p>
          <a:p>
            <a:pPr marL="927100" indent="-952500">
              <a:defRPr/>
            </a:pPr>
            <a:endParaRPr lang="it-CH">
              <a:latin typeface="Calibri"/>
              <a:cs typeface="Calibri"/>
            </a:endParaRPr>
          </a:p>
          <a:p>
            <a:pPr indent="-457200">
              <a:defRPr/>
            </a:pPr>
            <a:endParaRPr lang="it-CH">
              <a:latin typeface="Calibri"/>
              <a:cs typeface="Calibri"/>
            </a:endParaRPr>
          </a:p>
        </p:txBody>
      </p:sp>
      <p:sp>
        <p:nvSpPr>
          <p:cNvPr id="5" name="Rechteck 4"/>
          <p:cNvSpPr/>
          <p:nvPr/>
        </p:nvSpPr>
        <p:spPr bwMode="auto">
          <a:xfrm>
            <a:off x="468000" y="6588000"/>
            <a:ext cx="328980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IP">
  <a:themeElements>
    <a:clrScheme name="curaviv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40450A"/>
      </a:accent1>
      <a:accent2>
        <a:srgbClr val="616E20"/>
      </a:accent2>
      <a:accent3>
        <a:srgbClr val="A2AE33"/>
      </a:accent3>
      <a:accent4>
        <a:srgbClr val="D8D1CD"/>
      </a:accent4>
      <a:accent5>
        <a:srgbClr val="E75027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2007 - 2010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prstGeom prst="rect">
          <a:avLst/>
        </a:prstGeom>
        <a:solidFill>
          <a:schemeClr val="accent2"/>
        </a:solidFill>
        <a:ln w="6350">
          <a:noFill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minor">
          <a:schemeClr val="lt1"/>
        </a:fontRef>
      </a:style>
    </a:spDef>
    <a:lnDef>
      <a:spPr bwMode="auto">
        <a:prstGeom prst="rect">
          <a:avLst/>
        </a:prstGeom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prstGeom prst="rect">
          <a:avLst/>
        </a:prstGeom>
        <a:noFill/>
      </a:spPr>
      <a:bodyPr/>
      <a:lstStyle/>
    </a:txDef>
  </a:objectDefaults>
  <a:extraClrSchemeLst/>
</a:theme>
</file>

<file path=ppt/theme/theme2.xml><?xml version="1.0" encoding="utf-8"?>
<a:theme xmlns:a="http://schemas.openxmlformats.org/drawingml/2006/main" name="Bilder MQI">
  <a:themeElements>
    <a:clrScheme name="Custom 2">
      <a:dk1>
        <a:sysClr val="windowText" lastClr="000000"/>
      </a:dk1>
      <a:lt1>
        <a:sysClr val="window" lastClr="FFFFFF"/>
      </a:lt1>
      <a:dk2>
        <a:srgbClr val="0E2841"/>
      </a:dk2>
      <a:lt2>
        <a:srgbClr val="516731"/>
      </a:lt2>
      <a:accent1>
        <a:srgbClr val="2A391E"/>
      </a:accent1>
      <a:accent2>
        <a:srgbClr val="859F4A"/>
      </a:accent2>
      <a:accent3>
        <a:srgbClr val="DA573B"/>
      </a:accent3>
      <a:accent4>
        <a:srgbClr val="3F3F3F"/>
      </a:accent4>
      <a:accent5>
        <a:srgbClr val="AAA8A6"/>
      </a:accent5>
      <a:accent6>
        <a:srgbClr val="DEDEDD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Arial"/>
        <a:cs typeface="Arial"/>
      </a:majorFont>
      <a:minorFont>
        <a:latin typeface="Aptos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emePPT">
  <a:themeElements>
    <a:clrScheme name="Custom 2">
      <a:dk1>
        <a:sysClr val="windowText" lastClr="000000"/>
      </a:dk1>
      <a:lt1>
        <a:sysClr val="window" lastClr="FFFFFF"/>
      </a:lt1>
      <a:dk2>
        <a:srgbClr val="0E2841"/>
      </a:dk2>
      <a:lt2>
        <a:srgbClr val="516731"/>
      </a:lt2>
      <a:accent1>
        <a:srgbClr val="2A391E"/>
      </a:accent1>
      <a:accent2>
        <a:srgbClr val="859F4A"/>
      </a:accent2>
      <a:accent3>
        <a:srgbClr val="DA573B"/>
      </a:accent3>
      <a:accent4>
        <a:srgbClr val="3F3F3F"/>
      </a:accent4>
      <a:accent5>
        <a:srgbClr val="AAA8A6"/>
      </a:accent5>
      <a:accent6>
        <a:srgbClr val="DEDEDD"/>
      </a:accent6>
      <a:hlink>
        <a:srgbClr val="467886"/>
      </a:hlink>
      <a:folHlink>
        <a:srgbClr val="96607D"/>
      </a:folHlink>
    </a:clrScheme>
    <a:fontScheme name="Office 2007 - 2010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prstGeom prst="rect">
          <a:avLst/>
        </a:prstGeom>
        <a:solidFill>
          <a:schemeClr val="accent2"/>
        </a:solidFill>
        <a:ln w="6350">
          <a:noFill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minor">
          <a:schemeClr val="lt1"/>
        </a:fontRef>
      </a:style>
    </a:spDef>
    <a:lnDef>
      <a:spPr bwMode="auto">
        <a:prstGeom prst="rect">
          <a:avLst/>
        </a:prstGeom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prstGeom prst="rect">
          <a:avLst/>
        </a:prstGeom>
        <a:noFill/>
      </a:spPr>
      <a:bodyPr/>
      <a:lstStyle/>
    </a:txDef>
  </a:objectDefaults>
  <a:extraClrSchemeLst/>
</a:theme>
</file>

<file path=ppt/theme/theme4.xml><?xml version="1.0" encoding="utf-8"?>
<a:theme xmlns:a="http://schemas.openxmlformats.org/drawingml/2006/main" name="1_Bilder MQI">
  <a:themeElements>
    <a:clrScheme name="Custom 1">
      <a:dk1>
        <a:sysClr val="windowText" lastClr="000000"/>
      </a:dk1>
      <a:lt1>
        <a:sysClr val="window" lastClr="FFFFFF"/>
      </a:lt1>
      <a:dk2>
        <a:srgbClr val="0E2841"/>
      </a:dk2>
      <a:lt2>
        <a:srgbClr val="516731"/>
      </a:lt2>
      <a:accent1>
        <a:srgbClr val="2A391E"/>
      </a:accent1>
      <a:accent2>
        <a:srgbClr val="859F4A"/>
      </a:accent2>
      <a:accent3>
        <a:srgbClr val="DA573B"/>
      </a:accent3>
      <a:accent4>
        <a:srgbClr val="3F3F3F"/>
      </a:accent4>
      <a:accent5>
        <a:srgbClr val="AAA8A6"/>
      </a:accent5>
      <a:accent6>
        <a:srgbClr val="DEDEDD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Arial"/>
        <a:cs typeface="Arial"/>
      </a:majorFont>
      <a:minorFont>
        <a:latin typeface="Aptos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1_ThemePPT">
  <a:themeElements>
    <a:clrScheme name="Custom 2">
      <a:dk1>
        <a:sysClr val="windowText" lastClr="000000"/>
      </a:dk1>
      <a:lt1>
        <a:sysClr val="window" lastClr="FFFFFF"/>
      </a:lt1>
      <a:dk2>
        <a:srgbClr val="0E2841"/>
      </a:dk2>
      <a:lt2>
        <a:srgbClr val="516731"/>
      </a:lt2>
      <a:accent1>
        <a:srgbClr val="2A391E"/>
      </a:accent1>
      <a:accent2>
        <a:srgbClr val="859F4A"/>
      </a:accent2>
      <a:accent3>
        <a:srgbClr val="DA573B"/>
      </a:accent3>
      <a:accent4>
        <a:srgbClr val="3F3F3F"/>
      </a:accent4>
      <a:accent5>
        <a:srgbClr val="AAA8A6"/>
      </a:accent5>
      <a:accent6>
        <a:srgbClr val="DEDEDD"/>
      </a:accent6>
      <a:hlink>
        <a:srgbClr val="467886"/>
      </a:hlink>
      <a:folHlink>
        <a:srgbClr val="96607D"/>
      </a:folHlink>
    </a:clrScheme>
    <a:fontScheme name="Office 2007 - 2010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prstGeom prst="rect">
          <a:avLst/>
        </a:prstGeom>
        <a:solidFill>
          <a:schemeClr val="accent2"/>
        </a:solidFill>
        <a:ln w="6350">
          <a:noFill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minor">
          <a:schemeClr val="lt1"/>
        </a:fontRef>
      </a:style>
    </a:spDef>
    <a:lnDef>
      <a:spPr bwMode="auto">
        <a:prstGeom prst="rect">
          <a:avLst/>
        </a:prstGeom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prstGeom prst="rect">
          <a:avLst/>
        </a:prstGeom>
        <a:noFill/>
      </a:spPr>
      <a:bodyPr/>
      <a:lstStyle/>
    </a:txDef>
  </a:objectDefaults>
  <a:extraClrSchemeLst/>
</a:theme>
</file>

<file path=ppt/theme/theme6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Arial"/>
        <a:cs typeface="Arial"/>
      </a:majorFont>
      <a:minorFont>
        <a:latin typeface="Aptos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7276AF4D3CF4479AEDC2ACC80768DD" ma:contentTypeVersion="14" ma:contentTypeDescription="Create a new document." ma:contentTypeScope="" ma:versionID="6e76935d6f946df78574f2b28bb3606c">
  <xsd:schema xmlns:xsd="http://www.w3.org/2001/XMLSchema" xmlns:xs="http://www.w3.org/2001/XMLSchema" xmlns:p="http://schemas.microsoft.com/office/2006/metadata/properties" xmlns:ns2="4d1319b1-fb4b-42b5-b9b1-7f9fc3ab77bd" xmlns:ns3="7e31401a-ab3d-43ec-9628-7de2b7e6d800" targetNamespace="http://schemas.microsoft.com/office/2006/metadata/properties" ma:root="true" ma:fieldsID="0eb0c440b29fe6cd5feb5bafe6199871" ns2:_="" ns3:_="">
    <xsd:import namespace="4d1319b1-fb4b-42b5-b9b1-7f9fc3ab77bd"/>
    <xsd:import namespace="7e31401a-ab3d-43ec-9628-7de2b7e6d80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1319b1-fb4b-42b5-b9b1-7f9fc3ab77b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47e52ee3-066a-4bcb-89c7-a5b3b0d6911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31401a-ab3d-43ec-9628-7de2b7e6d800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bbbe56ea-8f55-4bfe-9dcf-f680d4652976}" ma:internalName="TaxCatchAll" ma:showField="CatchAllData" ma:web="7e31401a-ab3d-43ec-9628-7de2b7e6d80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e31401a-ab3d-43ec-9628-7de2b7e6d800" xsi:nil="true"/>
    <lcf76f155ced4ddcb4097134ff3c332f xmlns="4d1319b1-fb4b-42b5-b9b1-7f9fc3ab77b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6CC0014-6EB5-4DF0-812B-76B96703556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201FD82-B344-46DF-BAA5-385CB59CA7F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d1319b1-fb4b-42b5-b9b1-7f9fc3ab77bd"/>
    <ds:schemaRef ds:uri="7e31401a-ab3d-43ec-9628-7de2b7e6d8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0640E00-96BD-4125-9932-27139D5801F9}">
  <ds:schemaRefs>
    <ds:schemaRef ds:uri="http://schemas.microsoft.com/office/2006/metadata/properties"/>
    <ds:schemaRef ds:uri="http://schemas.microsoft.com/office/infopath/2007/PartnerControls"/>
    <ds:schemaRef ds:uri="7e31401a-ab3d-43ec-9628-7de2b7e6d800"/>
    <ds:schemaRef ds:uri="4d1319b1-fb4b-42b5-b9b1-7f9fc3ab77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NIP</Template>
  <TotalTime>1</TotalTime>
  <Words>4271</Words>
  <Application>Microsoft Macintosh PowerPoint</Application>
  <PresentationFormat>Widescreen</PresentationFormat>
  <Paragraphs>376</Paragraphs>
  <Slides>37</Slides>
  <Notes>37</Notes>
  <HiddenSlides>1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37</vt:i4>
      </vt:variant>
    </vt:vector>
  </HeadingPairs>
  <TitlesOfParts>
    <vt:vector size="52" baseType="lpstr">
      <vt:lpstr>Aptos</vt:lpstr>
      <vt:lpstr>Arial</vt:lpstr>
      <vt:lpstr>Calibri</vt:lpstr>
      <vt:lpstr>Calibri </vt:lpstr>
      <vt:lpstr>Calibri Light</vt:lpstr>
      <vt:lpstr>Frutiger 45 Light</vt:lpstr>
      <vt:lpstr>Helvetica</vt:lpstr>
      <vt:lpstr>Roboto</vt:lpstr>
      <vt:lpstr>Segoe UI</vt:lpstr>
      <vt:lpstr>Symbol</vt:lpstr>
      <vt:lpstr>NIP</vt:lpstr>
      <vt:lpstr>Bilder MQI</vt:lpstr>
      <vt:lpstr>ThemePPT</vt:lpstr>
      <vt:lpstr>1_Bilder MQI</vt:lpstr>
      <vt:lpstr>1_ThemePPT</vt:lpstr>
      <vt:lpstr>PowerPoint Presentation</vt:lpstr>
      <vt:lpstr>PowerPoint Presentation</vt:lpstr>
      <vt:lpstr>I sei attuali Indicatori medici di qualità  (con obbligo di trasmissione annuale dei dati a livello federale)</vt:lpstr>
      <vt:lpstr>I tre nuovi Indicatori medici di qualità (uso interno, in fase di test per un possibile uso come IMQ nazionale, senza trasmissione di dati a livello federale)</vt:lpstr>
      <vt:lpstr>PowerPoint Presentation</vt:lpstr>
      <vt:lpstr>PowerPoint Presentation</vt:lpstr>
      <vt:lpstr>PowerPoint Presentation</vt:lpstr>
      <vt:lpstr>Cos'è la Pianificazione sanitaria anticipata?</vt:lpstr>
      <vt:lpstr>PowerPoint Presentation</vt:lpstr>
      <vt:lpstr>Differenza tra PSA e direttive anticipate</vt:lpstr>
      <vt:lpstr>PowerPoint Presentation</vt:lpstr>
      <vt:lpstr>PSA nella nostra Casa per Anziani</vt:lpstr>
      <vt:lpstr>PowerPoint Presentation</vt:lpstr>
      <vt:lpstr>Qual è l’obiettivo della PSA?</vt:lpstr>
      <vt:lpstr>PowerPoint Presentation</vt:lpstr>
      <vt:lpstr>PowerPoint Presentation</vt:lpstr>
      <vt:lpstr>Quando viene effettuata una PSA?</vt:lpstr>
      <vt:lpstr>Criteri minimi per l’IMQ PSA</vt:lpstr>
      <vt:lpstr>I 6 passi della consulenza sulla PSA</vt:lpstr>
      <vt:lpstr>Come si svolge?</vt:lpstr>
      <vt:lpstr>PSA nella nostra Casa per Anziani</vt:lpstr>
      <vt:lpstr>PowerPoint Presentation</vt:lpstr>
      <vt:lpstr>Come viene registrato l’IMQ PSA?</vt:lpstr>
      <vt:lpstr>Cosa bisogna considerare quando si registra l’IMQ PSA?</vt:lpstr>
      <vt:lpstr>Quali Residenti sono esclusi dal calcolo dell’IMQ PSA?</vt:lpstr>
      <vt:lpstr>Aggiustamento del rischio per l'IMQ PSA</vt:lpstr>
      <vt:lpstr>PowerPoint Presentation</vt:lpstr>
      <vt:lpstr>PowerPoint Presentation</vt:lpstr>
      <vt:lpstr>Esercizio 1</vt:lpstr>
      <vt:lpstr>Esercizio 2: vero o falso?</vt:lpstr>
      <vt:lpstr>Esercizio 3: vero o falso</vt:lpstr>
      <vt:lpstr>Esercizio 4</vt:lpstr>
      <vt:lpstr>Esercizio 5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IMQ | Pianificazione sanitaria anticipata | Presentazione | ARTISET, CURAVIVA, senesuisse | 2025</dc:title>
  <dc:subject/>
  <dc:creator/>
  <cp:keywords/>
  <dc:description/>
  <cp:lastModifiedBy>Raphaela Rothenberger</cp:lastModifiedBy>
  <cp:revision>269</cp:revision>
  <dcterms:created xsi:type="dcterms:W3CDTF">2025-07-15T21:53:59Z</dcterms:created>
  <dcterms:modified xsi:type="dcterms:W3CDTF">2025-12-12T11:19:03Z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0x010100D77276AF4D3CF4479AEDC2ACC80768DD</vt:lpwstr>
  </property>
</Properties>
</file>