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1" r:id="rId5"/>
    <p:sldMasterId id="2147483680" r:id="rId6"/>
    <p:sldMasterId id="2147483703" r:id="rId7"/>
    <p:sldMasterId id="2147483712" r:id="rId8"/>
    <p:sldMasterId id="2147483721" r:id="rId9"/>
  </p:sldMasterIdLst>
  <p:notesMasterIdLst>
    <p:notesMasterId r:id="rId51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46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ziska Zuniga" initials="FZ" lastIdx="8" clrIdx="0"/>
  <p:cmAuthor id="2" name="Nereide Alhena Curreri (supsi.ch)" initials="NAC(" lastIdx="4" clrIdx="1"/>
  <p:cmAuthor id="3" name="Lisa Kästner" initials="LK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8B1032C-EA38-4F05-BA0D-38AFFFC7BED3}" styleName="Light Style 3 - Accent 6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6"/>
              </a:solidFill>
            </a:ln>
          </a:left>
          <a:right>
            <a:ln w="12700">
              <a:solidFill>
                <a:schemeClr val="accent6"/>
              </a:solidFill>
            </a:ln>
          </a:right>
          <a:top>
            <a:ln w="12700">
              <a:solidFill>
                <a:schemeClr val="accent6"/>
              </a:solidFill>
            </a:ln>
          </a:top>
          <a:bottom>
            <a:ln w="12700">
              <a:solidFill>
                <a:schemeClr val="accent6"/>
              </a:solidFill>
            </a:ln>
          </a:bottom>
          <a:insideH>
            <a:ln w="12700">
              <a:solidFill>
                <a:schemeClr val="accent6"/>
              </a:solidFill>
            </a:ln>
          </a:insideH>
          <a:insideV>
            <a:ln w="12700">
              <a:solidFill>
                <a:schemeClr val="accent6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band2V>
      <a:tcStyle>
        <a:tcBdr/>
        <a:fill>
          <a:solidFill>
            <a:schemeClr val="accent6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6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6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3"/>
    <p:restoredTop sz="95714"/>
  </p:normalViewPr>
  <p:slideViewPr>
    <p:cSldViewPr snapToGrid="0">
      <p:cViewPr varScale="1">
        <p:scale>
          <a:sx n="117" d="100"/>
          <a:sy n="117" d="100"/>
        </p:scale>
        <p:origin x="200" y="288"/>
      </p:cViewPr>
      <p:guideLst>
        <p:guide pos="846"/>
        <p:guide pos="21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#3" loCatId="" qsTypeId="urn:microsoft.com/office/officeart/2005/8/quickstyle/simple1#3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5AC2ACE-A7FB-FC40-AAE3-33FE77F1D44C}">
      <dgm:prSet custT="1"/>
      <dgm:spPr bwMode="auto"/>
      <dgm:t>
        <a:bodyPr/>
        <a:lstStyle/>
        <a:p>
          <a:pPr algn="l">
            <a:defRPr/>
          </a:pPr>
          <a:r>
            <a:rPr lang="it-CH" sz="2400">
              <a:latin typeface="Calibri"/>
              <a:ea typeface="Calibri"/>
              <a:cs typeface="Calibri"/>
            </a:rPr>
            <a:t>No</a:t>
          </a:r>
          <a:endParaRPr/>
        </a:p>
      </dgm:t>
    </dgm:pt>
    <dgm:pt modelId="{E2CFE96C-00E9-E542-851B-B9129B7DFAE9}" type="par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0901015D-0EFE-DD4D-A31D-67C1C07A680D}" type="sib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17034E2B-67A3-3242-A1F2-9D1E28C930AF}">
      <dgm:prSet phldrT="[Texte]" custT="1"/>
      <dgm:spPr bwMode="auto"/>
      <dgm:t>
        <a:bodyPr/>
        <a:lstStyle/>
        <a:p>
          <a:pPr algn="l">
            <a:buNone/>
            <a:defRPr/>
          </a:pPr>
          <a:r>
            <a:rPr lang="it-CH" sz="2400" i="1">
              <a:latin typeface="Calibri"/>
              <a:ea typeface="Calibri"/>
              <a:cs typeface="Calibri"/>
            </a:rPr>
            <a:t>La persona non assume attualmente alcun farmaco</a:t>
          </a:r>
          <a:endParaRPr lang="it-CH" sz="2400">
            <a:latin typeface="Calibri"/>
            <a:ea typeface="Calibri"/>
            <a:cs typeface="Calibri"/>
          </a:endParaRPr>
        </a:p>
      </dgm:t>
    </dgm:pt>
    <dgm:pt modelId="{37C0FF54-DC06-224F-8FD1-0BB6DA4D249A}" type="sib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2FC410A5-3764-8A42-B422-DEC927E9A689}" type="par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65A19FA8-643B-1943-B2F2-DC51DE03CC29}">
      <dgm:prSet custT="1"/>
      <dgm:spPr bwMode="auto"/>
      <dgm:t>
        <a:bodyPr/>
        <a:lstStyle/>
        <a:p>
          <a:pPr algn="l">
            <a:defRPr/>
          </a:pPr>
          <a:r>
            <a:rPr lang="it-CH" sz="2400">
              <a:latin typeface="Calibri"/>
              <a:ea typeface="Calibri"/>
              <a:cs typeface="Calibri"/>
            </a:rPr>
            <a:t>Sì</a:t>
          </a:r>
          <a:endParaRPr/>
        </a:p>
      </dgm:t>
    </dgm:pt>
    <dgm:pt modelId="{B78F766D-4924-F940-9CA2-F3897EC96974}" type="sib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87A51941-453D-E149-9937-1EF287F01FEF}" type="par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65D92205-E6C7-D84C-89C6-F93A74203146}" type="pres">
      <dgm:prSet presAssocID="{55AC2ACE-A7FB-FC40-AAE3-33FE77F1D44C}" presName="linNode" presStyleCnt="0"/>
      <dgm:spPr bwMode="auto"/>
    </dgm:pt>
    <dgm:pt modelId="{34797912-399C-7640-8E2A-0179202D5A60}" type="pres">
      <dgm:prSet presAssocID="{55AC2ACE-A7FB-FC40-AAE3-33FE77F1D44C}" presName="parentText" presStyleLbl="node1" presStyleIdx="0" presStyleCnt="3" custScaleX="277778" custLinFactNeighborX="-27268" custLinFactNeighborY="-19110">
        <dgm:presLayoutVars>
          <dgm:chMax val="1"/>
          <dgm:bulletEnabled val="1"/>
        </dgm:presLayoutVars>
      </dgm:prSet>
      <dgm:spPr bwMode="auto"/>
    </dgm:pt>
    <dgm:pt modelId="{D77B55BD-3A87-BA43-8519-1705A9F904F4}" type="pres">
      <dgm:prSet presAssocID="{0901015D-0EFE-DD4D-A31D-67C1C07A680D}" presName="sp" presStyleCnt="0"/>
      <dgm:spPr bwMode="auto"/>
    </dgm:pt>
    <dgm:pt modelId="{25E00D36-CD94-8245-92DD-1EEECB6B4ED4}" type="pres">
      <dgm:prSet presAssocID="{65A19FA8-643B-1943-B2F2-DC51DE03CC29}" presName="linNode" presStyleCnt="0"/>
      <dgm:spPr bwMode="auto"/>
    </dgm:pt>
    <dgm:pt modelId="{F2BAF57C-2D42-3A4A-99BF-0B1A27BA8258}" type="pres">
      <dgm:prSet presAssocID="{65A19FA8-643B-1943-B2F2-DC51DE03CC29}" presName="parentText" presStyleLbl="node1" presStyleIdx="1" presStyleCnt="3" custScaleX="277778">
        <dgm:presLayoutVars>
          <dgm:chMax val="1"/>
          <dgm:bulletEnabled val="1"/>
        </dgm:presLayoutVars>
      </dgm:prSet>
      <dgm:spPr bwMode="auto"/>
    </dgm:pt>
    <dgm:pt modelId="{A1638B18-AB99-0B49-A9FA-353D91EED636}" type="pres">
      <dgm:prSet presAssocID="{B78F766D-4924-F940-9CA2-F3897EC96974}" presName="sp" presStyleCnt="0"/>
      <dgm:spPr bwMode="auto"/>
    </dgm:pt>
    <dgm:pt modelId="{B950253B-6C7C-D748-95CC-5627878BFF4E}" type="pres">
      <dgm:prSet presAssocID="{17034E2B-67A3-3242-A1F2-9D1E28C930AF}" presName="linNode" presStyleCnt="0"/>
      <dgm:spPr bwMode="auto"/>
    </dgm:pt>
    <dgm:pt modelId="{C4254E25-E062-074F-9FDF-232157B0550F}" type="pres">
      <dgm:prSet presAssocID="{17034E2B-67A3-3242-A1F2-9D1E28C930AF}" presName="parentText" presStyleLbl="node1" presStyleIdx="2" presStyleCnt="3" custScaleX="277778">
        <dgm:presLayoutVars>
          <dgm:chMax val="1"/>
          <dgm:bulletEnabled val="1"/>
        </dgm:presLayoutVars>
      </dgm:prSet>
      <dgm:spPr bwMode="auto"/>
    </dgm:pt>
  </dgm:ptLst>
  <dgm:cxnLst>
    <dgm:cxn modelId="{BA961939-BB0B-AB4F-A609-7E0935E2A4C8}" type="presOf" srcId="{17034E2B-67A3-3242-A1F2-9D1E28C930AF}" destId="{C4254E25-E062-074F-9FDF-232157B0550F}" srcOrd="0" destOrd="0" presId="urn:microsoft.com/office/officeart/2005/8/layout/vList5#3"/>
    <dgm:cxn modelId="{94416C53-7796-7E4C-AD83-7CABF04CD56F}" type="presOf" srcId="{55AC2ACE-A7FB-FC40-AAE3-33FE77F1D44C}" destId="{34797912-399C-7640-8E2A-0179202D5A60}" srcOrd="0" destOrd="0" presId="urn:microsoft.com/office/officeart/2005/8/layout/vList5#3"/>
    <dgm:cxn modelId="{A883FF5E-C986-2E4B-AE8E-4EFFCC88C43A}" srcId="{8F7A3F4E-1736-854E-ACEE-010179473AB8}" destId="{17034E2B-67A3-3242-A1F2-9D1E28C930AF}" srcOrd="2" destOrd="0" parTransId="{2FC410A5-3764-8A42-B422-DEC927E9A689}" sibTransId="{37C0FF54-DC06-224F-8FD1-0BB6DA4D249A}"/>
    <dgm:cxn modelId="{CA2B369E-93FB-DE48-AC90-3793E370BD49}" type="presOf" srcId="{65A19FA8-643B-1943-B2F2-DC51DE03CC29}" destId="{F2BAF57C-2D42-3A4A-99BF-0B1A27BA8258}" srcOrd="0" destOrd="0" presId="urn:microsoft.com/office/officeart/2005/8/layout/vList5#3"/>
    <dgm:cxn modelId="{00412CCE-F053-0946-A703-02ED2973F1D3}" type="presOf" srcId="{8F7A3F4E-1736-854E-ACEE-010179473AB8}" destId="{025789EC-ADC6-7245-B2E8-09B61B9B275A}" srcOrd="0" destOrd="0" presId="urn:microsoft.com/office/officeart/2005/8/layout/vList5#3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A2DE0D78-77F1-1045-B36F-51E22BD93AB5}" type="presParOf" srcId="{025789EC-ADC6-7245-B2E8-09B61B9B275A}" destId="{65D92205-E6C7-D84C-89C6-F93A74203146}" srcOrd="0" destOrd="0" presId="urn:microsoft.com/office/officeart/2005/8/layout/vList5#3"/>
    <dgm:cxn modelId="{138A3368-E215-8147-AE7F-FCF90EEB0771}" type="presParOf" srcId="{65D92205-E6C7-D84C-89C6-F93A74203146}" destId="{34797912-399C-7640-8E2A-0179202D5A60}" srcOrd="0" destOrd="0" presId="urn:microsoft.com/office/officeart/2005/8/layout/vList5#3"/>
    <dgm:cxn modelId="{76452FC7-20BF-FC47-A3FB-F54E3F06698C}" type="presParOf" srcId="{025789EC-ADC6-7245-B2E8-09B61B9B275A}" destId="{D77B55BD-3A87-BA43-8519-1705A9F904F4}" srcOrd="1" destOrd="0" presId="urn:microsoft.com/office/officeart/2005/8/layout/vList5#3"/>
    <dgm:cxn modelId="{E8BCB2A3-140C-C24B-B8CC-D1B86F5ED919}" type="presParOf" srcId="{025789EC-ADC6-7245-B2E8-09B61B9B275A}" destId="{25E00D36-CD94-8245-92DD-1EEECB6B4ED4}" srcOrd="2" destOrd="0" presId="urn:microsoft.com/office/officeart/2005/8/layout/vList5#3"/>
    <dgm:cxn modelId="{F8A9165C-9910-7A4F-B02B-DC0F95C98ABE}" type="presParOf" srcId="{25E00D36-CD94-8245-92DD-1EEECB6B4ED4}" destId="{F2BAF57C-2D42-3A4A-99BF-0B1A27BA8258}" srcOrd="0" destOrd="0" presId="urn:microsoft.com/office/officeart/2005/8/layout/vList5#3"/>
    <dgm:cxn modelId="{57D4BDAC-DB87-1849-B076-9371C383E943}" type="presParOf" srcId="{025789EC-ADC6-7245-B2E8-09B61B9B275A}" destId="{A1638B18-AB99-0B49-A9FA-353D91EED636}" srcOrd="3" destOrd="0" presId="urn:microsoft.com/office/officeart/2005/8/layout/vList5#3"/>
    <dgm:cxn modelId="{2D7F74C2-A90E-4B4C-B227-AD09E3E0DAAF}" type="presParOf" srcId="{025789EC-ADC6-7245-B2E8-09B61B9B275A}" destId="{B950253B-6C7C-D748-95CC-5627878BFF4E}" srcOrd="4" destOrd="0" presId="urn:microsoft.com/office/officeart/2005/8/layout/vList5#3"/>
    <dgm:cxn modelId="{3502F90D-EF53-334F-9A0F-04C0004E2EFD}" type="presParOf" srcId="{B950253B-6C7C-D748-95CC-5627878BFF4E}" destId="{C4254E25-E062-074F-9FDF-232157B0550F}" srcOrd="0" destOrd="0" presId="urn:microsoft.com/office/officeart/2005/8/layout/vList5#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#4" loCatId="" qsTypeId="urn:microsoft.com/office/officeart/2005/8/quickstyle/simple1#4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5AC2ACE-A7FB-FC40-AAE3-33FE77F1D44C}">
      <dgm:prSet custT="1"/>
      <dgm:spPr bwMode="auto"/>
      <dgm:t>
        <a:bodyPr/>
        <a:lstStyle/>
        <a:p>
          <a:pPr algn="l">
            <a:defRPr/>
          </a:pPr>
          <a:r>
            <a:rPr lang="it-CH" sz="2000">
              <a:latin typeface="Calibri"/>
              <a:ea typeface="Calibri"/>
              <a:cs typeface="Calibri"/>
            </a:rPr>
            <a:t>No</a:t>
          </a:r>
          <a:endParaRPr/>
        </a:p>
      </dgm:t>
    </dgm:pt>
    <dgm:pt modelId="{E2CFE96C-00E9-E542-851B-B9129B7DFAE9}" type="par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  <a:latin typeface="Calibri"/>
            <a:cs typeface="Calibri"/>
          </a:endParaRPr>
        </a:p>
      </dgm:t>
    </dgm:pt>
    <dgm:pt modelId="{0901015D-0EFE-DD4D-A31D-67C1C07A680D}" type="sib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  <a:latin typeface="Calibri"/>
            <a:cs typeface="Calibri"/>
          </a:endParaRPr>
        </a:p>
      </dgm:t>
    </dgm:pt>
    <dgm:pt modelId="{65A19FA8-643B-1943-B2F2-DC51DE03CC29}">
      <dgm:prSet custT="1"/>
      <dgm:spPr bwMode="auto"/>
      <dgm:t>
        <a:bodyPr/>
        <a:lstStyle/>
        <a:p>
          <a:pPr algn="l">
            <a:defRPr/>
          </a:pPr>
          <a:r>
            <a:rPr lang="it-CH" sz="2000">
              <a:latin typeface="Calibri"/>
              <a:ea typeface="Calibri"/>
              <a:cs typeface="Calibri"/>
            </a:rPr>
            <a:t>Sì</a:t>
          </a:r>
          <a:endParaRPr/>
        </a:p>
      </dgm:t>
    </dgm:pt>
    <dgm:pt modelId="{B78F766D-4924-F940-9CA2-F3897EC96974}" type="sib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  <a:latin typeface="Calibri"/>
            <a:cs typeface="Calibri"/>
          </a:endParaRPr>
        </a:p>
      </dgm:t>
    </dgm:pt>
    <dgm:pt modelId="{87A51941-453D-E149-9937-1EF287F01FEF}" type="par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000">
            <a:solidFill>
              <a:schemeClr val="tx1"/>
            </a:solidFill>
            <a:latin typeface="Calibri"/>
            <a:cs typeface="Calibri"/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65D92205-E6C7-D84C-89C6-F93A74203146}" type="pres">
      <dgm:prSet presAssocID="{55AC2ACE-A7FB-FC40-AAE3-33FE77F1D44C}" presName="linNode" presStyleCnt="0"/>
      <dgm:spPr bwMode="auto"/>
    </dgm:pt>
    <dgm:pt modelId="{34797912-399C-7640-8E2A-0179202D5A60}" type="pres">
      <dgm:prSet presAssocID="{55AC2ACE-A7FB-FC40-AAE3-33FE77F1D44C}" presName="parentText" presStyleLbl="node1" presStyleIdx="0" presStyleCnt="2" custScaleX="277778" custLinFactNeighborY="-2847">
        <dgm:presLayoutVars>
          <dgm:chMax val="1"/>
          <dgm:bulletEnabled val="1"/>
        </dgm:presLayoutVars>
      </dgm:prSet>
      <dgm:spPr bwMode="auto"/>
    </dgm:pt>
    <dgm:pt modelId="{D77B55BD-3A87-BA43-8519-1705A9F904F4}" type="pres">
      <dgm:prSet presAssocID="{0901015D-0EFE-DD4D-A31D-67C1C07A680D}" presName="sp" presStyleCnt="0"/>
      <dgm:spPr bwMode="auto"/>
    </dgm:pt>
    <dgm:pt modelId="{25E00D36-CD94-8245-92DD-1EEECB6B4ED4}" type="pres">
      <dgm:prSet presAssocID="{65A19FA8-643B-1943-B2F2-DC51DE03CC29}" presName="linNode" presStyleCnt="0"/>
      <dgm:spPr bwMode="auto"/>
    </dgm:pt>
    <dgm:pt modelId="{F2BAF57C-2D42-3A4A-99BF-0B1A27BA8258}" type="pres">
      <dgm:prSet presAssocID="{65A19FA8-643B-1943-B2F2-DC51DE03CC29}" presName="parentText" presStyleLbl="node1" presStyleIdx="1" presStyleCnt="2" custScaleX="277778" custLinFactNeighborY="-2847">
        <dgm:presLayoutVars>
          <dgm:chMax val="1"/>
          <dgm:bulletEnabled val="1"/>
        </dgm:presLayoutVars>
      </dgm:prSet>
      <dgm:spPr bwMode="auto"/>
    </dgm:pt>
  </dgm:ptLst>
  <dgm:cxnLst>
    <dgm:cxn modelId="{94416C53-7796-7E4C-AD83-7CABF04CD56F}" type="presOf" srcId="{55AC2ACE-A7FB-FC40-AAE3-33FE77F1D44C}" destId="{34797912-399C-7640-8E2A-0179202D5A60}" srcOrd="0" destOrd="0" presId="urn:microsoft.com/office/officeart/2005/8/layout/vList5#4"/>
    <dgm:cxn modelId="{CA2B369E-93FB-DE48-AC90-3793E370BD49}" type="presOf" srcId="{65A19FA8-643B-1943-B2F2-DC51DE03CC29}" destId="{F2BAF57C-2D42-3A4A-99BF-0B1A27BA8258}" srcOrd="0" destOrd="0" presId="urn:microsoft.com/office/officeart/2005/8/layout/vList5#4"/>
    <dgm:cxn modelId="{00412CCE-F053-0946-A703-02ED2973F1D3}" type="presOf" srcId="{8F7A3F4E-1736-854E-ACEE-010179473AB8}" destId="{025789EC-ADC6-7245-B2E8-09B61B9B275A}" srcOrd="0" destOrd="0" presId="urn:microsoft.com/office/officeart/2005/8/layout/vList5#4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A2DE0D78-77F1-1045-B36F-51E22BD93AB5}" type="presParOf" srcId="{025789EC-ADC6-7245-B2E8-09B61B9B275A}" destId="{65D92205-E6C7-D84C-89C6-F93A74203146}" srcOrd="0" destOrd="0" presId="urn:microsoft.com/office/officeart/2005/8/layout/vList5#4"/>
    <dgm:cxn modelId="{138A3368-E215-8147-AE7F-FCF90EEB0771}" type="presParOf" srcId="{65D92205-E6C7-D84C-89C6-F93A74203146}" destId="{34797912-399C-7640-8E2A-0179202D5A60}" srcOrd="0" destOrd="0" presId="urn:microsoft.com/office/officeart/2005/8/layout/vList5#4"/>
    <dgm:cxn modelId="{76452FC7-20BF-FC47-A3FB-F54E3F06698C}" type="presParOf" srcId="{025789EC-ADC6-7245-B2E8-09B61B9B275A}" destId="{D77B55BD-3A87-BA43-8519-1705A9F904F4}" srcOrd="1" destOrd="0" presId="urn:microsoft.com/office/officeart/2005/8/layout/vList5#4"/>
    <dgm:cxn modelId="{E8BCB2A3-140C-C24B-B8CC-D1B86F5ED919}" type="presParOf" srcId="{025789EC-ADC6-7245-B2E8-09B61B9B275A}" destId="{25E00D36-CD94-8245-92DD-1EEECB6B4ED4}" srcOrd="2" destOrd="0" presId="urn:microsoft.com/office/officeart/2005/8/layout/vList5#4"/>
    <dgm:cxn modelId="{F8A9165C-9910-7A4F-B02B-DC0F95C98ABE}" type="presParOf" srcId="{25E00D36-CD94-8245-92DD-1EEECB6B4ED4}" destId="{F2BAF57C-2D42-3A4A-99BF-0B1A27BA8258}" srcOrd="0" destOrd="0" presId="urn:microsoft.com/office/officeart/2005/8/layout/vList5#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7912-399C-7640-8E2A-0179202D5A60}">
      <dsp:nvSpPr>
        <dsp:cNvPr id="0" name=""/>
        <dsp:cNvSpPr/>
      </dsp:nvSpPr>
      <dsp:spPr bwMode="auto">
        <a:xfrm>
          <a:off x="0" y="0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kern="1200">
              <a:latin typeface="Calibri"/>
              <a:ea typeface="Calibri"/>
              <a:cs typeface="Calibri"/>
            </a:rPr>
            <a:t>No</a:t>
          </a:r>
          <a:endParaRPr kern="1200"/>
        </a:p>
      </dsp:txBody>
      <dsp:txXfrm>
        <a:off x="28404" y="28404"/>
        <a:ext cx="10267732" cy="525050"/>
      </dsp:txXfrm>
    </dsp:sp>
    <dsp:sp modelId="{F2BAF57C-2D42-3A4A-99BF-0B1A27BA8258}">
      <dsp:nvSpPr>
        <dsp:cNvPr id="0" name=""/>
        <dsp:cNvSpPr/>
      </dsp:nvSpPr>
      <dsp:spPr bwMode="auto">
        <a:xfrm>
          <a:off x="5042" y="611832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kern="1200">
              <a:latin typeface="Calibri"/>
              <a:ea typeface="Calibri"/>
              <a:cs typeface="Calibri"/>
            </a:rPr>
            <a:t>Sì</a:t>
          </a:r>
          <a:endParaRPr kern="1200"/>
        </a:p>
      </dsp:txBody>
      <dsp:txXfrm>
        <a:off x="33446" y="640236"/>
        <a:ext cx="10267732" cy="525050"/>
      </dsp:txXfrm>
    </dsp:sp>
    <dsp:sp modelId="{C4254E25-E062-074F-9FDF-232157B0550F}">
      <dsp:nvSpPr>
        <dsp:cNvPr id="0" name=""/>
        <dsp:cNvSpPr/>
      </dsp:nvSpPr>
      <dsp:spPr bwMode="auto">
        <a:xfrm>
          <a:off x="5042" y="1222784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i="1" kern="1200">
              <a:latin typeface="Calibri"/>
              <a:ea typeface="Calibri"/>
              <a:cs typeface="Calibri"/>
            </a:rPr>
            <a:t>La persona non assume attualmente alcun farmaco</a:t>
          </a:r>
          <a:endParaRPr lang="it-CH" sz="2400" kern="1200">
            <a:latin typeface="Calibri"/>
            <a:ea typeface="Calibri"/>
            <a:cs typeface="Calibri"/>
          </a:endParaRPr>
        </a:p>
      </dsp:txBody>
      <dsp:txXfrm>
        <a:off x="33446" y="1251188"/>
        <a:ext cx="10267732" cy="525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7912-399C-7640-8E2A-0179202D5A60}">
      <dsp:nvSpPr>
        <dsp:cNvPr id="0" name=""/>
        <dsp:cNvSpPr/>
      </dsp:nvSpPr>
      <dsp:spPr bwMode="auto">
        <a:xfrm>
          <a:off x="5055" y="0"/>
          <a:ext cx="10352764" cy="716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000" kern="1200">
              <a:latin typeface="Calibri"/>
              <a:ea typeface="Calibri"/>
              <a:cs typeface="Calibri"/>
            </a:rPr>
            <a:t>No</a:t>
          </a:r>
          <a:endParaRPr kern="1200"/>
        </a:p>
      </dsp:txBody>
      <dsp:txXfrm>
        <a:off x="40025" y="34970"/>
        <a:ext cx="10282824" cy="646420"/>
      </dsp:txXfrm>
    </dsp:sp>
    <dsp:sp modelId="{F2BAF57C-2D42-3A4A-99BF-0B1A27BA8258}">
      <dsp:nvSpPr>
        <dsp:cNvPr id="0" name=""/>
        <dsp:cNvSpPr/>
      </dsp:nvSpPr>
      <dsp:spPr bwMode="auto">
        <a:xfrm>
          <a:off x="5055" y="731801"/>
          <a:ext cx="10352764" cy="716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000" kern="1200">
              <a:latin typeface="Calibri"/>
              <a:ea typeface="Calibri"/>
              <a:cs typeface="Calibri"/>
            </a:rPr>
            <a:t>Sì</a:t>
          </a:r>
          <a:endParaRPr kern="1200"/>
        </a:p>
      </dsp:txBody>
      <dsp:txXfrm>
        <a:off x="40025" y="766771"/>
        <a:ext cx="10282824" cy="646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#3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forEach name="Name4" axis="ch" ptType="node">
      <dgm:layoutNode name="linNode"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layoutNode name="parentText"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  <dgm:varLst>
            <dgm:chMax val="1"/>
            <dgm:bulletEnabled val="1"/>
          </dgm:varLst>
        </dgm:layoutNode>
        <dgm:choose name="Name8">
          <dgm:if name="Name9" axis="ch" ptType="node" func="cnt" op="gte" val="1">
            <dgm:layoutNode name="descendantText" styleLbl="alignAccFollowNode1">
              <dgm:alg type="tx">
                <dgm:param type="stBulletLvl" val="1"/>
                <dgm:param type="txAnchorVertCh" val="mid"/>
              </dgm:alg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  <dgm:varLst>
                <dgm:bulletEnabled val="1"/>
              </dgm:varLst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#4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forEach name="Name4" axis="ch" ptType="node">
      <dgm:layoutNode name="linNode"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layoutNode name="parentText"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  <dgm:varLst>
            <dgm:chMax val="1"/>
            <dgm:bulletEnabled val="1"/>
          </dgm:varLst>
        </dgm:layoutNode>
        <dgm:choose name="Name8">
          <dgm:if name="Name9" axis="ch" ptType="node" func="cnt" op="gte" val="1">
            <dgm:layoutNode name="descendantText" styleLbl="alignAccFollowNode1">
              <dgm:alg type="tx">
                <dgm:param type="stBulletLvl" val="1"/>
                <dgm:param type="txAnchorVertCh" val="mid"/>
              </dgm:alg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  <dgm:varLst>
                <dgm:bulletEnabled val="1"/>
              </dgm:varLst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AC3BE35-2B1E-3F4F-A159-FCA2825A8932}" type="datetimeFigureOut">
              <a:rPr lang="de-DE"/>
              <a:t>12.12.25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Modifica del formato del testo master</a:t>
            </a:r>
            <a:endParaRPr/>
          </a:p>
          <a:p>
            <a:pPr lvl="1">
              <a:defRPr/>
            </a:pPr>
            <a:r>
              <a:rPr lang="de-DE"/>
              <a:t>Secondo livello</a:t>
            </a:r>
            <a:endParaRPr/>
          </a:p>
          <a:p>
            <a:pPr lvl="2">
              <a:defRPr/>
            </a:pPr>
            <a:r>
              <a:rPr lang="de-DE"/>
              <a:t>Terzo livello</a:t>
            </a:r>
            <a:endParaRPr/>
          </a:p>
          <a:p>
            <a:pPr lvl="3">
              <a:defRPr/>
            </a:pPr>
            <a:r>
              <a:rPr lang="de-DE"/>
              <a:t>Quarto livello</a:t>
            </a:r>
            <a:endParaRPr/>
          </a:p>
          <a:p>
            <a:pPr lvl="4">
              <a:defRPr/>
            </a:pPr>
            <a:r>
              <a:rPr lang="de-DE"/>
              <a:t>Quinto livello</a:t>
            </a:r>
            <a:endParaRPr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409514-D4AF-0543-A8C5-05E3F1F5DD23}" type="slidenum">
              <a:rPr lang="de-DE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63600" y="946150"/>
            <a:ext cx="5835650" cy="32829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de-CH">
              <a:latin typeface="Calibri"/>
              <a:cs typeface="Segoe U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3302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fld id="{0D0E2603-6444-409F-8907-85AF80E690EC}" type="slidenum">
              <a:rPr lang="de-CH" sz="900" b="0" i="0" u="none" strike="noStrike" cap="none" spc="-10">
                <a:ln>
                  <a:noFill/>
                </a:ln>
                <a:solidFill>
                  <a:prstClr val="black"/>
                </a:solidFill>
                <a:latin typeface="Frutiger 45 Light"/>
                <a:ea typeface="+mn-ea"/>
                <a:cs typeface="+mn-cs"/>
              </a:rPr>
              <a:t>1</a:t>
            </a:fld>
            <a:endParaRPr lang="de-CH" sz="900" b="0" i="0" u="none" strike="noStrike" cap="none" spc="-10">
              <a:ln>
                <a:noFill/>
              </a:ln>
              <a:solidFill>
                <a:prstClr val="black"/>
              </a:solidFill>
              <a:latin typeface="Frutiger 45 Light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de-CH" sz="900" u="none" strike="noStrike" cap="none" spc="-10">
              <a:ln>
                <a:noFill/>
              </a:ln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b="1" i="1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F092E89-98F7-47C4-A168-1F6C560062C9}" type="slidenum">
              <a:rPr lang="de-CH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+mn-ea"/>
                <a:cs typeface="+mn-cs"/>
              </a:rPr>
              <a:t>2</a:t>
            </a:fld>
            <a:endParaRPr lang="de-CH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lnSpc>
                <a:spcPct val="109000"/>
              </a:lnSpc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</a:t>
            </a:fld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per la gestione:</a:t>
            </a:r>
            <a:endParaRPr/>
          </a:p>
          <a:p>
            <a:pPr>
              <a:defRPr/>
            </a:pPr>
            <a:r>
              <a:rPr lang="en-US" i="1"/>
              <a:t>Esistono diversi IMQ. Gli IMQ attuali che prevedono la trasmissione obbligatoria di dati annuali al governo federale. E nuovi IMQ in cui attualmente non vengono forniti dati al governo federale. </a:t>
            </a:r>
            <a:endParaRPr/>
          </a:p>
          <a:p>
            <a:pPr>
              <a:defRPr/>
            </a:pPr>
            <a:r>
              <a:rPr lang="en-US" i="1"/>
              <a:t>Oggi esaminiamo il seguente argomento: Leggete l'argomento nel cerchio rosso.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per la gestione:</a:t>
            </a:r>
            <a:endParaRPr/>
          </a:p>
          <a:p>
            <a:pPr>
              <a:defRPr/>
            </a:pPr>
            <a:r>
              <a:rPr lang="en-US" i="1"/>
              <a:t>Esistono diversi IMQ. Gli IMQ attuali che prevedono la trasmissione obbligatoria di dati annuali al governo federale. E nuovi IMQ in cui attualmente non vengono forniti dati al governo federale. </a:t>
            </a:r>
            <a:endParaRPr/>
          </a:p>
          <a:p>
            <a:pPr>
              <a:defRPr/>
            </a:pPr>
            <a:r>
              <a:rPr lang="en-US" i="1"/>
              <a:t>Oggi esaminiamo il seguente argomento: Leggete l'argomento nel cerchio rosso.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i="1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8</a:t>
            </a:fld>
            <a:endParaRPr lang="de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Calibri"/>
              </a:rPr>
              <a:t>Fonte della definizione di Revisione dei medicinali: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Calibri"/>
                <a:ea typeface="+mn-ea"/>
                <a:cs typeface="Calibri"/>
              </a:rPr>
              <a:t>Griese-Mammen </a:t>
            </a:r>
            <a:r>
              <a:rPr lang="en-GB" sz="1200">
                <a:latin typeface="Calibri"/>
              </a:rPr>
              <a:t>N, Hersberger KE, Messerli M, et al. PCNE definition of medication review: reaching agreement. International Journal of Clinical Pharmacy. 2018;40(5):1199-208.</a:t>
            </a:r>
            <a:endParaRPr/>
          </a:p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b="0" strike="noStrik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10</a:t>
            </a:fld>
            <a:endParaRPr lang="de-C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923544" indent="-950976">
              <a:defRPr/>
            </a:pPr>
            <a:r>
              <a:rPr lang="en-GB" sz="1200">
                <a:latin typeface="Calibri"/>
                <a:ea typeface="+mn-ea"/>
                <a:cs typeface="Calibri"/>
              </a:rPr>
              <a:t>Fonte della definizione Medi-Check: </a:t>
            </a:r>
            <a:endParaRPr/>
          </a:p>
          <a:p>
            <a:pPr marL="923544" indent="-950976">
              <a:defRPr/>
            </a:pPr>
            <a:r>
              <a:rPr lang="en-GB" sz="1200">
                <a:latin typeface="Calibri"/>
              </a:rPr>
              <a:t>Meyer-Massetti C, Osińska M, Welte N, et al. Medication-related infrastructure and medication reviews in nursing homes-a rapid appraisal study. BMC Health Serv Res. 2025;25(1):495.</a:t>
            </a:r>
            <a:endParaRPr/>
          </a:p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/>
              <a:t>Cosa significa rivedere i medicinali in modo strutturato?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B724B1-1539-6929-5505-044AFA91170F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Raccomandazione: discussione di 15 minuti in piccoli gruppi di 3-4 persone ciascuno. 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>
                <a:highlight>
                  <a:srgbClr val="FFFF00"/>
                </a:highlight>
                <a:latin typeface="Calibri"/>
                <a:cs typeface="Calibri"/>
              </a:rPr>
              <a:t>Fonte: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>
                <a:highlight>
                  <a:srgbClr val="FFFF00"/>
                </a:highlight>
                <a:latin typeface="Calibri"/>
                <a:cs typeface="Calibri"/>
              </a:rPr>
              <a:t>ARTISET, CURAVIVA, senesuisse. Scheda informativa: Indicatori medici di qualità "Revisione dei medicinali" per la Cure di lunga durata residenziali. ARTISET, CURAVIVA, senesuisse; 2025. </a:t>
            </a:r>
            <a:r>
              <a:rPr lang="de-CH" sz="1200">
                <a:highlight>
                  <a:srgbClr val="FFFF00"/>
                </a:highlight>
                <a:latin typeface="Calibri"/>
                <a:ea typeface="Calibri"/>
                <a:cs typeface="Arial"/>
              </a:rPr>
              <a:t>Online: www.artiset.ch/pflegequalitaet </a:t>
            </a:r>
            <a:endParaRPr lang="de-CH">
              <a:highlight>
                <a:srgbClr val="FFFF00"/>
              </a:highlight>
              <a:latin typeface="Calibri"/>
              <a:cs typeface="Calibri"/>
            </a:endParaRPr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FC0B980-299F-A853-7CCA-C544C592811D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7F53C3E-756C-824B-1F84-A980C3531978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b="0" strike="noStrik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18</a:t>
            </a:fld>
            <a:endParaRPr lang="de-C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751F0FC-DC43-14F6-A800-08E600235800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6A0A3D4-8F79-2CD6-8868-DBA2B24F5402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Qui nel processo si può vedere di nuovo la fase di revisione: la revisione strutturata dei medicinali è il terzo passo nel processo di revisione dei medicinali.</a:t>
            </a:r>
            <a:endParaRPr/>
          </a:p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b="1"/>
              <a:t>Raccomandazione: </a:t>
            </a:r>
            <a:r>
              <a:rPr lang="de-CH"/>
              <a:t>incontro/discussione di 15 minuti in piccoli gruppi di 3-4 persone ciascuno.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In preparazione, il responsabile potrebbe scegliere un Residente che assume molti farmaci o a cui sono stati recentemente prescritti nuovi medicinali.  Potrebbe essere più facile per la squadra di cura discuterne a livello di singoli Residenti.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6B267CC-3C82-5049-97AF-3D9E5C594D90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sz="1200">
                <a:latin typeface="Calibri Light"/>
                <a:ea typeface="Calibri Light"/>
                <a:cs typeface="Calibri Light"/>
              </a:rPr>
              <a:t>La percentuale di Residenti che hanno ricevuto una revisione dei medicinali negli ultimi 12 mesi è calcolata per la Revisione dei medicinali IMQ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Ecco ancora una volta la differenza tra il Medi-Check e la revisione dei farmaci:</a:t>
            </a:r>
            <a:endParaRPr/>
          </a:p>
          <a:p>
            <a:pPr marL="0" indent="0">
              <a:buNone/>
              <a:defRPr/>
            </a:pPr>
            <a:r>
              <a:rPr lang="de-CH" b="1"/>
              <a:t>Il controllo dei farmaci – Medi-Check 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di solito avviene al momento dell’ingresso alla CpA o al ritorno dall'ospedale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è una revisione limitata dei medicinali attuali da parte di un medico o di un farmacista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avviene senza scambio interprofessionale 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di solito si basa solo sulle prescrizioni (senza ulteriori dati)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è combinata con una successiva Revisione dei medicinali al ricovero (entro poche settimane).</a:t>
            </a:r>
            <a:endParaRPr/>
          </a:p>
          <a:p>
            <a:pPr>
              <a:defRPr/>
            </a:pPr>
            <a:endParaRPr lang="de-CH"/>
          </a:p>
          <a:p>
            <a:pPr marL="0" indent="0">
              <a:buNone/>
              <a:defRPr/>
            </a:pPr>
            <a:r>
              <a:rPr lang="de-CH" b="1"/>
              <a:t>La Revisione dei medicinali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avviene regolarmente, almeno una volta ogni 12 mesi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ma viene avviata anche in risposta a cambiamenti dello stato di salute del residente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è un processo interprofessionale sistematicamente pianificato e implementato</a:t>
            </a:r>
            <a:endParaRPr lang="de-CH" strike="sngStrike"/>
          </a:p>
          <a:p>
            <a:pPr marL="171450" indent="-171450">
              <a:buFont typeface="Arial"/>
              <a:buChar char="•"/>
              <a:defRPr/>
            </a:pPr>
            <a:r>
              <a:rPr lang="de-CH"/>
              <a:t>è una revisione interprofessionale e strutturata dei medicinali</a:t>
            </a:r>
            <a:endParaRPr lang="de-CH" b="1"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3500210-09A8-1D1C-2E9C-530B79651791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637168-A9F7-D40F-1AF3-D8506494221C}" type="slidenum">
              <a:rPr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F092E89-98F7-47C4-A168-1F6C560062C9}" type="slidenum">
              <a:rPr lang="de-CH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+mn-ea"/>
                <a:cs typeface="+mn-cs"/>
              </a:rPr>
              <a:t>30</a:t>
            </a:fld>
            <a:endParaRPr lang="de-CH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152BB2C-3CE9-CFE6-B67F-EE9673B422B3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1 e 2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32</a:t>
            </a:fld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Falso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33</a:t>
            </a:fld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Corretto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34</a:t>
            </a:fld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La A è corretta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35</a:t>
            </a:fld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 dirty="0"/>
              <a:t>B e 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36</a:t>
            </a:fld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/>
              <a:t>86 Residenti a causa dei criteri di esclusione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37</a:t>
            </a:fld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38</a:t>
            </a:fld>
            <a:endParaRPr lang="de-CH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852139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07891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98979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34DA01D-E374-B256-1227-BC912A93C950}" type="slidenum">
              <a:rPr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40</a:t>
            </a:fld>
            <a:endParaRPr lang="de-CH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12B30E7-3506-6414-D258-EDDD63490C58}" type="slidenum">
              <a:rPr/>
              <a:t>41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A2AE3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de-DE"/>
              <a:t>Tabelle</a:t>
            </a:r>
            <a:endParaRPr/>
          </a:p>
        </p:txBody>
      </p:sp>
      <p:graphicFrame>
        <p:nvGraphicFramePr>
          <p:cNvPr id="8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Zwischentitel Hellgrün">
    <p:bg>
      <p:bgPr>
        <a:solidFill>
          <a:srgbClr val="A2AE3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 userDrawn="1"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Titel 1"/>
          <p:cNvSpPr txBox="1"/>
          <p:nvPr userDrawn="1"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qualita-delle-cur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Relationship Id="rId4" Type="http://schemas.openxmlformats.org/officeDocument/2006/relationships/hyperlink" Target="https://www.artiset.ch/qualita-delle-cure/licenz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9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set.ch/Conoscenze-specialistiche/NIP-Q-UPGRADE/P1xU5/?lang=it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0" y="0"/>
            <a:ext cx="12192000" cy="537755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 algn="ctr">
              <a:defRPr/>
            </a:pPr>
            <a:r>
              <a:rPr lang="it-CH" sz="36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Benvenuti/e </a:t>
            </a:r>
            <a:endParaRPr dirty="0"/>
          </a:p>
          <a:p>
            <a:pPr algn="ctr">
              <a:defRPr/>
            </a:pPr>
            <a:endParaRPr lang="it-CH" sz="21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r>
              <a:rPr lang="it-CH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Indicatore medico di qualità «Revisione dei medicinali»</a:t>
            </a:r>
            <a:endParaRPr lang="it-CH" sz="36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br>
              <a:rPr lang="it-CH" sz="2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it-CH" sz="2100" dirty="0">
                <a:latin typeface="Calibri"/>
                <a:ea typeface="Calibri"/>
                <a:cs typeface="Calibri"/>
              </a:rPr>
              <a:t>Introduzione all'Indicatore medico di qualità «</a:t>
            </a:r>
            <a:r>
              <a:rPr lang="it-CH" sz="2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Revisione dei medicinali</a:t>
            </a:r>
            <a:r>
              <a:rPr lang="it-CH" sz="21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»</a:t>
            </a:r>
            <a:endParaRPr lang="it-CH" sz="21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br>
              <a:rPr lang="it-CH" sz="21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it-CH" sz="21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gg. Mese yyyy</a:t>
            </a:r>
            <a:endParaRPr lang="it-CH" sz="21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04770" y="5640386"/>
            <a:ext cx="4993200" cy="1000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-1"/>
            <a:ext cx="12192000" cy="6858000"/>
          </a:xfrm>
          <a:prstGeom prst="rect">
            <a:avLst/>
          </a:prstGeom>
          <a:solidFill>
            <a:srgbClr val="DA573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1800" b="0" i="0" u="none" strike="noStrike" cap="none" spc="0">
              <a:ln>
                <a:noFill/>
              </a:ln>
              <a:solidFill>
                <a:prstClr val="white"/>
              </a:solidFill>
              <a:latin typeface="Aptos"/>
              <a:ea typeface="+mn-ea"/>
              <a:cs typeface="+mn-cs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202A2B-C977-E242-981D-4353B69DDCE3}" type="slidenum">
              <a:rPr lang="de-DE" sz="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Roboto"/>
                <a:cs typeface="+mn-cs"/>
              </a:rPr>
              <a:t>2</a:t>
            </a:fld>
            <a:endParaRPr lang="de-CH" sz="8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Roboto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 bwMode="auto">
          <a:xfrm>
            <a:off x="4657344" y="1670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18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  <p:sp>
        <p:nvSpPr>
          <p:cNvPr id="9" name="Titel 4"/>
          <p:cNvSpPr txBox="1"/>
          <p:nvPr/>
        </p:nvSpPr>
        <p:spPr bwMode="auto">
          <a:xfrm>
            <a:off x="409575" y="371475"/>
            <a:ext cx="10723563" cy="1298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50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Indicazioni per l’utilizzo di questa presentazione</a:t>
            </a:r>
            <a:endParaRPr lang="de-DE" sz="50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Textfeld 9"/>
          <p:cNvSpPr txBox="1"/>
          <p:nvPr/>
        </p:nvSpPr>
        <p:spPr bwMode="auto">
          <a:xfrm>
            <a:off x="409575" y="1994653"/>
            <a:ext cx="10892409" cy="3883316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 marL="261850" indent="-261850">
              <a:spcBef>
                <a:spcPts val="600"/>
              </a:spcBef>
              <a:buFont typeface="Arial"/>
              <a:buChar char="•"/>
              <a:defRPr/>
            </a:pPr>
            <a:r>
              <a:rPr lang="it-IT" sz="2100" spc="-9">
                <a:latin typeface="Calibri "/>
                <a:ea typeface="Calibri "/>
                <a:cs typeface="Calibri "/>
              </a:rPr>
              <a:t>Qualora le diapositive vengano riutilizzate integralmente, senza alcuna modifica, è obbligatorio conservare il piè di pagina riportante la seguente dicitura: 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it-IT" sz="2100" spc="-9">
                <a:latin typeface="Calibri "/>
                <a:ea typeface="Calibri "/>
                <a:cs typeface="Calibri "/>
              </a:rPr>
              <a:t>	</a:t>
            </a:r>
            <a:r>
              <a:rPr lang="it-IT" sz="2100" u="sng">
                <a:latin typeface="Calibri"/>
                <a:cs typeface="Calibri"/>
                <a:hlinkClick r:id="rId3" tooltip="http://www.artiset.ch/qualita-delle-cure"/>
              </a:rPr>
              <a:t>www.artiset.ch/qualita-delle-cure</a:t>
            </a:r>
            <a:r>
              <a:rPr lang="it-IT" sz="2100">
                <a:latin typeface="Calibri"/>
                <a:cs typeface="Calibri"/>
              </a:rPr>
              <a:t> </a:t>
            </a:r>
            <a:r>
              <a:rPr lang="it-IT" sz="2100" spc="-9">
                <a:latin typeface="Calibri "/>
                <a:ea typeface="Calibri "/>
                <a:cs typeface="Calibri "/>
              </a:rPr>
              <a:t>– CC BY-NC-SA senesuisse e CURAVIVA</a:t>
            </a:r>
            <a:endParaRPr lang="it-IT" sz="210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>
                <a:latin typeface="Calibri "/>
                <a:ea typeface="Calibri "/>
                <a:cs typeface="Calibri "/>
              </a:rPr>
              <a:t>In caso di modifica o aggiunta di diapositive, eliminare le informazione nel piè di pagina della diapositiva interessata.</a:t>
            </a:r>
            <a:endParaRPr lang="it-IT" sz="210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 spc="-9">
                <a:latin typeface="Calibri "/>
                <a:ea typeface="Calibri "/>
                <a:cs typeface="Calibri "/>
              </a:rPr>
              <a:t>Immagini e icone: sono soggette a diritti d’autore; non possono essere modificate né riutilizzate altrove.</a:t>
            </a:r>
            <a:endParaRPr lang="it-IT" sz="2100">
              <a:latin typeface="Calibri "/>
              <a:cs typeface="Calibri "/>
            </a:endParaRPr>
          </a:p>
          <a:p>
            <a:pPr>
              <a:spcBef>
                <a:spcPts val="600"/>
              </a:spcBef>
              <a:defRPr/>
            </a:pPr>
            <a:r>
              <a:rPr lang="it-IT" sz="2100" spc="-9">
                <a:latin typeface="Calibri "/>
                <a:ea typeface="Calibri "/>
                <a:cs typeface="Calibri "/>
              </a:rPr>
              <a:t>Maggiori informazioni sulle licenze sono disponibili al seguente link:</a:t>
            </a:r>
            <a:endParaRPr lang="it-IT" sz="2100" spc="-9">
              <a:latin typeface="Calibri "/>
              <a:cs typeface="Calibri "/>
            </a:endParaRPr>
          </a:p>
          <a:p>
            <a:pPr lvl="0">
              <a:spcBef>
                <a:spcPts val="600"/>
              </a:spcBef>
              <a:spcAft>
                <a:spcPts val="599"/>
              </a:spcAft>
              <a:defRPr/>
            </a:pPr>
            <a:r>
              <a:rPr lang="it-IT" sz="2100" u="sng" spc="-9">
                <a:latin typeface="Calibri "/>
                <a:ea typeface="Calibri "/>
                <a:cs typeface="Calibri "/>
                <a:hlinkClick r:id="rId4" tooltip="https://www.artiset.ch/qualita-delle-cure/licenze"/>
              </a:rPr>
              <a:t>https://www.artiset.ch/qualita-delle-cure/licenze</a:t>
            </a:r>
            <a:r>
              <a:rPr lang="it-IT" sz="2100">
                <a:latin typeface="Calibri "/>
                <a:ea typeface="Calibri "/>
                <a:cs typeface="Calibri "/>
              </a:rPr>
              <a:t> </a:t>
            </a:r>
            <a:endParaRPr lang="it-IT" sz="2100">
              <a:latin typeface="Calibri "/>
              <a:cs typeface="Calibri 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80" cy="685799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1976438"/>
            <a:ext cx="4679950" cy="44307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it-CH"/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endParaRPr lang="it-CH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8900" y="5203673"/>
            <a:ext cx="11800753" cy="17651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1370406" cy="15896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sei attuali Indicatori medici di qualità 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/>
              <a:t>(con obbligo di trasmissione annuale dei dati a livello federale)</a:t>
            </a:r>
            <a:endParaRPr lang="it-CH" sz="32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356033" y="2175827"/>
          <a:ext cx="11061217" cy="2976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9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3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3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2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Contenzioni fisiche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Farmaci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Alimentazione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Autovalutazione del 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Fissaggio del busto/ della</a:t>
                      </a:r>
                      <a:r>
                        <a:rPr lang="it-CH" sz="160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seduta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Polifarmacia</a:t>
                      </a:r>
                      <a:endParaRPr lang="it-CH" sz="1600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Malnutrizione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Dolore osservato </a:t>
                      </a:r>
                      <a:endParaRPr lang="it-CH" sz="1600" u="none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Sponde del letto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50358" y="3083786"/>
            <a:ext cx="847938" cy="845608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050358" y="4199882"/>
            <a:ext cx="837819" cy="837819"/>
          </a:xfrm>
          <a:prstGeom prst="rect">
            <a:avLst/>
          </a:prstGeom>
        </p:spPr>
      </p:pic>
      <p:pic>
        <p:nvPicPr>
          <p:cNvPr id="20" name="Picture 1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1289" y="4174354"/>
            <a:ext cx="847938" cy="850274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1127" y="3083786"/>
            <a:ext cx="847938" cy="847938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33558" y="3083786"/>
            <a:ext cx="845608" cy="845608"/>
          </a:xfrm>
          <a:prstGeom prst="rect">
            <a:avLst/>
          </a:prstGeom>
        </p:spPr>
      </p:pic>
      <p:pic>
        <p:nvPicPr>
          <p:cNvPr id="26" name="Picture 2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564002" y="3083786"/>
            <a:ext cx="845608" cy="845608"/>
          </a:xfrm>
          <a:prstGeom prst="rect">
            <a:avLst/>
          </a:prstGeom>
        </p:spPr>
      </p:pic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tre nuovi Indicatori medici di qualità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 b="1">
                <a:latin typeface="Calibri"/>
                <a:ea typeface="Calibri"/>
                <a:cs typeface="Calibri"/>
              </a:rPr>
              <a:t>(uso interno, in fase di test per un possibile uso come IMQ nazionale, senza trasmissione di dati</a:t>
            </a:r>
            <a:r>
              <a:rPr lang="it-CH" sz="1800"/>
              <a:t> a livello federale</a:t>
            </a:r>
            <a:r>
              <a:rPr lang="it-CH" sz="1800" b="1">
                <a:latin typeface="Calibri"/>
                <a:ea typeface="Calibri"/>
                <a:cs typeface="Calibri"/>
              </a:rPr>
              <a:t>)</a:t>
            </a:r>
            <a:endParaRPr lang="it-CH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6033" y="2461441"/>
          <a:ext cx="11104513" cy="259269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56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3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6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5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Valutazione della cute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Disposizioni terapeutiche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Medicinali</a:t>
                      </a:r>
                      <a:endParaRPr lang="it-CH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35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Piaghe da decubito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3200">
                          <a:latin typeface="Calibri"/>
                          <a:ea typeface="Calibri"/>
                          <a:cs typeface="Calibri"/>
                        </a:rPr>
                        <a:t>               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Pianificazione sanitaria anticipata (PSA o ACP)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t-CH" sz="24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Revisione dei medicinali</a:t>
                      </a:r>
                      <a:endParaRPr lang="it-CH"/>
                    </a:p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200" y="3503039"/>
            <a:ext cx="1169643" cy="1172866"/>
          </a:xfrm>
          <a:prstGeom prst="rect">
            <a:avLst/>
          </a:prstGeom>
        </p:spPr>
      </p:pic>
      <p:pic>
        <p:nvPicPr>
          <p:cNvPr id="14" name="Picture 1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27288" y="3505406"/>
            <a:ext cx="1169643" cy="1169643"/>
          </a:xfrm>
          <a:prstGeom prst="rect">
            <a:avLst/>
          </a:prstGeom>
        </p:spPr>
      </p:pic>
      <p:pic>
        <p:nvPicPr>
          <p:cNvPr id="16" name="Picture 1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962837" y="3505406"/>
            <a:ext cx="1169643" cy="116964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 bwMode="auto">
          <a:xfrm>
            <a:off x="7679291" y="2352966"/>
            <a:ext cx="3890337" cy="280964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CH"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feld 6"/>
          <p:cNvSpPr txBox="1"/>
          <p:nvPr/>
        </p:nvSpPr>
        <p:spPr bwMode="auto">
          <a:xfrm>
            <a:off x="409575" y="1994653"/>
            <a:ext cx="10892409" cy="3565280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Introduzione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Che cos'è la Revisione dei medicinali? 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Differenza tra controllo dei farmaci e Revisione dei medicinali</a:t>
            </a:r>
            <a:endParaRPr/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Perché è importante effettuare la Revisione dei medicinali?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Revisione dei medicinali nella nostra Casa per Anziani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Perché la Revisione dei medicinali viene misurata come IMQ?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Qual è l‘obiettivo della Revisione dei medicinali?</a:t>
            </a:r>
            <a:endParaRPr/>
          </a:p>
          <a:p>
            <a:pPr marL="285750" indent="-285750">
              <a:spcAft>
                <a:spcPts val="1200"/>
              </a:spcAft>
              <a:buFont typeface="Symbol"/>
              <a:buChar char="-"/>
              <a:defRPr/>
            </a:pPr>
            <a:endParaRPr lang="it-CH" sz="2000">
              <a:latin typeface="Calibri"/>
              <a:ea typeface="Calibri"/>
              <a:cs typeface="Calibri"/>
            </a:endParaRPr>
          </a:p>
        </p:txBody>
      </p:sp>
      <p:sp>
        <p:nvSpPr>
          <p:cNvPr id="9" name="Titel 4"/>
          <p:cNvSpPr txBox="1"/>
          <p:nvPr/>
        </p:nvSpPr>
        <p:spPr bwMode="auto">
          <a:xfrm>
            <a:off x="409575" y="391514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Programma (1)</a:t>
            </a:r>
            <a:endParaRPr/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1" name="Grafik 9" descr="Route zwei Stecknadeln mit Weg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 bwMode="auto">
          <a:xfrm>
            <a:off x="409575" y="1716530"/>
            <a:ext cx="10892409" cy="4693795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spcBef>
                <a:spcPts val="400"/>
              </a:spcBef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Come funziona il processo di Revisione dei medicinali?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Chi è coinvolto?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Quando viene effettuata?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Qual è la procedura?</a:t>
            </a:r>
            <a:endParaRPr/>
          </a:p>
          <a:p>
            <a:pPr>
              <a:spcBef>
                <a:spcPts val="400"/>
              </a:spcBef>
              <a:defRPr/>
            </a:pPr>
            <a:endParaRPr lang="it-CH" sz="2000" b="1">
              <a:latin typeface="Calibri"/>
              <a:ea typeface="Calibri"/>
              <a:cs typeface="Calibri"/>
            </a:endParaRPr>
          </a:p>
          <a:p>
            <a:pPr>
              <a:spcBef>
                <a:spcPts val="400"/>
              </a:spcBef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Come viene registrata la Revisione dei medicinali come Indicatore medico di qualità?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Come viene registrata la Revisione dei medicinali come IMQ? 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Cosa bisogna considerare per la registrazione dell’IMQ? 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Quali Residenti sono esclusi dal calcolo dell’IMQ?</a:t>
            </a:r>
            <a:endParaRPr/>
          </a:p>
          <a:p>
            <a:pPr marL="342900" indent="-342900">
              <a:spcBef>
                <a:spcPts val="4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Aggiustamento del rischio con l’IMQ Revisione dei medicinali</a:t>
            </a:r>
            <a:endParaRPr lang="it-CH" sz="2000" strike="sngStrike">
              <a:latin typeface="Calibri"/>
              <a:ea typeface="Calibri"/>
              <a:cs typeface="Calibri"/>
            </a:endParaRPr>
          </a:p>
          <a:p>
            <a:pPr>
              <a:spcBef>
                <a:spcPts val="400"/>
              </a:spcBef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spcBef>
                <a:spcPts val="400"/>
              </a:spcBef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Esercizi</a:t>
            </a:r>
            <a:endParaRPr lang="it-CH" sz="2000">
              <a:latin typeface="Calibri"/>
              <a:ea typeface="Calibri"/>
              <a:cs typeface="Calibri"/>
            </a:endParaRPr>
          </a:p>
        </p:txBody>
      </p:sp>
      <p:sp>
        <p:nvSpPr>
          <p:cNvPr id="8" name="Titel 4"/>
          <p:cNvSpPr txBox="1"/>
          <p:nvPr/>
        </p:nvSpPr>
        <p:spPr bwMode="auto">
          <a:xfrm>
            <a:off x="409575" y="371475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Programma (2)</a:t>
            </a:r>
            <a:endParaRPr/>
          </a:p>
        </p:txBody>
      </p:sp>
      <p:sp>
        <p:nvSpPr>
          <p:cNvPr id="9" name="Oval 8"/>
          <p:cNvSpPr>
            <a:spLocks noChangeAspect="1"/>
          </p:cNvSpPr>
          <p:nvPr/>
        </p:nvSpPr>
        <p:spPr bwMode="auto"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0" name="Grafik 9" descr="Route zwei Stecknadeln mit Weg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1"/>
          <p:cNvSpPr txBox="1"/>
          <p:nvPr/>
        </p:nvSpPr>
        <p:spPr bwMode="auto">
          <a:xfrm>
            <a:off x="409575" y="371476"/>
            <a:ext cx="11372850" cy="565128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it-CH" sz="8000" b="1">
                <a:latin typeface="Calibri"/>
                <a:ea typeface="Roboto"/>
                <a:cs typeface="Calibri"/>
              </a:rPr>
              <a:t>Introduzione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7820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ea typeface="Roboto"/>
              </a:rPr>
              <a:t>8</a:t>
            </a:fld>
            <a:endParaRPr lang="it-CH" sz="800">
              <a:ea typeface="Roboto"/>
            </a:endParaRPr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400"/>
              <a:t>Che cos'è la Revisione dei medicinali?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it-CH">
                <a:latin typeface="Calibri"/>
                <a:ea typeface="Calibri"/>
                <a:cs typeface="Calibri"/>
              </a:rPr>
              <a:t>La </a:t>
            </a:r>
            <a:r>
              <a:rPr lang="it-CH" b="1">
                <a:latin typeface="Calibri"/>
                <a:ea typeface="Calibri"/>
                <a:cs typeface="Calibri"/>
              </a:rPr>
              <a:t>Revisione dei medicinali</a:t>
            </a:r>
            <a:r>
              <a:rPr lang="it-CH">
                <a:latin typeface="Calibri"/>
                <a:ea typeface="Calibri"/>
                <a:cs typeface="Calibri"/>
              </a:rPr>
              <a:t> è una </a:t>
            </a:r>
            <a:r>
              <a:rPr lang="it-CH" b="1">
                <a:latin typeface="Calibri"/>
                <a:ea typeface="Calibri"/>
                <a:cs typeface="Calibri"/>
              </a:rPr>
              <a:t>valutazione strutturata e sistematica dei medicinali dei Residenti </a:t>
            </a:r>
            <a:r>
              <a:rPr lang="it-CH">
                <a:latin typeface="Calibri"/>
                <a:ea typeface="Calibri"/>
                <a:cs typeface="Calibri"/>
              </a:rPr>
              <a:t>con l'obiettivo di </a:t>
            </a:r>
            <a:r>
              <a:rPr lang="it-CH" b="1">
                <a:latin typeface="Calibri"/>
                <a:ea typeface="Calibri"/>
                <a:cs typeface="Calibri"/>
              </a:rPr>
              <a:t>ottimizzare l'uso dei medicinali e migliorare lo stato di salute dei Residenti.</a:t>
            </a:r>
            <a:endParaRPr/>
          </a:p>
          <a:p>
            <a:pPr>
              <a:defRPr/>
            </a:pPr>
            <a:endParaRPr lang="it-CH"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 bwMode="auto"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Si tratta di un </a:t>
            </a:r>
            <a:r>
              <a:rPr lang="it-CH" b="1" dirty="0">
                <a:latin typeface="Calibri"/>
                <a:ea typeface="Calibri"/>
                <a:cs typeface="Calibri"/>
              </a:rPr>
              <a:t>processo strutturato e pianificato per la revisione interprofessionale dei medicinali </a:t>
            </a:r>
            <a:r>
              <a:rPr lang="it-CH" dirty="0">
                <a:latin typeface="Calibri"/>
                <a:ea typeface="Calibri"/>
                <a:cs typeface="Calibri"/>
              </a:rPr>
              <a:t>dei Residenti delle Case per Anziani. L'obiettivo è quello di </a:t>
            </a:r>
            <a:r>
              <a:rPr lang="it-CH" b="1" dirty="0">
                <a:latin typeface="Calibri"/>
                <a:ea typeface="Calibri"/>
                <a:cs typeface="Calibri"/>
              </a:rPr>
              <a:t>rendere la terapia farmacologica più sicura, più efficace e più adatta alla situazione individuale dei Residenti</a:t>
            </a:r>
            <a:r>
              <a:rPr lang="it-CH" dirty="0">
                <a:latin typeface="Calibri"/>
                <a:ea typeface="Calibri"/>
                <a:cs typeface="Calibri"/>
              </a:rPr>
              <a:t>. </a:t>
            </a:r>
            <a:endParaRPr dirty="0"/>
          </a:p>
          <a:p>
            <a:pPr>
              <a:defRPr/>
            </a:pPr>
            <a:endParaRPr lang="it-CH" dirty="0"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93018" y="1230033"/>
            <a:ext cx="251118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Definizione</a:t>
            </a:r>
            <a:endParaRPr/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 rot="292521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8" name="Picture 7" descr="A white eye and pills in a circle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5743933" y="6360815"/>
            <a:ext cx="60940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  <a:ea typeface="+mn-ea"/>
                <a:cs typeface="Calibri"/>
              </a:rPr>
              <a:t>(Griese-Mammen </a:t>
            </a:r>
            <a:r>
              <a:rPr lang="it-CH" sz="1000">
                <a:latin typeface="Calibri"/>
              </a:rPr>
              <a:t>N, Hersberger KE, Messerli M, et al. 2018) </a:t>
            </a:r>
            <a:endParaRPr/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 txBox="1"/>
          <p:nvPr/>
        </p:nvSpPr>
        <p:spPr bwMode="auto">
          <a:xfrm>
            <a:off x="838425" y="3473941"/>
            <a:ext cx="10944000" cy="10838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Implementazione sistematica seguendo un processo e una revisione strutturati dei medicinali.</a:t>
            </a:r>
            <a:endParaRPr/>
          </a:p>
        </p:txBody>
      </p:sp>
      <p:sp>
        <p:nvSpPr>
          <p:cNvPr id="36" name="Ellipse 9"/>
          <p:cNvSpPr>
            <a:spLocks noChangeAspect="1"/>
          </p:cNvSpPr>
          <p:nvPr/>
        </p:nvSpPr>
        <p:spPr bwMode="auto">
          <a:xfrm>
            <a:off x="409575" y="3511861"/>
            <a:ext cx="1008000" cy="1008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it-CH" sz="1200" u="none" strike="noStrike" cap="none" spc="-10">
              <a:ln>
                <a:noFill/>
              </a:ln>
              <a:solidFill>
                <a:srgbClr val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2" name="Inhaltsplatzhalter 2"/>
          <p:cNvSpPr txBox="1"/>
          <p:nvPr/>
        </p:nvSpPr>
        <p:spPr bwMode="auto">
          <a:xfrm>
            <a:off x="838425" y="5131581"/>
            <a:ext cx="10944000" cy="10838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I Residenti e/o le Persone con diritto di rappresentanza per i provvedimenti medici sono parte integrante del processo.</a:t>
            </a:r>
            <a:endParaRPr/>
          </a:p>
        </p:txBody>
      </p:sp>
      <p:sp>
        <p:nvSpPr>
          <p:cNvPr id="37" name="Ellipse 9"/>
          <p:cNvSpPr>
            <a:spLocks noChangeAspect="1"/>
          </p:cNvSpPr>
          <p:nvPr/>
        </p:nvSpPr>
        <p:spPr bwMode="auto">
          <a:xfrm>
            <a:off x="409575" y="5169501"/>
            <a:ext cx="1008000" cy="1008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it-CH" sz="1200" u="none" strike="noStrike" cap="none" spc="-10">
              <a:ln>
                <a:noFill/>
              </a:ln>
              <a:solidFill>
                <a:srgbClr val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4" name="Titel 3"/>
          <p:cNvSpPr txBox="1"/>
          <p:nvPr/>
        </p:nvSpPr>
        <p:spPr bwMode="auto">
          <a:xfrm>
            <a:off x="412019" y="371701"/>
            <a:ext cx="11370406" cy="12787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400"/>
              <a:t>La Revisione dei medicinali si basa sui seguenti 3 elementi di base: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latin typeface="+mj-lt"/>
                <a:ea typeface="Roboto"/>
              </a:rPr>
              <a:t>10</a:t>
            </a:fld>
            <a:endParaRPr lang="it-CH" sz="800">
              <a:latin typeface="+mj-lt"/>
              <a:ea typeface="Roboto"/>
            </a:endParaRPr>
          </a:p>
        </p:txBody>
      </p:sp>
      <p:sp>
        <p:nvSpPr>
          <p:cNvPr id="5" name="Inhaltsplatzhalter 2"/>
          <p:cNvSpPr txBox="1"/>
          <p:nvPr/>
        </p:nvSpPr>
        <p:spPr bwMode="auto">
          <a:xfrm>
            <a:off x="828339" y="2103098"/>
            <a:ext cx="10944000" cy="7148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Collaborazione interprofessionale.</a:t>
            </a:r>
            <a:endParaRPr lang="it-CH" sz="2200" strike="sngStrike">
              <a:latin typeface="Calibri"/>
              <a:ea typeface="Calibri"/>
              <a:cs typeface="Calibri"/>
            </a:endParaRPr>
          </a:p>
        </p:txBody>
      </p:sp>
      <p:sp>
        <p:nvSpPr>
          <p:cNvPr id="7" name="Ellipse 9"/>
          <p:cNvSpPr>
            <a:spLocks noChangeAspect="1"/>
          </p:cNvSpPr>
          <p:nvPr/>
        </p:nvSpPr>
        <p:spPr bwMode="auto">
          <a:xfrm>
            <a:off x="409575" y="1956513"/>
            <a:ext cx="1008000" cy="1008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it-CH" sz="1200" u="none" strike="noStrike" cap="none" spc="-10">
              <a:ln>
                <a:noFill/>
              </a:ln>
              <a:solidFill>
                <a:srgbClr val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  <p:pic>
        <p:nvPicPr>
          <p:cNvPr id="6" name="Grafik 5" descr="Gruppenbrainstormi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56375" y="1947821"/>
            <a:ext cx="914400" cy="914400"/>
          </a:xfrm>
          <a:prstGeom prst="rect">
            <a:avLst/>
          </a:prstGeom>
        </p:spPr>
      </p:pic>
      <p:pic>
        <p:nvPicPr>
          <p:cNvPr id="9" name="Graphic 15" descr="Hierarchy with solid fill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56375" y="3474729"/>
            <a:ext cx="914400" cy="914400"/>
          </a:xfrm>
          <a:prstGeom prst="rect">
            <a:avLst/>
          </a:prstGeom>
        </p:spPr>
      </p:pic>
      <p:pic>
        <p:nvPicPr>
          <p:cNvPr id="11" name="Grafik 10" descr="Sitzungssaal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456375" y="521630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09575" y="129397"/>
            <a:ext cx="11603738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Differenza tra controllo dei farmaci e Revisione dei medicinali</a:t>
            </a:r>
            <a:endParaRPr/>
          </a:p>
        </p:txBody>
      </p:sp>
      <p:grpSp>
        <p:nvGrpSpPr>
          <p:cNvPr id="12" name="Gruppieren 11"/>
          <p:cNvGrpSpPr/>
          <p:nvPr/>
        </p:nvGrpSpPr>
        <p:grpSpPr bwMode="auto">
          <a:xfrm>
            <a:off x="409575" y="1430013"/>
            <a:ext cx="5326972" cy="4852987"/>
            <a:chOff x="409575" y="1557337"/>
            <a:chExt cx="3600000" cy="4852987"/>
          </a:xfrm>
        </p:grpSpPr>
        <p:sp>
          <p:nvSpPr>
            <p:cNvPr id="13" name="Rechteck 12"/>
            <p:cNvSpPr/>
            <p:nvPr/>
          </p:nvSpPr>
          <p:spPr bwMode="auto">
            <a:xfrm>
              <a:off x="409575" y="1557337"/>
              <a:ext cx="3600000" cy="5874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251999" tIns="108000" rIns="108000" bIns="108000" rtlCol="0" anchor="t" anchorCtr="0">
              <a:spAutoFit/>
            </a:bodyPr>
            <a:lstStyle/>
            <a:p>
              <a:pPr>
                <a:defRPr/>
              </a:pPr>
              <a:r>
                <a:rPr lang="it-CH" sz="2400" b="1">
                  <a:latin typeface="Calibri"/>
                  <a:ea typeface="Calibri"/>
                  <a:cs typeface="Calibri"/>
                </a:rPr>
                <a:t>Il controllo dei farmaci </a:t>
              </a:r>
              <a:endParaRPr/>
            </a:p>
          </p:txBody>
        </p:sp>
        <p:sp>
          <p:nvSpPr>
            <p:cNvPr id="14" name="Rechteck 13"/>
            <p:cNvSpPr/>
            <p:nvPr/>
          </p:nvSpPr>
          <p:spPr bwMode="auto">
            <a:xfrm>
              <a:off x="409575" y="2144778"/>
              <a:ext cx="3600000" cy="4265547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di solito avviene al momento dell’ingresso in una Casa per Anziani o al rientro dall'ospedale</a:t>
              </a:r>
              <a:endParaRPr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è una revisione limitata e strutturata dei medicinali attuali da parte di un medico o di un farmacista</a:t>
              </a:r>
              <a:endParaRPr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avviene senza scambio interprofessionale </a:t>
              </a:r>
              <a:endParaRPr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di solito si basa solo sulle prescrizioni (senza ulteriori dati)</a:t>
              </a:r>
              <a:endParaRPr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è fatto congiuntamente con una successiva Revisione dei medicinali.</a:t>
              </a:r>
              <a:endParaRPr/>
            </a:p>
          </p:txBody>
        </p:sp>
      </p:grpSp>
      <p:grpSp>
        <p:nvGrpSpPr>
          <p:cNvPr id="15" name="Gruppieren 14"/>
          <p:cNvGrpSpPr/>
          <p:nvPr/>
        </p:nvGrpSpPr>
        <p:grpSpPr bwMode="auto">
          <a:xfrm>
            <a:off x="6415085" y="1430012"/>
            <a:ext cx="5326972" cy="4790181"/>
            <a:chOff x="4296000" y="1557337"/>
            <a:chExt cx="3600000" cy="4790181"/>
          </a:xfrm>
        </p:grpSpPr>
        <p:sp>
          <p:nvSpPr>
            <p:cNvPr id="16" name="Rechteck 15"/>
            <p:cNvSpPr/>
            <p:nvPr/>
          </p:nvSpPr>
          <p:spPr bwMode="auto">
            <a:xfrm>
              <a:off x="4296000" y="1557337"/>
              <a:ext cx="3600000" cy="5874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251999" tIns="108000" rIns="108000" bIns="108000" rtlCol="0" anchor="t" anchorCtr="0">
              <a:spAutoFit/>
            </a:bodyPr>
            <a:lstStyle/>
            <a:p>
              <a:pPr>
                <a:defRPr/>
              </a:pPr>
              <a:r>
                <a:rPr lang="it-CH" sz="2400" b="1">
                  <a:latin typeface="Calibri"/>
                  <a:ea typeface="Calibri"/>
                  <a:cs typeface="Calibri"/>
                </a:rPr>
                <a:t>La Revisione dei medicinali</a:t>
              </a:r>
              <a:endParaRPr/>
            </a:p>
          </p:txBody>
        </p:sp>
        <p:sp>
          <p:nvSpPr>
            <p:cNvPr id="17" name="Rechteck 16"/>
            <p:cNvSpPr/>
            <p:nvPr/>
          </p:nvSpPr>
          <p:spPr bwMode="auto">
            <a:xfrm>
              <a:off x="4296000" y="2144778"/>
              <a:ext cx="3600000" cy="420274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avviene regolarmente, almeno una volta ogni 12 mesi</a:t>
              </a:r>
              <a:endParaRPr dirty="0"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viene avviata anche in risposta a cambiamenti dello stato di salute del Residente</a:t>
              </a:r>
              <a:endParaRPr dirty="0"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è un processo interprofessionale sistematicamente pianificato e attuato</a:t>
              </a:r>
              <a:endParaRPr dirty="0"/>
            </a:p>
            <a:p>
              <a:pPr marL="342900" indent="-342900">
                <a:spcAft>
                  <a:spcPts val="300"/>
                </a:spcAft>
                <a:buFont typeface="Symbol"/>
                <a:buChar char="-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è una revisione interprofessionale e strutturata dei medicinali</a:t>
              </a:r>
              <a:endParaRPr dirty="0"/>
            </a:p>
          </p:txBody>
        </p:sp>
      </p:grp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rcRect b="18935"/>
          <a:stretch>
            <a:fillRect/>
          </a:stretch>
        </p:blipFill>
        <p:spPr bwMode="auto">
          <a:xfrm>
            <a:off x="4786211" y="5350267"/>
            <a:ext cx="950336" cy="852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7842819" y="6270115"/>
            <a:ext cx="3967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</a:rPr>
              <a:t>(Meyer-Massetti C, Osińska M, Welte N, et al. 2025)</a:t>
            </a:r>
            <a:endParaRPr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rcRect l="12871" r="15368" b="17211"/>
          <a:stretch>
            <a:fillRect/>
          </a:stretch>
        </p:blipFill>
        <p:spPr bwMode="auto">
          <a:xfrm>
            <a:off x="10661796" y="5187040"/>
            <a:ext cx="1080261" cy="1000085"/>
          </a:xfrm>
          <a:prstGeom prst="rect">
            <a:avLst/>
          </a:prstGeom>
        </p:spPr>
      </p:pic>
      <p:sp>
        <p:nvSpPr>
          <p:cNvPr id="5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Revisione dei medicinali strutturata</a:t>
            </a:r>
            <a:endParaRPr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943428" y="1500226"/>
            <a:ext cx="10410371" cy="49926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 ogni medicinale vengono esaminati i seguenti aspetti:</a:t>
            </a:r>
            <a:endParaRPr/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Indicazioni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 ogni sostanza prescritta (sovradosaggio) </a:t>
            </a:r>
            <a:endParaRPr/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Prescrizione per ogni </a:t>
            </a: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indicazione che richiede un trattamento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(sottoutilizzo)</a:t>
            </a:r>
            <a:endParaRPr/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Efficacia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del medicinale nell'attuale stato di salute (monitoraggio degli effetti)</a:t>
            </a:r>
            <a:endParaRPr lang="it-CH" sz="2200"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Sicurezza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dei medicinali (effetti collaterali, uso improprio, medicinali potenzialmente inadeguati) </a:t>
            </a:r>
            <a:endParaRPr lang="it-CH" sz="2200"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b="1"/>
              <a:t>Dosaggio</a:t>
            </a:r>
            <a:r>
              <a:rPr lang="it-CH"/>
              <a:t> appropriato, l'intervallo e l'orario di assunzione, il modulo di dispensazione</a:t>
            </a:r>
            <a:endParaRPr lang="it-CH" sz="22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Durata </a:t>
            </a:r>
            <a:r>
              <a:rPr lang="it-CH" sz="2200">
                <a:latin typeface="Calibri"/>
                <a:ea typeface="Calibri"/>
                <a:cs typeface="Calibri"/>
              </a:rPr>
              <a:t>appropriata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della terapia</a:t>
            </a:r>
            <a:endParaRPr lang="it-CH" sz="2200"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/>
              <a:t>Rischio </a:t>
            </a:r>
            <a:r>
              <a:rPr lang="it-CH" b="1"/>
              <a:t>prescrizioni doppie</a:t>
            </a:r>
            <a:endParaRPr lang="it-CH" sz="2200" b="1"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Interazioni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rilevanti con altri medicinali </a:t>
            </a:r>
            <a:r>
              <a:rPr lang="it-CH" sz="2200">
                <a:latin typeface="Calibri"/>
                <a:ea typeface="Calibri"/>
                <a:cs typeface="Calibri"/>
              </a:rPr>
              <a:t>e 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comorbilità </a:t>
            </a:r>
            <a:endParaRPr lang="it-CH" sz="2200">
              <a:latin typeface="Calibri"/>
              <a:ea typeface="Calibri"/>
              <a:cs typeface="Calibri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/>
              <a:buChar char="̶"/>
              <a:defRPr/>
            </a:pP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Considerazione delle </a:t>
            </a:r>
            <a:r>
              <a:rPr lang="it-CH" sz="2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allergie</a:t>
            </a: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ai medicinali</a:t>
            </a:r>
            <a:endParaRPr lang="it-CH" sz="2200" b="1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10566009" y="87836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+mj-lt"/>
              <a:ea typeface="Roboto"/>
            </a:endParaRPr>
          </a:p>
        </p:txBody>
      </p:sp>
      <p:pic>
        <p:nvPicPr>
          <p:cNvPr id="6" name="Graphic 5" descr="Eye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668115" y="196760"/>
            <a:ext cx="1235787" cy="123578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Perché è importante effettuare la Revisione dei medicinali?</a:t>
            </a:r>
            <a:endParaRPr lang="it-CH" strike="sngStrike"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spect="1"/>
          </p:cNvSpPr>
          <p:nvPr/>
        </p:nvSpPr>
        <p:spPr bwMode="auto">
          <a:xfrm rot="292521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9691216" cy="1345204"/>
          </a:xfrm>
        </p:spPr>
        <p:txBody>
          <a:bodyPr/>
          <a:lstStyle/>
          <a:p>
            <a:pPr>
              <a:defRPr/>
            </a:pPr>
            <a:r>
              <a:rPr lang="it-CH" sz="4400"/>
              <a:t>La Revisione dei medicinali nella nostra Casa per Anziani</a:t>
            </a:r>
            <a:endParaRPr/>
          </a:p>
        </p:txBody>
      </p:sp>
      <p:sp>
        <p:nvSpPr>
          <p:cNvPr id="5" name="Textfeld 6"/>
          <p:cNvSpPr txBox="1"/>
          <p:nvPr/>
        </p:nvSpPr>
        <p:spPr bwMode="auto">
          <a:xfrm>
            <a:off x="409575" y="1994653"/>
            <a:ext cx="10892409" cy="3390874"/>
          </a:xfrm>
          <a:prstGeom prst="rect">
            <a:avLst/>
          </a:prstGeom>
          <a:noFill/>
          <a:ln>
            <a:noFill/>
          </a:ln>
        </p:spPr>
        <p:txBody>
          <a:bodyPr wrap="square" lIns="648000" tIns="216000" rIns="360000" bIns="216000" rtlCol="0" anchor="t">
            <a:spAutoFit/>
          </a:bodyPr>
          <a:lstStyle/>
          <a:p>
            <a:pPr>
              <a:defRPr/>
            </a:pPr>
            <a:r>
              <a:rPr lang="it-CH" sz="2400" b="1" dirty="0">
                <a:latin typeface="Calibri"/>
                <a:ea typeface="Calibri"/>
                <a:cs typeface="Calibri"/>
              </a:rPr>
              <a:t>Riunitevi in piccoli gruppi e condividete le vostre esperienze:</a:t>
            </a:r>
            <a:endParaRPr b="1" dirty="0"/>
          </a:p>
          <a:p>
            <a:pPr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Riuscite a ricordare situazioni in cui avete discusso della terapia farmacologica di un residente in squadra o con un medico?</a:t>
            </a:r>
            <a:endParaRPr dirty="0"/>
          </a:p>
          <a:p>
            <a:pPr marL="457200" indent="-457200">
              <a:buFont typeface="+mj-lt"/>
              <a:buAutoNum type="arabicPeriod"/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Perché si è svolta la discussione/revisione dei medicinali?</a:t>
            </a:r>
            <a:endParaRPr dirty="0"/>
          </a:p>
          <a:p>
            <a:pPr marL="457200" indent="-457200">
              <a:buFont typeface="+mj-lt"/>
              <a:buAutoNum type="arabicPeriod"/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Come si è svolto l'incontro? Quali aspetti sono stati presi in considerazione? </a:t>
            </a:r>
            <a:endParaRPr dirty="0"/>
          </a:p>
        </p:txBody>
      </p:sp>
      <p:pic>
        <p:nvPicPr>
          <p:cNvPr id="9" name="Graphic 5" descr="Chat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728636" y="315716"/>
            <a:ext cx="1146695" cy="1146695"/>
          </a:xfrm>
          <a:prstGeom prst="rect">
            <a:avLst/>
          </a:prstGeom>
        </p:spPr>
      </p:pic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4523127" y="3336217"/>
            <a:ext cx="2880000" cy="84481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>
              <a:defRPr/>
            </a:pPr>
            <a:r>
              <a:rPr lang="it-CH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Effetti della Revisione dei medicinali</a:t>
            </a:r>
            <a:endParaRPr lang="it-CH" b="1" strike="sngStrike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el 3"/>
          <p:cNvSpPr txBox="1"/>
          <p:nvPr/>
        </p:nvSpPr>
        <p:spPr bwMode="auto">
          <a:xfrm>
            <a:off x="223311" y="159592"/>
            <a:ext cx="11745377" cy="6313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3600"/>
              <a:t>Perché la revisione dei medicinali viene misurata come IMQ?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latin typeface="Calibri Light"/>
                <a:ea typeface="Calibri Light"/>
                <a:cs typeface="Calibri Light"/>
              </a:rPr>
              <a:t>15</a:t>
            </a:fld>
            <a:endParaRPr lang="it-CH" sz="8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1381593" y="5663845"/>
            <a:ext cx="4494292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Rischi di cadute e lesioni correlate ↓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6835587" y="5419970"/>
            <a:ext cx="4946838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Aderenza, conoscenza e vigilanza dei Residenti in relazione ai medicinali ↑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8406681" y="3221287"/>
            <a:ext cx="3426289" cy="1121809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Soluzioni ai problemi legati ai medicinali all'interno della squadra ↑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hteck 9"/>
          <p:cNvSpPr/>
          <p:nvPr/>
        </p:nvSpPr>
        <p:spPr bwMode="auto">
          <a:xfrm>
            <a:off x="385403" y="3359786"/>
            <a:ext cx="336503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Appropriatezza dei medicinali prescritti ↑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Rechteck 11"/>
          <p:cNvSpPr/>
          <p:nvPr/>
        </p:nvSpPr>
        <p:spPr bwMode="auto">
          <a:xfrm>
            <a:off x="7153811" y="1022981"/>
            <a:ext cx="3872119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Qualità </a:t>
            </a: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della</a:t>
            </a:r>
            <a:r>
              <a:rPr lang="it-CH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vita e soddisfazione dei Residenti ↑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Rechteck 12"/>
          <p:cNvSpPr/>
          <p:nvPr/>
        </p:nvSpPr>
        <p:spPr bwMode="auto">
          <a:xfrm>
            <a:off x="136873" y="4609029"/>
            <a:ext cx="3015879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Ricoveri e riammissioni ospedaliere ↓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591578" y="2227810"/>
            <a:ext cx="354520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Incidenti con reazioni avverse ai medicinali ↓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Rechteck 14"/>
          <p:cNvSpPr/>
          <p:nvPr/>
        </p:nvSpPr>
        <p:spPr bwMode="auto">
          <a:xfrm>
            <a:off x="9140897" y="4525046"/>
            <a:ext cx="2641528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Spesa per i medicinali ↓ </a:t>
            </a:r>
            <a:endParaRPr/>
          </a:p>
        </p:txBody>
      </p:sp>
      <p:sp>
        <p:nvSpPr>
          <p:cNvPr id="16" name="Rechteck 15"/>
          <p:cNvSpPr/>
          <p:nvPr/>
        </p:nvSpPr>
        <p:spPr bwMode="auto">
          <a:xfrm>
            <a:off x="8104410" y="2276574"/>
            <a:ext cx="3426289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Numero di medicinali somministrati ↓ 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7" name="Gerade Verbindung 16"/>
          <p:cNvCxnSpPr>
            <a:stCxn id="14" idx="3"/>
          </p:cNvCxnSpPr>
          <p:nvPr/>
        </p:nvCxnSpPr>
        <p:spPr bwMode="auto">
          <a:xfrm>
            <a:off x="4136782" y="2650214"/>
            <a:ext cx="425547" cy="73710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 bwMode="auto">
          <a:xfrm>
            <a:off x="5338038" y="2006290"/>
            <a:ext cx="66854" cy="1422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 bwMode="auto">
          <a:xfrm flipH="1">
            <a:off x="6953633" y="1867791"/>
            <a:ext cx="835839" cy="146842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 bwMode="auto">
          <a:xfrm flipH="1">
            <a:off x="7349447" y="2560480"/>
            <a:ext cx="773306" cy="79930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 bwMode="auto">
          <a:xfrm flipH="1">
            <a:off x="7416373" y="3782191"/>
            <a:ext cx="1008651" cy="3599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>
            <a:stCxn id="10" idx="3"/>
            <a:endCxn id="3" idx="1"/>
          </p:cNvCxnSpPr>
          <p:nvPr/>
        </p:nvCxnSpPr>
        <p:spPr bwMode="auto">
          <a:xfrm flipV="1">
            <a:off x="3750437" y="3758622"/>
            <a:ext cx="772690" cy="2356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>
            <a:stCxn id="13" idx="3"/>
          </p:cNvCxnSpPr>
          <p:nvPr/>
        </p:nvCxnSpPr>
        <p:spPr bwMode="auto">
          <a:xfrm flipV="1">
            <a:off x="3152752" y="3992197"/>
            <a:ext cx="1479238" cy="103923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 bwMode="auto">
          <a:xfrm flipV="1">
            <a:off x="3380812" y="4163055"/>
            <a:ext cx="1504746" cy="152435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 bwMode="auto">
          <a:xfrm flipH="1" flipV="1">
            <a:off x="6969270" y="4149834"/>
            <a:ext cx="1455754" cy="127013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 bwMode="auto">
          <a:xfrm flipH="1" flipV="1">
            <a:off x="7416373" y="4149834"/>
            <a:ext cx="1742867" cy="65911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4"/>
          <p:cNvSpPr/>
          <p:nvPr/>
        </p:nvSpPr>
        <p:spPr bwMode="auto">
          <a:xfrm>
            <a:off x="4742688" y="4470937"/>
            <a:ext cx="2435796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Dolore ↓ </a:t>
            </a:r>
            <a:b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Disturbi dell'umore ↑ 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8" name="Gerade Verbindung 55"/>
          <p:cNvCxnSpPr/>
          <p:nvPr/>
        </p:nvCxnSpPr>
        <p:spPr bwMode="auto">
          <a:xfrm flipH="1" flipV="1">
            <a:off x="5767112" y="4181026"/>
            <a:ext cx="141587" cy="2899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 bwMode="auto">
          <a:xfrm>
            <a:off x="1998816" y="884481"/>
            <a:ext cx="4369688" cy="1121809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Uso di </a:t>
            </a: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medicinali anticolinergici (ad es. antidepressivi, antipsicotici) e/o sedativi</a:t>
            </a:r>
            <a:r>
              <a:rPr lang="it-CH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↓ </a:t>
            </a:r>
            <a:endParaRPr lang="it-CH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feld 1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(ARTISET, CURAVIVA, senesuisse, 2025)</a:t>
            </a:r>
            <a:endParaRPr lang="it-CH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 noChangeAspect="1"/>
          </p:cNvSpPr>
          <p:nvPr/>
        </p:nvSpPr>
        <p:spPr bwMode="auto">
          <a:xfrm rot="292521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sp>
        <p:nvSpPr>
          <p:cNvPr id="8" name="Textfeld 6"/>
          <p:cNvSpPr txBox="1"/>
          <p:nvPr/>
        </p:nvSpPr>
        <p:spPr bwMode="auto">
          <a:xfrm>
            <a:off x="487701" y="2861826"/>
            <a:ext cx="10892409" cy="2098212"/>
          </a:xfrm>
          <a:prstGeom prst="rect">
            <a:avLst/>
          </a:prstGeom>
          <a:noFill/>
          <a:ln>
            <a:noFill/>
          </a:ln>
        </p:spPr>
        <p:txBody>
          <a:bodyPr wrap="square" lIns="648000" tIns="216000" rIns="360000" bIns="216000" rtlCol="0" anchor="t">
            <a:spAutoFit/>
          </a:bodyPr>
          <a:lstStyle/>
          <a:p>
            <a:pPr algn="ctr">
              <a:defRPr/>
            </a:pPr>
            <a:r>
              <a:rPr lang="it-CH" sz="3600">
                <a:latin typeface="Calibri"/>
                <a:ea typeface="Calibri"/>
                <a:cs typeface="Calibri"/>
              </a:rPr>
              <a:t>Vogliamo garantire che le medicine soddisfino</a:t>
            </a:r>
            <a:endParaRPr/>
          </a:p>
          <a:p>
            <a:pPr algn="ctr">
              <a:defRPr/>
            </a:pPr>
            <a:r>
              <a:rPr lang="it-CH" sz="3600">
                <a:latin typeface="Calibri"/>
                <a:ea typeface="Calibri"/>
                <a:cs typeface="Calibri"/>
              </a:rPr>
              <a:t>le attuali esigenze dei Residenti attraverso regolari revisioni interprofessionali dei medicinali.</a:t>
            </a:r>
            <a:endParaRPr/>
          </a:p>
        </p:txBody>
      </p:sp>
      <p:sp>
        <p:nvSpPr>
          <p:cNvPr id="9" name="Titel 4"/>
          <p:cNvSpPr txBox="1"/>
          <p:nvPr/>
        </p:nvSpPr>
        <p:spPr bwMode="auto">
          <a:xfrm>
            <a:off x="409576" y="371475"/>
            <a:ext cx="9579156" cy="19014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5400"/>
              <a:t>Qual è l’obiettivo della</a:t>
            </a:r>
            <a:endParaRPr/>
          </a:p>
          <a:p>
            <a:pPr>
              <a:defRPr/>
            </a:pPr>
            <a:r>
              <a:rPr lang="it-CH" sz="5400"/>
              <a:t>Revisione dei medicinali?</a:t>
            </a:r>
            <a:endParaRPr/>
          </a:p>
        </p:txBody>
      </p:sp>
      <p:pic>
        <p:nvPicPr>
          <p:cNvPr id="4" name="Grafik 2" descr="Volltreffer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745205" y="325554"/>
            <a:ext cx="1113558" cy="1113558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>
          <a:xfrm>
            <a:off x="353589" y="899530"/>
            <a:ext cx="8934102" cy="5058940"/>
          </a:xfrm>
        </p:spPr>
        <p:txBody>
          <a:bodyPr/>
          <a:lstStyle/>
          <a:p>
            <a:pPr>
              <a:defRPr/>
            </a:pPr>
            <a:r>
              <a:rPr lang="it-CH"/>
              <a:t>Come funziona il processo di Revisione dei medicinali?</a:t>
            </a:r>
            <a:endParaRPr/>
          </a:p>
          <a:p>
            <a:pPr>
              <a:defRPr/>
            </a:pPr>
            <a:endParaRPr lang="it-CH" sz="6000"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el 3"/>
          <p:cNvSpPr txBox="1"/>
          <p:nvPr/>
        </p:nvSpPr>
        <p:spPr bwMode="auto">
          <a:xfrm>
            <a:off x="412019" y="371702"/>
            <a:ext cx="11370406" cy="6881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Chi è coinvolto?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latin typeface="+mj-lt"/>
                <a:ea typeface="Roboto"/>
              </a:rPr>
              <a:t>18</a:t>
            </a:fld>
            <a:endParaRPr lang="it-CH" sz="800">
              <a:latin typeface="+mj-lt"/>
              <a:ea typeface="Roboto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374376" y="1553596"/>
            <a:ext cx="709078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Sono coinvolti almeno i seguenti professionisti:</a:t>
            </a:r>
            <a:endParaRPr/>
          </a:p>
        </p:txBody>
      </p:sp>
      <p:grpSp>
        <p:nvGrpSpPr>
          <p:cNvPr id="4" name="Gruppieren 3"/>
          <p:cNvGrpSpPr/>
          <p:nvPr/>
        </p:nvGrpSpPr>
        <p:grpSpPr bwMode="auto">
          <a:xfrm>
            <a:off x="1353003" y="2506702"/>
            <a:ext cx="10258425" cy="1008000"/>
            <a:chOff x="409575" y="1998698"/>
            <a:chExt cx="10258425" cy="1008000"/>
          </a:xfrm>
        </p:grpSpPr>
        <p:sp>
          <p:nvSpPr>
            <p:cNvPr id="5" name="Inhaltsplatzhalter 2"/>
            <p:cNvSpPr txBox="1"/>
            <p:nvPr/>
          </p:nvSpPr>
          <p:spPr bwMode="auto">
            <a:xfrm>
              <a:off x="828339" y="2093818"/>
              <a:ext cx="9839661" cy="81056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it-CH" sz="2800">
                  <a:latin typeface="Calibri"/>
                  <a:ea typeface="Calibri"/>
                  <a:cs typeface="Calibri"/>
                </a:rPr>
                <a:t>Medico di famiglia o medico della Casa per Anziani</a:t>
              </a:r>
              <a:endParaRPr lang="it-CH" sz="2800" strike="sngStrike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Ellipse 9"/>
            <p:cNvSpPr>
              <a:spLocks noChangeAspect="1"/>
            </p:cNvSpPr>
            <p:nvPr/>
          </p:nvSpPr>
          <p:spPr bwMode="auto">
            <a:xfrm>
              <a:off x="409575" y="1998698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defRPr/>
              </a:pPr>
              <a:endParaRPr lang="it-CH" sz="1200" u="none" strike="noStrike" cap="none" spc="-10" dirty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" name="Gruppieren 5"/>
          <p:cNvGrpSpPr/>
          <p:nvPr/>
        </p:nvGrpSpPr>
        <p:grpSpPr bwMode="auto">
          <a:xfrm>
            <a:off x="1360203" y="3857034"/>
            <a:ext cx="10251226" cy="1008000"/>
            <a:chOff x="416774" y="3595777"/>
            <a:chExt cx="10251226" cy="1008000"/>
          </a:xfrm>
        </p:grpSpPr>
        <p:sp>
          <p:nvSpPr>
            <p:cNvPr id="8" name="Inhaltsplatzhalter 2"/>
            <p:cNvSpPr txBox="1"/>
            <p:nvPr/>
          </p:nvSpPr>
          <p:spPr bwMode="auto">
            <a:xfrm>
              <a:off x="838425" y="3688220"/>
              <a:ext cx="9829575" cy="81056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it-CH" sz="2800">
                  <a:latin typeface="Calibri"/>
                  <a:ea typeface="Calibri"/>
                  <a:cs typeface="Calibri"/>
                </a:rPr>
                <a:t>Infermiere della Casa per Anziani</a:t>
              </a:r>
              <a:endParaRPr/>
            </a:p>
          </p:txBody>
        </p:sp>
        <p:sp>
          <p:nvSpPr>
            <p:cNvPr id="36" name="Ellipse 9"/>
            <p:cNvSpPr>
              <a:spLocks noChangeAspect="1"/>
            </p:cNvSpPr>
            <p:nvPr/>
          </p:nvSpPr>
          <p:spPr bwMode="auto">
            <a:xfrm>
              <a:off x="416774" y="3595777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defRPr/>
              </a:pPr>
              <a:endParaRPr lang="it-CH" sz="120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 bwMode="auto">
          <a:xfrm>
            <a:off x="1353003" y="5269286"/>
            <a:ext cx="10258425" cy="1008000"/>
            <a:chOff x="409575" y="5269286"/>
            <a:chExt cx="10258425" cy="1008000"/>
          </a:xfrm>
        </p:grpSpPr>
        <p:sp>
          <p:nvSpPr>
            <p:cNvPr id="12" name="Inhaltsplatzhalter 2"/>
            <p:cNvSpPr txBox="1"/>
            <p:nvPr/>
          </p:nvSpPr>
          <p:spPr bwMode="auto">
            <a:xfrm>
              <a:off x="838425" y="5306806"/>
              <a:ext cx="9829575" cy="81056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it-CH" sz="2800">
                  <a:latin typeface="Calibri"/>
                  <a:ea typeface="Calibri"/>
                  <a:cs typeface="Calibri"/>
                </a:rPr>
                <a:t>Eventualmente, un farmacista</a:t>
              </a:r>
              <a:endParaRPr lang="it-CH" sz="2800" strike="sngStrike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7" name="Ellipse 9"/>
            <p:cNvSpPr>
              <a:spLocks noChangeAspect="1"/>
            </p:cNvSpPr>
            <p:nvPr/>
          </p:nvSpPr>
          <p:spPr bwMode="auto">
            <a:xfrm>
              <a:off x="409575" y="5269286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defRPr/>
              </a:pPr>
              <a:endParaRPr lang="it-CH" sz="120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Textfeld 10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1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BF7E120-3B09-2FBE-43E7-A54B4E53F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24190" y="2449643"/>
            <a:ext cx="1080000" cy="108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BE6C559-0ABC-D738-C672-C56B9CA86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331047" y="3785683"/>
            <a:ext cx="1080000" cy="10800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A829120-53FB-0491-C16E-F265DAD29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623" y="5301926"/>
            <a:ext cx="883376" cy="8833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 noGrp="1"/>
          </p:cNvSpPr>
          <p:nvPr>
            <p:ph type="title"/>
          </p:nvPr>
        </p:nvSpPr>
        <p:spPr bwMode="auto">
          <a:xfrm>
            <a:off x="355600" y="315913"/>
            <a:ext cx="118364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4000" b="1"/>
              <a:t>Quando viene effettuata la Revisione dei medicinali?</a:t>
            </a:r>
            <a:endParaRPr/>
          </a:p>
        </p:txBody>
      </p:sp>
      <p:sp>
        <p:nvSpPr>
          <p:cNvPr id="5" name="Textfeld 2"/>
          <p:cNvSpPr txBox="1"/>
          <p:nvPr/>
        </p:nvSpPr>
        <p:spPr bwMode="auto">
          <a:xfrm>
            <a:off x="355600" y="1326505"/>
            <a:ext cx="909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Esempio di programma per la verifica dei medicinali di un residente</a:t>
            </a:r>
            <a:endParaRPr/>
          </a:p>
        </p:txBody>
      </p:sp>
      <p:sp>
        <p:nvSpPr>
          <p:cNvPr id="8" name="TextBox 9"/>
          <p:cNvSpPr txBox="1"/>
          <p:nvPr/>
        </p:nvSpPr>
        <p:spPr bwMode="auto">
          <a:xfrm>
            <a:off x="11494436" y="6526439"/>
            <a:ext cx="3420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95202A2B-C977-E242-981D-4353B69DDCE3}" type="slidenum">
              <a:rPr lang="it-CH" sz="800">
                <a:ea typeface="Roboto"/>
              </a:rPr>
              <a:t>19</a:t>
            </a:fld>
            <a:endParaRPr lang="it-CH" sz="1050"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rcRect t="22349" b="32137"/>
          <a:stretch/>
        </p:blipFill>
        <p:spPr bwMode="auto">
          <a:xfrm>
            <a:off x="0" y="2137558"/>
            <a:ext cx="12192000" cy="39233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spect="1"/>
          </p:cNvSpPr>
          <p:nvPr/>
        </p:nvSpPr>
        <p:spPr bwMode="auto">
          <a:xfrm rot="292521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Criteri minimi per l'IMQ</a:t>
            </a:r>
            <a:endParaRPr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arenR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La Revisione dei medicinali avviene </a:t>
            </a:r>
            <a:r>
              <a:rPr lang="it-CH" sz="2400" b="1">
                <a:latin typeface="Calibri"/>
                <a:ea typeface="Calibri"/>
                <a:cs typeface="Calibri"/>
              </a:rPr>
              <a:t>al momento del ricovero </a:t>
            </a:r>
            <a:r>
              <a:rPr lang="it-CH" sz="2400">
                <a:latin typeface="Calibri"/>
                <a:ea typeface="Calibri"/>
                <a:cs typeface="Calibri"/>
              </a:rPr>
              <a:t>e </a:t>
            </a:r>
            <a:r>
              <a:rPr lang="it-CH" sz="2400" b="1">
                <a:latin typeface="Calibri"/>
                <a:ea typeface="Calibri"/>
                <a:cs typeface="Calibri"/>
              </a:rPr>
              <a:t>almeno una volta ogni 12 mesi </a:t>
            </a:r>
            <a:r>
              <a:rPr lang="it-CH" sz="2400">
                <a:latin typeface="Calibri"/>
                <a:ea typeface="Calibri"/>
                <a:cs typeface="Calibri"/>
              </a:rPr>
              <a:t>e/o viene avviata e pianificata </a:t>
            </a:r>
            <a:r>
              <a:rPr lang="it-CH" sz="2400" b="1">
                <a:latin typeface="Calibri"/>
                <a:ea typeface="Calibri"/>
                <a:cs typeface="Calibri"/>
              </a:rPr>
              <a:t>in risposta ai cambiamenti dello stato di salute </a:t>
            </a:r>
            <a:r>
              <a:rPr lang="it-CH" sz="2400">
                <a:latin typeface="Calibri"/>
                <a:ea typeface="Calibri"/>
                <a:cs typeface="Calibri"/>
              </a:rPr>
              <a:t>del Residente. </a:t>
            </a:r>
            <a:endParaRPr/>
          </a:p>
          <a:p>
            <a:pPr marL="514350" indent="-514350">
              <a:buFont typeface="+mj-lt"/>
              <a:buAutoNum type="alphaLcParenR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lphaLcParenR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La Revisione dei medicinali è condotta in modo interprofessionale, con la partecipazione di </a:t>
            </a:r>
            <a:r>
              <a:rPr lang="it-CH" sz="2400" b="1">
                <a:latin typeface="Calibri"/>
                <a:ea typeface="Calibri"/>
                <a:cs typeface="Calibri"/>
              </a:rPr>
              <a:t>almeno un infermiere e di un medico.</a:t>
            </a:r>
            <a:endParaRPr/>
          </a:p>
          <a:p>
            <a:pPr marL="514350" indent="-514350">
              <a:buFont typeface="+mj-lt"/>
              <a:buAutoNum type="alphaLcParenR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lphaLcParenR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Sono stati </a:t>
            </a:r>
            <a:r>
              <a:rPr lang="it-CH" sz="2400" b="1">
                <a:latin typeface="Calibri"/>
                <a:ea typeface="Calibri"/>
                <a:cs typeface="Calibri"/>
              </a:rPr>
              <a:t>eseguiti tutti i passi necessari </a:t>
            </a:r>
            <a:r>
              <a:rPr lang="it-CH" sz="2400">
                <a:latin typeface="Calibri"/>
                <a:ea typeface="Calibri"/>
                <a:cs typeface="Calibri"/>
              </a:rPr>
              <a:t>per</a:t>
            </a:r>
            <a:r>
              <a:rPr lang="it-CH" sz="2400" b="1">
                <a:latin typeface="Calibri"/>
                <a:ea typeface="Calibri"/>
                <a:cs typeface="Calibri"/>
              </a:rPr>
              <a:t> </a:t>
            </a:r>
            <a:r>
              <a:rPr lang="it-CH" sz="2400">
                <a:latin typeface="Calibri"/>
                <a:ea typeface="Calibri"/>
                <a:cs typeface="Calibri"/>
              </a:rPr>
              <a:t>la</a:t>
            </a:r>
            <a:r>
              <a:rPr lang="it-CH" sz="2400" b="1">
                <a:latin typeface="Calibri"/>
                <a:ea typeface="Calibri"/>
                <a:cs typeface="Calibri"/>
              </a:rPr>
              <a:t> </a:t>
            </a:r>
            <a:r>
              <a:rPr lang="it-CH" sz="2400">
                <a:latin typeface="Calibri"/>
                <a:ea typeface="Calibri"/>
                <a:cs typeface="Calibri"/>
              </a:rPr>
              <a:t>Revisione dei medicinali.</a:t>
            </a:r>
            <a:endParaRPr/>
          </a:p>
          <a:p>
            <a:pPr marL="514350" indent="-514350">
              <a:buFont typeface="+mj-lt"/>
              <a:buAutoNum type="alphaLcParenR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 descr="A white eye and pills in a circle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000"/>
              <a:t>Qual è la procedura per la Revisione dei medicinali?</a:t>
            </a:r>
            <a:endParaRPr lang="de-CH" sz="4000"/>
          </a:p>
        </p:txBody>
      </p:sp>
      <p:sp>
        <p:nvSpPr>
          <p:cNvPr id="7" name="TextBox 8"/>
          <p:cNvSpPr txBox="1"/>
          <p:nvPr/>
        </p:nvSpPr>
        <p:spPr bwMode="auto">
          <a:xfrm>
            <a:off x="11494931" y="6526439"/>
            <a:ext cx="4630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95202A2B-C977-E242-981D-4353B69DDCE3}" type="slidenum">
              <a:rPr lang="de-CH" sz="800">
                <a:ea typeface="Roboto"/>
              </a:rPr>
              <a:t>21</a:t>
            </a:fld>
            <a:endParaRPr lang="de-CH" sz="800"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rcRect t="30196" r="21247" b="31373"/>
          <a:stretch/>
        </p:blipFill>
        <p:spPr bwMode="auto">
          <a:xfrm>
            <a:off x="1910283" y="1143716"/>
            <a:ext cx="7629601" cy="526660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000"/>
              <a:t>Qual è la procedura per la Revisione dei medicinali?</a:t>
            </a:r>
            <a:endParaRPr lang="de-CH" sz="4000"/>
          </a:p>
        </p:txBody>
      </p:sp>
      <p:sp>
        <p:nvSpPr>
          <p:cNvPr id="7" name="TextBox 8"/>
          <p:cNvSpPr txBox="1"/>
          <p:nvPr/>
        </p:nvSpPr>
        <p:spPr bwMode="auto">
          <a:xfrm>
            <a:off x="11494931" y="6526439"/>
            <a:ext cx="4630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95202A2B-C977-E242-981D-4353B69DDCE3}" type="slidenum">
              <a:rPr lang="de-CH" sz="800">
                <a:ea typeface="Roboto"/>
              </a:rPr>
              <a:t>22</a:t>
            </a:fld>
            <a:endParaRPr lang="de-CH" sz="800"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8D6BCCA-9F85-D0FA-0EE6-BBE8C77C18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06" t="4604" r="1608" b="41376"/>
          <a:stretch>
            <a:fillRect/>
          </a:stretch>
        </p:blipFill>
        <p:spPr>
          <a:xfrm>
            <a:off x="1190378" y="933969"/>
            <a:ext cx="9662288" cy="55924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9825030" cy="828000"/>
          </a:xfrm>
        </p:spPr>
        <p:txBody>
          <a:bodyPr/>
          <a:lstStyle/>
          <a:p>
            <a:pPr>
              <a:defRPr/>
            </a:pPr>
            <a:r>
              <a:rPr lang="it-CH" sz="4400"/>
              <a:t>Revisione dei medicinali nella nostra Casa per Anziani</a:t>
            </a:r>
            <a:endParaRPr/>
          </a:p>
        </p:txBody>
      </p:sp>
      <p:sp>
        <p:nvSpPr>
          <p:cNvPr id="4" name="Inhaltsplatzhalter 2"/>
          <p:cNvSpPr txBox="1"/>
          <p:nvPr/>
        </p:nvSpPr>
        <p:spPr bwMode="auto">
          <a:xfrm>
            <a:off x="585927" y="1888881"/>
            <a:ext cx="10873754" cy="4103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Riunitevi in piccoli gruppi e discutete le seguenti domande:</a:t>
            </a:r>
            <a:endParaRPr/>
          </a:p>
          <a:p>
            <a:pPr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È chiaro a tutti i membri del squadra che si occupano dei medicinali il motivo per cui il Residente riceve un determinato medicinale? 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Come riusciamo a parlare insieme dei medicinali come squadra interprofessionale? </a:t>
            </a:r>
            <a:endParaRPr/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Quando e come possiamo portare alla squadra interprofessionale le preoccupazioni del Residente e le nostre osservazioni sull’efficacia e sugli effetti collaterali dei medicinali?</a:t>
            </a:r>
            <a:endParaRPr/>
          </a:p>
        </p:txBody>
      </p:sp>
      <p:grpSp>
        <p:nvGrpSpPr>
          <p:cNvPr id="10" name="Gruppieren 9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rgbClr val="516731"/>
            </a:solidFill>
            <a:ln w="635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2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>
          <a:xfrm>
            <a:off x="353588" y="343483"/>
            <a:ext cx="11756635" cy="5058940"/>
          </a:xfrm>
        </p:spPr>
        <p:txBody>
          <a:bodyPr/>
          <a:lstStyle/>
          <a:p>
            <a:pPr>
              <a:defRPr/>
            </a:pPr>
            <a:r>
              <a:rPr lang="it-CH"/>
              <a:t>Come viene registrata la Revisione dei medicinali come Indicatore medico di qualità?</a:t>
            </a:r>
            <a:endParaRPr lang="it-CH" strike="sngStrike"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1370406" cy="1345204"/>
          </a:xfrm>
        </p:spPr>
        <p:txBody>
          <a:bodyPr/>
          <a:lstStyle/>
          <a:p>
            <a:pPr>
              <a:defRPr/>
            </a:pPr>
            <a:r>
              <a:rPr lang="it-CH" sz="4500"/>
              <a:t>Come viene registrata la Revisione dei medicinali come IMQ?</a:t>
            </a:r>
            <a:endParaRPr/>
          </a:p>
        </p:txBody>
      </p:sp>
      <p:sp>
        <p:nvSpPr>
          <p:cNvPr id="3" name="Textfeld 14"/>
          <p:cNvSpPr txBox="1"/>
          <p:nvPr/>
        </p:nvSpPr>
        <p:spPr bwMode="auto">
          <a:xfrm>
            <a:off x="783436" y="1812368"/>
            <a:ext cx="105156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La Revisione dei medicinali </a:t>
            </a:r>
            <a:r>
              <a:rPr lang="it-CH" sz="2400" b="1" dirty="0">
                <a:latin typeface="Calibri"/>
                <a:ea typeface="Calibri"/>
                <a:cs typeface="Calibri"/>
              </a:rPr>
              <a:t>viene registrata come IMQ con la seguente domanda:</a:t>
            </a:r>
            <a:endParaRPr dirty="0"/>
          </a:p>
          <a:p>
            <a:pPr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«È stata effettuata una Revisione dei medicinali interprofessionale (almeno tra medico e infermiere) negli ultimi 12 mesi?</a:t>
            </a:r>
            <a:r>
              <a:rPr lang="it-CH" b="1" dirty="0"/>
              <a:t>»</a:t>
            </a:r>
            <a:endParaRPr dirty="0"/>
          </a:p>
          <a:p>
            <a:pPr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it-CH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Opzioni di risposta:</a:t>
            </a:r>
            <a:endParaRPr dirty="0"/>
          </a:p>
        </p:txBody>
      </p:sp>
      <p:graphicFrame>
        <p:nvGraphicFramePr>
          <p:cNvPr id="4" name="Diagramme 2"/>
          <p:cNvGraphicFramePr>
            <a:graphicFrameLocks/>
          </p:cNvGraphicFramePr>
          <p:nvPr/>
        </p:nvGraphicFramePr>
        <p:xfrm>
          <a:off x="838198" y="4276189"/>
          <a:ext cx="10334625" cy="180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uppieren 7"/>
          <p:cNvGrpSpPr/>
          <p:nvPr/>
        </p:nvGrpSpPr>
        <p:grpSpPr bwMode="auto">
          <a:xfrm>
            <a:off x="10553551" y="162333"/>
            <a:ext cx="1440000" cy="1440000"/>
            <a:chOff x="10553551" y="162333"/>
            <a:chExt cx="1440000" cy="1440000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10553551" y="162333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r>
                <a:rPr lang="it-CH">
                  <a:solidFill>
                    <a:schemeClr val="bg1"/>
                  </a:solidFill>
                  <a:latin typeface="Calibri"/>
                  <a:ea typeface="Roboto"/>
                </a:rPr>
                <a:t>     </a:t>
              </a:r>
              <a:endParaRPr/>
            </a:p>
          </p:txBody>
        </p:sp>
        <p:pic>
          <p:nvPicPr>
            <p:cNvPr id="10" name="Picture 1" descr="A white eye and pills in a circle with a magnifying glass&#10;&#10;AI-generated content may be incorrect.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10697259" y="315716"/>
              <a:ext cx="1152584" cy="1155759"/>
            </a:xfrm>
            <a:prstGeom prst="rect">
              <a:avLst/>
            </a:prstGeom>
          </p:spPr>
        </p:pic>
      </p:grpSp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/>
          <p:nvPr/>
        </p:nvSpPr>
        <p:spPr bwMode="auto">
          <a:xfrm>
            <a:off x="838200" y="1747555"/>
            <a:ext cx="10515600" cy="1597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1200"/>
              </a:spcAft>
              <a:defRPr/>
            </a:pPr>
            <a:r>
              <a:rPr lang="it-CH" sz="2400" b="1" dirty="0">
                <a:latin typeface="Calibri"/>
                <a:ea typeface="Calibri"/>
                <a:cs typeface="Calibri"/>
              </a:rPr>
              <a:t>Domanda aggiuntiva in relazione alla Revisione dei medicinali:</a:t>
            </a:r>
            <a:endParaRPr dirty="0"/>
          </a:p>
          <a:p>
            <a:pPr>
              <a:lnSpc>
                <a:spcPct val="110000"/>
              </a:lnSpc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Se sì:</a:t>
            </a:r>
            <a:endParaRPr dirty="0"/>
          </a:p>
          <a:p>
            <a:pPr>
              <a:lnSpc>
                <a:spcPct val="110000"/>
              </a:lnSpc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«Specialisti coinvolti nella Revisione dei medicinali: farmacista o farmacologo?</a:t>
            </a:r>
            <a:r>
              <a:rPr lang="it-CH" sz="2400" b="1" dirty="0"/>
              <a:t>»</a:t>
            </a:r>
            <a:endParaRPr dirty="0"/>
          </a:p>
        </p:txBody>
      </p:sp>
      <p:sp>
        <p:nvSpPr>
          <p:cNvPr id="4" name="Title 1"/>
          <p:cNvSpPr txBox="1"/>
          <p:nvPr/>
        </p:nvSpPr>
        <p:spPr bwMode="auto">
          <a:xfrm>
            <a:off x="295274" y="307554"/>
            <a:ext cx="110585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CH" sz="4500" b="1">
                <a:latin typeface="Calibri"/>
                <a:cs typeface="Calibri"/>
              </a:rPr>
              <a:t>Come viene registrata la Revisione dei medicinali come IMQ?</a:t>
            </a:r>
            <a:endParaRPr/>
          </a:p>
        </p:txBody>
      </p:sp>
      <p:graphicFrame>
        <p:nvGraphicFramePr>
          <p:cNvPr id="5" name="Diagramme 2"/>
          <p:cNvGraphicFramePr>
            <a:graphicFrameLocks/>
          </p:cNvGraphicFramePr>
          <p:nvPr/>
        </p:nvGraphicFramePr>
        <p:xfrm>
          <a:off x="914562" y="4023360"/>
          <a:ext cx="10362876" cy="1468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feld 4"/>
          <p:cNvSpPr txBox="1"/>
          <p:nvPr/>
        </p:nvSpPr>
        <p:spPr bwMode="auto">
          <a:xfrm>
            <a:off x="838199" y="5491933"/>
            <a:ext cx="10945305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Questa domanda aggiuntiva fornisce ulteriori informazioni per il monitoraggio interno e lo sviluppo della qualità della Revisione dei medicinali.</a:t>
            </a:r>
            <a:endParaRPr/>
          </a:p>
        </p:txBody>
      </p:sp>
      <p:sp>
        <p:nvSpPr>
          <p:cNvPr id="7" name="Textfeld 5"/>
          <p:cNvSpPr txBox="1"/>
          <p:nvPr/>
        </p:nvSpPr>
        <p:spPr bwMode="auto">
          <a:xfrm>
            <a:off x="838200" y="3595205"/>
            <a:ext cx="2908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CH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Opzioni di risposta:</a:t>
            </a:r>
            <a:endParaRPr/>
          </a:p>
        </p:txBody>
      </p:sp>
      <p:grpSp>
        <p:nvGrpSpPr>
          <p:cNvPr id="9" name="Gruppieren 8"/>
          <p:cNvGrpSpPr/>
          <p:nvPr/>
        </p:nvGrpSpPr>
        <p:grpSpPr bwMode="auto">
          <a:xfrm>
            <a:off x="10553551" y="162333"/>
            <a:ext cx="1440000" cy="1440000"/>
            <a:chOff x="10553551" y="162333"/>
            <a:chExt cx="1440000" cy="1440000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10553551" y="162333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r>
                <a:rPr lang="it-CH">
                  <a:solidFill>
                    <a:schemeClr val="bg1"/>
                  </a:solidFill>
                  <a:latin typeface="Calibri"/>
                  <a:ea typeface="Roboto"/>
                </a:rPr>
                <a:t>     </a:t>
              </a:r>
              <a:endParaRPr/>
            </a:p>
          </p:txBody>
        </p:sp>
        <p:pic>
          <p:nvPicPr>
            <p:cNvPr id="2" name="Picture 1" descr="A white eye and pills in a circle with a magnifying glass&#10;&#10;AI-generated content may be incorrect.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10697259" y="315716"/>
              <a:ext cx="1152584" cy="1155759"/>
            </a:xfrm>
            <a:prstGeom prst="rect">
              <a:avLst/>
            </a:prstGeom>
          </p:spPr>
        </p:pic>
      </p:grpSp>
      <p:sp>
        <p:nvSpPr>
          <p:cNvPr id="10" name="Textfeld 9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11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0197518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Cosa bisogna considerare per la registrazione dell’IMQ?</a:t>
            </a:r>
            <a:endParaRPr/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878242" y="1624858"/>
            <a:ext cx="10825894" cy="4667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it-CH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Controllare la documentazione del residente per verificare se la Revisione dei medicinali è stata documentata</a:t>
            </a:r>
            <a:r>
              <a:rPr lang="it-CH" sz="2400" b="1">
                <a:latin typeface="Calibri"/>
                <a:ea typeface="Calibri"/>
                <a:cs typeface="Calibri"/>
              </a:rPr>
              <a:t>. </a:t>
            </a:r>
            <a:endParaRPr/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/>
              <a:buChar char="─"/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Considerare gli ultimi 12 mesi per la valutazione.</a:t>
            </a:r>
            <a:br>
              <a:rPr lang="it-CH" sz="2200">
                <a:latin typeface="Calibri"/>
                <a:ea typeface="Calibri"/>
                <a:cs typeface="Calibri"/>
              </a:rPr>
            </a:br>
            <a:endParaRPr lang="it-CH" sz="2200"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it-CH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Verificare se i criteri minimi per la Revisione dei medicinali sono stati rispettati.</a:t>
            </a:r>
            <a:endParaRPr/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/>
              <a:buChar char="─"/>
              <a:defRPr/>
            </a:pP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 l'indagine sulla revisione dei medicinali, si conta il numero di Residenti per i quali è stata effettuata una revisione interprofessionale dei medicinali in conformità ai criteri minimi.</a:t>
            </a:r>
            <a:endParaRPr/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/>
              <a:buChar char="─"/>
              <a:defRPr/>
            </a:pPr>
            <a:r>
              <a:rPr lang="it-CH" sz="22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Il monitoraggio (passo 7) è una parte essenziale della Revisione dei medicinali, ma non è definito come criterio minimo, in quanto può estendersi per diverse settimane dopo l'esecuzione della Revisione die medicinali.</a:t>
            </a:r>
            <a:endParaRPr lang="it-CH" sz="220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defRPr/>
            </a:pPr>
            <a:endParaRPr lang="it-CH" sz="2200">
              <a:latin typeface="Calibri"/>
              <a:ea typeface="Calibri"/>
              <a:cs typeface="Calibri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Picture 5" descr="A white eye and pills in a circle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29904" y="315716"/>
            <a:ext cx="9561590" cy="1233684"/>
          </a:xfrm>
        </p:spPr>
        <p:txBody>
          <a:bodyPr/>
          <a:lstStyle/>
          <a:p>
            <a:pPr>
              <a:defRPr/>
            </a:pPr>
            <a:r>
              <a:rPr lang="it-CH" sz="4500"/>
              <a:t>Quali Residenti sono esclusi dal calcolo dell'IMQ?</a:t>
            </a:r>
            <a:endParaRPr/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1343024" y="1825625"/>
            <a:ext cx="10010775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endParaRPr lang="it-CH" sz="2600" b="1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seguenti Residenti sono esclusi dal calcolo dell'IMQ:</a:t>
            </a:r>
            <a:b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endParaRPr lang="it-CH" sz="26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10000"/>
              </a:lnSpc>
              <a:buFont typeface="Symbol"/>
              <a:buChar char="-"/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Residenti che non assumono alcun tipo di medicinale</a:t>
            </a:r>
            <a:endParaRPr lang="it-CH" sz="26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10000"/>
              </a:lnSpc>
              <a:buFont typeface="Symbol"/>
              <a:buChar char="-"/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Residenti che hanno solo una valutazione di ingresso in Casa per Anziani</a:t>
            </a:r>
            <a:endParaRPr/>
          </a:p>
          <a:p>
            <a:pPr>
              <a:lnSpc>
                <a:spcPct val="110000"/>
              </a:lnSpc>
              <a:defRPr/>
            </a:pP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Motivo: la valutazione di ingresso deve essere completata entro i primi 14 giorni. La Revisione dei medicinali all'ingresso nella Casa per Anziani richiede più tempo.</a:t>
            </a:r>
            <a:endParaRPr lang="it-CH" sz="2600">
              <a:latin typeface="Calibri"/>
              <a:ea typeface="Calibri"/>
              <a:cs typeface="Calibri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Picture 5" descr="A white eye and pills in a circle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91319" y="315716"/>
            <a:ext cx="10062231" cy="1341634"/>
          </a:xfrm>
        </p:spPr>
        <p:txBody>
          <a:bodyPr/>
          <a:lstStyle/>
          <a:p>
            <a:pPr>
              <a:defRPr/>
            </a:pPr>
            <a:r>
              <a:rPr lang="it-CH" sz="4500"/>
              <a:t>Aggiustamento del rischio con l'IMQ </a:t>
            </a:r>
            <a:br>
              <a:rPr lang="it-CH" sz="4500"/>
            </a:br>
            <a:r>
              <a:rPr lang="it-CH" sz="4500"/>
              <a:t>Revisione dei medicinali</a:t>
            </a:r>
            <a:endParaRPr/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5" name="Picture 4" descr="A white eye and pills in a circle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6" name="Content Placeholder 2"/>
          <p:cNvSpPr txBox="1"/>
          <p:nvPr/>
        </p:nvSpPr>
        <p:spPr bwMode="auto">
          <a:xfrm>
            <a:off x="1308100" y="2409567"/>
            <a:ext cx="10045700" cy="37673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L'IMQ non è attualmente riportato a livello nazionale dall'Ufficio federale della sanità pubblica (UFSP) e non è aggiustato per il rischio. Se verrà ritenuto adatto per la rendicontazione nazionale, l’aggiustamento per il rischio non sarà comunque fatto:</a:t>
            </a: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defRPr/>
            </a:pP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10000"/>
              </a:lnSpc>
              <a:buFont typeface="Symbol"/>
              <a:buChar char="-"/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È un processo che dovrebbe essere eseguito indipendentemente dalle condizioni fisiche o cognitive dei Residenti. </a:t>
            </a:r>
            <a:endParaRPr/>
          </a:p>
        </p:txBody>
      </p:sp>
      <p:sp>
        <p:nvSpPr>
          <p:cNvPr id="3" name="Textfeld 2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it-CH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202A2B-C977-E242-981D-4353B69DDCE3}" type="slidenum">
              <a:rPr lang="it-CH" sz="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+mn-cs"/>
              </a:rPr>
              <a:t>30</a:t>
            </a:fld>
            <a:endParaRPr lang="it-CH" sz="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Roboto"/>
              <a:cs typeface="+mn-cs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Esempi di esercizi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/>
          <p:nvPr/>
        </p:nvSpPr>
        <p:spPr bwMode="auto">
          <a:xfrm>
            <a:off x="899614" y="2572116"/>
            <a:ext cx="10392770" cy="3635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Medico di famiglia del Residente o medico della CpA</a:t>
            </a:r>
            <a:endParaRPr/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Personale infermieristico della Casa per Anziani</a:t>
            </a:r>
            <a:endParaRPr/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Farmacista</a:t>
            </a:r>
            <a:endParaRPr/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Residente (e/o Persona con diritto di rappresentanza)</a:t>
            </a:r>
            <a:endParaRPr/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Direzione  della CpA</a:t>
            </a:r>
            <a:endParaRPr/>
          </a:p>
          <a:p>
            <a:pPr>
              <a:defRPr/>
            </a:pPr>
            <a:endParaRPr lang="it-CH" sz="2000">
              <a:latin typeface="Calibri"/>
              <a:ea typeface="Calibri"/>
              <a:cs typeface="Calibri"/>
            </a:endParaRPr>
          </a:p>
        </p:txBody>
      </p:sp>
      <p:sp>
        <p:nvSpPr>
          <p:cNvPr id="3" name="Eine Ecke des Rechtecks abrunden 5"/>
          <p:cNvSpPr/>
          <p:nvPr/>
        </p:nvSpPr>
        <p:spPr bwMode="auto">
          <a:xfrm>
            <a:off x="899614" y="1712854"/>
            <a:ext cx="10392771" cy="836192"/>
          </a:xfrm>
          <a:prstGeom prst="round1Rect">
            <a:avLst>
              <a:gd name="adj" fmla="val 16667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it-CH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Quali figure devono (necessariamente) essere coinvolte nella Revisione dei medicinali secondo i criteri minimi:</a:t>
            </a:r>
            <a:endParaRPr/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0395967" y="177395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9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1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0039933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Esercizio 2: vero o falso</a:t>
            </a:r>
            <a:endParaRPr/>
          </a:p>
        </p:txBody>
      </p:sp>
      <p:sp>
        <p:nvSpPr>
          <p:cNvPr id="8" name="Rectangle 7"/>
          <p:cNvSpPr/>
          <p:nvPr/>
        </p:nvSpPr>
        <p:spPr bwMode="auto">
          <a:xfrm>
            <a:off x="6285318" y="4494658"/>
            <a:ext cx="5328000" cy="1207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57319" y="4494658"/>
            <a:ext cx="5328000" cy="1207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10" name="Inhaltsplatzhalter 2"/>
          <p:cNvSpPr txBox="1"/>
          <p:nvPr/>
        </p:nvSpPr>
        <p:spPr bwMode="auto">
          <a:xfrm>
            <a:off x="957319" y="2627586"/>
            <a:ext cx="10661149" cy="1837304"/>
          </a:xfrm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Secondo i criteri minimi, la Revisione dei medicinali è considerata tale se il medico rivede i medicinali, modifica le prescrizioni e informa l‘infermiere tre giorni dopo, in occasione della visita successiva.</a:t>
            </a:r>
            <a:endParaRPr/>
          </a:p>
        </p:txBody>
      </p:sp>
      <p:pic>
        <p:nvPicPr>
          <p:cNvPr id="4" name="Graphic 3" descr="Checkmark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124819" y="4641371"/>
            <a:ext cx="993000" cy="914400"/>
          </a:xfrm>
          <a:prstGeom prst="rect">
            <a:avLst/>
          </a:prstGeom>
        </p:spPr>
      </p:pic>
      <p:pic>
        <p:nvPicPr>
          <p:cNvPr id="5" name="Graphic 4" descr="Close with solid fill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8452819" y="4641371"/>
            <a:ext cx="993000" cy="914400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2" name="Graphic 5" descr="Chat with solid fill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6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0039933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Esempio di esercizio 3: vero o falso</a:t>
            </a:r>
            <a:endParaRPr/>
          </a:p>
        </p:txBody>
      </p:sp>
      <p:sp>
        <p:nvSpPr>
          <p:cNvPr id="13" name="Rectangle 12"/>
          <p:cNvSpPr/>
          <p:nvPr/>
        </p:nvSpPr>
        <p:spPr bwMode="auto">
          <a:xfrm>
            <a:off x="6285318" y="4494658"/>
            <a:ext cx="5328000" cy="1207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57319" y="4494658"/>
            <a:ext cx="5328000" cy="1207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15" name="Inhaltsplatzhalter 2"/>
          <p:cNvSpPr txBox="1"/>
          <p:nvPr/>
        </p:nvSpPr>
        <p:spPr bwMode="auto">
          <a:xfrm>
            <a:off x="957319" y="1872890"/>
            <a:ext cx="10661149" cy="2592000"/>
          </a:xfrm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La Revisione dei medicinali è più completa di un controllo dei medicinali.</a:t>
            </a:r>
            <a:endParaRPr/>
          </a:p>
        </p:txBody>
      </p:sp>
      <p:pic>
        <p:nvPicPr>
          <p:cNvPr id="16" name="Graphic 15" descr="Checkmark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24819" y="4641371"/>
            <a:ext cx="993000" cy="914400"/>
          </a:xfrm>
          <a:prstGeom prst="rect">
            <a:avLst/>
          </a:prstGeom>
        </p:spPr>
      </p:pic>
      <p:pic>
        <p:nvPicPr>
          <p:cNvPr id="17" name="Graphic 16" descr="Close with solid fill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52819" y="4641371"/>
            <a:ext cx="993000" cy="914400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5" name="Graphic 5" descr="Chat with solid fill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6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4</a:t>
            </a:r>
            <a:endParaRPr/>
          </a:p>
        </p:txBody>
      </p:sp>
      <p:grpSp>
        <p:nvGrpSpPr>
          <p:cNvPr id="3" name="Gruppieren 20"/>
          <p:cNvGrpSpPr/>
          <p:nvPr/>
        </p:nvGrpSpPr>
        <p:grpSpPr bwMode="auto">
          <a:xfrm>
            <a:off x="1364451" y="2181187"/>
            <a:ext cx="9788470" cy="900000"/>
            <a:chOff x="398957" y="1884543"/>
            <a:chExt cx="9788470" cy="900000"/>
          </a:xfrm>
        </p:grpSpPr>
        <p:grpSp>
          <p:nvGrpSpPr>
            <p:cNvPr id="4" name="Gruppieren 2"/>
            <p:cNvGrpSpPr/>
            <p:nvPr/>
          </p:nvGrpSpPr>
          <p:grpSpPr bwMode="auto"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6" name="Inhaltsplatzhalter 2"/>
              <p:cNvSpPr txBox="1"/>
              <p:nvPr/>
            </p:nvSpPr>
            <p:spPr bwMode="auto">
              <a:xfrm>
                <a:off x="828339" y="1983970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Dovrebbe essere strutturata.</a:t>
                </a:r>
                <a:endParaRPr/>
              </a:p>
            </p:txBody>
          </p:sp>
          <p:sp>
            <p:nvSpPr>
              <p:cNvPr id="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5" name="Textfeld 12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A</a:t>
              </a:r>
              <a:endParaRPr/>
            </a:p>
          </p:txBody>
        </p:sp>
      </p:grpSp>
      <p:grpSp>
        <p:nvGrpSpPr>
          <p:cNvPr id="8" name="Gruppieren 22"/>
          <p:cNvGrpSpPr/>
          <p:nvPr/>
        </p:nvGrpSpPr>
        <p:grpSpPr bwMode="auto">
          <a:xfrm>
            <a:off x="1364451" y="3309093"/>
            <a:ext cx="9788470" cy="900000"/>
            <a:chOff x="398957" y="1884543"/>
            <a:chExt cx="9788470" cy="900000"/>
          </a:xfrm>
        </p:grpSpPr>
        <p:grpSp>
          <p:nvGrpSpPr>
            <p:cNvPr id="9" name="Gruppieren 23"/>
            <p:cNvGrpSpPr/>
            <p:nvPr/>
          </p:nvGrpSpPr>
          <p:grpSpPr bwMode="auto"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11" name="Inhaltsplatzhalter 2"/>
              <p:cNvSpPr txBox="1"/>
              <p:nvPr/>
            </p:nvSpPr>
            <p:spPr bwMode="auto">
              <a:xfrm>
                <a:off x="828339" y="2005561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Può essere improvvisata.</a:t>
                </a:r>
                <a:endParaRPr/>
              </a:p>
            </p:txBody>
          </p:sp>
          <p:sp>
            <p:nvSpPr>
              <p:cNvPr id="1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ctr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0" name="Textfeld 24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B</a:t>
              </a:r>
              <a:endParaRPr/>
            </a:p>
          </p:txBody>
        </p:sp>
      </p:grpSp>
      <p:grpSp>
        <p:nvGrpSpPr>
          <p:cNvPr id="13" name="Gruppieren 27"/>
          <p:cNvGrpSpPr/>
          <p:nvPr/>
        </p:nvGrpSpPr>
        <p:grpSpPr bwMode="auto">
          <a:xfrm>
            <a:off x="1364451" y="4436554"/>
            <a:ext cx="9788470" cy="900000"/>
            <a:chOff x="398957" y="1884543"/>
            <a:chExt cx="9788470" cy="900000"/>
          </a:xfrm>
        </p:grpSpPr>
        <p:grpSp>
          <p:nvGrpSpPr>
            <p:cNvPr id="14" name="Gruppieren 28"/>
            <p:cNvGrpSpPr/>
            <p:nvPr/>
          </p:nvGrpSpPr>
          <p:grpSpPr bwMode="auto"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16" name="Inhaltsplatzhalter 2"/>
              <p:cNvSpPr txBox="1"/>
              <p:nvPr/>
            </p:nvSpPr>
            <p:spPr bwMode="auto">
              <a:xfrm>
                <a:off x="828339" y="1991203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Per la Revisione è necessaria solo la lista dei medicinali.</a:t>
                </a:r>
                <a:endParaRPr/>
              </a:p>
            </p:txBody>
          </p:sp>
          <p:sp>
            <p:nvSpPr>
              <p:cNvPr id="1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5" name="Textfeld 29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C</a:t>
              </a:r>
              <a:endParaRPr/>
            </a:p>
          </p:txBody>
        </p:sp>
      </p:grpSp>
      <p:grpSp>
        <p:nvGrpSpPr>
          <p:cNvPr id="18" name="Gruppieren 32"/>
          <p:cNvGrpSpPr/>
          <p:nvPr/>
        </p:nvGrpSpPr>
        <p:grpSpPr bwMode="auto">
          <a:xfrm>
            <a:off x="1364451" y="5545068"/>
            <a:ext cx="9788470" cy="900000"/>
            <a:chOff x="398957" y="1884543"/>
            <a:chExt cx="9788470" cy="900000"/>
          </a:xfrm>
        </p:grpSpPr>
        <p:grpSp>
          <p:nvGrpSpPr>
            <p:cNvPr id="19" name="Gruppieren 34"/>
            <p:cNvGrpSpPr/>
            <p:nvPr/>
          </p:nvGrpSpPr>
          <p:grpSpPr bwMode="auto"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21" name="Inhaltsplatzhalter 2"/>
              <p:cNvSpPr txBox="1"/>
              <p:nvPr/>
            </p:nvSpPr>
            <p:spPr bwMode="auto">
              <a:xfrm>
                <a:off x="828339" y="1991202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Deve essere effettuata solo se si sospetta un sovradosaggio.</a:t>
                </a:r>
                <a:endParaRPr/>
              </a:p>
            </p:txBody>
          </p:sp>
          <p:sp>
            <p:nvSpPr>
              <p:cNvPr id="2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0" name="Textfeld 37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D</a:t>
              </a:r>
              <a:endParaRPr/>
            </a:p>
          </p:txBody>
        </p:sp>
      </p:grpSp>
      <p:sp>
        <p:nvSpPr>
          <p:cNvPr id="25" name="TextBox 24"/>
          <p:cNvSpPr txBox="1"/>
          <p:nvPr/>
        </p:nvSpPr>
        <p:spPr bwMode="auto">
          <a:xfrm>
            <a:off x="1343024" y="1277538"/>
            <a:ext cx="991112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it-CH" sz="2600" b="1">
                <a:latin typeface="Calibri"/>
                <a:ea typeface="Calibri"/>
                <a:cs typeface="Calibri"/>
              </a:rPr>
              <a:t>Quali requisiti si applicano alla Revisione dei medicinali?</a:t>
            </a:r>
            <a:endParaRPr/>
          </a:p>
        </p:txBody>
      </p:sp>
      <p:grpSp>
        <p:nvGrpSpPr>
          <p:cNvPr id="26" name="Gruppieren 25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27" name="Oval 26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28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2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5</a:t>
            </a:r>
            <a:endParaRPr/>
          </a:p>
        </p:txBody>
      </p:sp>
      <p:grpSp>
        <p:nvGrpSpPr>
          <p:cNvPr id="3" name="Gruppieren 20"/>
          <p:cNvGrpSpPr/>
          <p:nvPr/>
        </p:nvGrpSpPr>
        <p:grpSpPr bwMode="auto">
          <a:xfrm>
            <a:off x="1378283" y="2059800"/>
            <a:ext cx="9192725" cy="900000"/>
            <a:chOff x="398957" y="1884543"/>
            <a:chExt cx="9192725" cy="900000"/>
          </a:xfrm>
        </p:grpSpPr>
        <p:grpSp>
          <p:nvGrpSpPr>
            <p:cNvPr id="4" name="Gruppieren 2"/>
            <p:cNvGrpSpPr/>
            <p:nvPr/>
          </p:nvGrpSpPr>
          <p:grpSpPr bwMode="auto"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6" name="Inhaltsplatzhalter 2"/>
              <p:cNvSpPr txBox="1"/>
              <p:nvPr/>
            </p:nvSpPr>
            <p:spPr bwMode="auto">
              <a:xfrm>
                <a:off x="828339" y="1977910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Quando si verifica un errore con i medicinali</a:t>
                </a:r>
                <a:endParaRPr/>
              </a:p>
            </p:txBody>
          </p:sp>
          <p:sp>
            <p:nvSpPr>
              <p:cNvPr id="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5" name="Textfeld 12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A</a:t>
              </a:r>
              <a:endParaRPr/>
            </a:p>
          </p:txBody>
        </p:sp>
      </p:grpSp>
      <p:grpSp>
        <p:nvGrpSpPr>
          <p:cNvPr id="8" name="Gruppieren 22"/>
          <p:cNvGrpSpPr/>
          <p:nvPr/>
        </p:nvGrpSpPr>
        <p:grpSpPr bwMode="auto">
          <a:xfrm>
            <a:off x="1378283" y="3187706"/>
            <a:ext cx="9192725" cy="900000"/>
            <a:chOff x="398957" y="1884543"/>
            <a:chExt cx="9192725" cy="900000"/>
          </a:xfrm>
        </p:grpSpPr>
        <p:grpSp>
          <p:nvGrpSpPr>
            <p:cNvPr id="9" name="Gruppieren 23"/>
            <p:cNvGrpSpPr/>
            <p:nvPr/>
          </p:nvGrpSpPr>
          <p:grpSpPr bwMode="auto"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11" name="Inhaltsplatzhalter 2"/>
              <p:cNvSpPr txBox="1"/>
              <p:nvPr/>
            </p:nvSpPr>
            <p:spPr bwMode="auto">
              <a:xfrm>
                <a:off x="828339" y="1949841"/>
                <a:ext cx="8763343" cy="7981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0"/>
                  </a:spcBef>
                  <a:spcAft>
                    <a:spcPts val="8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Almeno una volta all'anno</a:t>
                </a:r>
                <a:endParaRPr/>
              </a:p>
            </p:txBody>
          </p:sp>
          <p:sp>
            <p:nvSpPr>
              <p:cNvPr id="1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ctr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0" name="Textfeld 24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 dirty="0">
                  <a:latin typeface="Calibri"/>
                  <a:ea typeface="Calibri"/>
                  <a:cs typeface="Calibri"/>
                </a:rPr>
                <a:t>B</a:t>
              </a:r>
              <a:endParaRPr dirty="0"/>
            </a:p>
          </p:txBody>
        </p:sp>
      </p:grpSp>
      <p:grpSp>
        <p:nvGrpSpPr>
          <p:cNvPr id="13" name="Gruppieren 27"/>
          <p:cNvGrpSpPr/>
          <p:nvPr/>
        </p:nvGrpSpPr>
        <p:grpSpPr bwMode="auto">
          <a:xfrm>
            <a:off x="1378283" y="4315167"/>
            <a:ext cx="9192725" cy="900000"/>
            <a:chOff x="398957" y="1884543"/>
            <a:chExt cx="9192725" cy="900000"/>
          </a:xfrm>
        </p:grpSpPr>
        <p:grpSp>
          <p:nvGrpSpPr>
            <p:cNvPr id="14" name="Gruppieren 28"/>
            <p:cNvGrpSpPr/>
            <p:nvPr/>
          </p:nvGrpSpPr>
          <p:grpSpPr bwMode="auto"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16" name="Inhaltsplatzhalter 2"/>
              <p:cNvSpPr txBox="1"/>
              <p:nvPr/>
            </p:nvSpPr>
            <p:spPr bwMode="auto">
              <a:xfrm>
                <a:off x="828339" y="1985143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Ad ogni visita</a:t>
                </a:r>
                <a:endParaRPr/>
              </a:p>
            </p:txBody>
          </p:sp>
          <p:sp>
            <p:nvSpPr>
              <p:cNvPr id="1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5" name="Textfeld 29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C</a:t>
              </a:r>
              <a:endParaRPr/>
            </a:p>
          </p:txBody>
        </p:sp>
      </p:grpSp>
      <p:grpSp>
        <p:nvGrpSpPr>
          <p:cNvPr id="18" name="Gruppieren 32"/>
          <p:cNvGrpSpPr/>
          <p:nvPr/>
        </p:nvGrpSpPr>
        <p:grpSpPr bwMode="auto">
          <a:xfrm>
            <a:off x="1378283" y="5423681"/>
            <a:ext cx="9192725" cy="900000"/>
            <a:chOff x="398957" y="1884543"/>
            <a:chExt cx="9192725" cy="900000"/>
          </a:xfrm>
        </p:grpSpPr>
        <p:grpSp>
          <p:nvGrpSpPr>
            <p:cNvPr id="19" name="Gruppieren 34"/>
            <p:cNvGrpSpPr/>
            <p:nvPr/>
          </p:nvGrpSpPr>
          <p:grpSpPr bwMode="auto"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21" name="Inhaltsplatzhalter 2"/>
              <p:cNvSpPr txBox="1"/>
              <p:nvPr/>
            </p:nvSpPr>
            <p:spPr bwMode="auto">
              <a:xfrm>
                <a:off x="828339" y="1985142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Se lo stato di salute del Residente si deteriora</a:t>
                </a:r>
                <a:endParaRPr/>
              </a:p>
            </p:txBody>
          </p:sp>
          <p:sp>
            <p:nvSpPr>
              <p:cNvPr id="2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0" name="Textfeld 37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D</a:t>
              </a:r>
              <a:endParaRPr/>
            </a:p>
          </p:txBody>
        </p:sp>
      </p:grpSp>
      <p:sp>
        <p:nvSpPr>
          <p:cNvPr id="25" name="TextBox 24"/>
          <p:cNvSpPr txBox="1"/>
          <p:nvPr/>
        </p:nvSpPr>
        <p:spPr bwMode="auto">
          <a:xfrm>
            <a:off x="1343025" y="1249977"/>
            <a:ext cx="8763343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it-CH" sz="2600" b="1">
                <a:latin typeface="Calibri"/>
                <a:ea typeface="Calibri"/>
                <a:cs typeface="Calibri"/>
              </a:rPr>
              <a:t>Quando deve essere effettuata la Revisione dei medicinali secondo i Criteri minimi?</a:t>
            </a:r>
            <a:endParaRPr/>
          </a:p>
        </p:txBody>
      </p:sp>
      <p:grpSp>
        <p:nvGrpSpPr>
          <p:cNvPr id="26" name="Gruppieren 25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27" name="Oval 26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28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2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6</a:t>
            </a:r>
            <a:endParaRPr/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838200" y="1755716"/>
            <a:ext cx="10515600" cy="3107230"/>
          </a:xfrm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Nella Casa per Anziani ci sono attualmente 100 Residenti:</a:t>
            </a:r>
            <a:endParaRPr/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Per 12 Residenti, l'ultima valutazione è quella di ingresso.</a:t>
            </a:r>
            <a:endParaRPr/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2 Residenti non assumono alcun medicinale e 4 assumono meno di 3 compresse al giorno (questi Residenti NON sono tra i 12 con una valutazione di ingresso)</a:t>
            </a:r>
            <a:endParaRPr/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1 Residente, che si trova nella Casa per Anziani da diversi anni, rifiuta parzialmente di prendere i medicinali.</a:t>
            </a:r>
            <a:endParaRPr/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 </a:t>
            </a:r>
            <a:endParaRPr lang="it-CH" sz="2400" b="1"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838200" y="4886250"/>
            <a:ext cx="10515600" cy="115416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endParaRPr lang="it-CH" sz="2500" b="1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5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Per quanti Residenti viene calcolato l’IMQ Revisione dei medicinali?</a:t>
            </a:r>
            <a:endParaRPr/>
          </a:p>
          <a:p>
            <a:pPr>
              <a:defRPr/>
            </a:pPr>
            <a:endParaRPr lang="it-CH" sz="2500" b="1">
              <a:latin typeface="Calibri"/>
              <a:ea typeface="Calibri"/>
              <a:cs typeface="Calibri"/>
            </a:endParaRPr>
          </a:p>
        </p:txBody>
      </p:sp>
      <p:grpSp>
        <p:nvGrpSpPr>
          <p:cNvPr id="7" name="Gruppieren 6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bg2"/>
          </a:solidFill>
        </p:grpSpPr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grpFill/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9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38</a:t>
            </a:fld>
            <a:endParaRPr lang="it-CH" sz="800" dirty="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3534334" name="Untertitel 6"/>
          <p:cNvSpPr txBox="1"/>
          <p:nvPr/>
        </p:nvSpPr>
        <p:spPr bwMode="auto">
          <a:xfrm>
            <a:off x="4070350" y="371475"/>
            <a:ext cx="8121650" cy="5651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399"/>
              </a:spcAft>
              <a:defRPr/>
            </a:pPr>
            <a:r>
              <a:rPr lang="it-CH" sz="6000" b="1">
                <a:solidFill>
                  <a:schemeClr val="bg1"/>
                </a:solidFill>
                <a:latin typeface="Calibri"/>
                <a:cs typeface="Calibri"/>
              </a:rPr>
              <a:t>quality@senesuisse.ch</a:t>
            </a:r>
            <a:endParaRPr lang="it-CH"/>
          </a:p>
        </p:txBody>
      </p:sp>
      <p:sp>
        <p:nvSpPr>
          <p:cNvPr id="1973788422" name="Oval 3"/>
          <p:cNvSpPr/>
          <p:nvPr/>
        </p:nvSpPr>
        <p:spPr bwMode="auto">
          <a:xfrm>
            <a:off x="409574" y="1816412"/>
            <a:ext cx="2761412" cy="2761411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97129252" name="Textfeld 4"/>
          <p:cNvSpPr txBox="1"/>
          <p:nvPr/>
        </p:nvSpPr>
        <p:spPr bwMode="auto">
          <a:xfrm rot="21204709">
            <a:off x="320977" y="2550787"/>
            <a:ext cx="2938604" cy="129266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>
              <a:defRPr/>
            </a:pPr>
            <a:r>
              <a:rPr lang="it-CH" sz="2800">
                <a:latin typeface="Calibri"/>
                <a:ea typeface="Roboto"/>
              </a:rPr>
              <a:t>Domande?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Commenti?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Suggerimenti?</a:t>
            </a:r>
            <a:endParaRPr lang="it-CH"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76D01960-D7FD-E62C-7818-E86A750391BF}"/>
              </a:ext>
            </a:extLst>
          </p:cNvPr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39</a:t>
            </a:fld>
            <a:endParaRPr lang="it-CH" sz="800" dirty="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Grazie mille.</a:t>
            </a:r>
            <a:endParaRPr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3" name="Grafik 2" descr="Bogen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955963" y="2412228"/>
            <a:ext cx="1662545" cy="1662545"/>
          </a:xfrm>
          <a:prstGeom prst="rect">
            <a:avLst/>
          </a:prstGeom>
        </p:spPr>
      </p:pic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40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Fonti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923544" indent="-950976">
              <a:defRPr/>
            </a:pPr>
            <a:r>
              <a:rPr lang="it-CH" sz="1800">
                <a:latin typeface="Calibri"/>
                <a:ea typeface="Calibri"/>
                <a:cs typeface="Calibri"/>
              </a:rPr>
              <a:t>ARTISET, CURAVIVA, senesuisse. Scheda informativa: Indicatori medici di qualità "Revisione dei medicinali" per la Cure di lunga durata residenziali. ARTISET, CURAVIVA, senesuisse; 2025.</a:t>
            </a:r>
            <a:br>
              <a:rPr lang="it-CH" sz="1800">
                <a:latin typeface="Calibri"/>
                <a:ea typeface="Calibri"/>
                <a:cs typeface="Calibri"/>
              </a:rPr>
            </a:br>
            <a:r>
              <a:rPr lang="it-CH" sz="1800">
                <a:latin typeface="Calibri"/>
                <a:ea typeface="Calibri"/>
                <a:cs typeface="Calibri"/>
              </a:rPr>
              <a:t>Online: </a:t>
            </a:r>
            <a:r>
              <a:rPr lang="it-CH" sz="1800" u="sng">
                <a:latin typeface="Calibri"/>
                <a:ea typeface="Calibri"/>
                <a:cs typeface="Calibri"/>
                <a:hlinkClick r:id="rId3" tooltip="https://www.artiset.ch/Conoscenze-specialistiche/NIP-Q-UPGRADE/P1xU5/?lang=it"/>
              </a:rPr>
              <a:t>https://www.artiset.ch/Conoscenze-specialistiche/NIP-Q-UPGRADE/P1xU5/?lang=it</a:t>
            </a:r>
            <a:endParaRPr lang="it-CH" sz="1800">
              <a:latin typeface="Calibri"/>
              <a:ea typeface="Calibri"/>
              <a:cs typeface="Calibri"/>
            </a:endParaRPr>
          </a:p>
          <a:p>
            <a:pPr marL="923544" indent="-950976">
              <a:defRPr/>
            </a:pPr>
            <a:r>
              <a:rPr lang="it-CH" sz="1800">
                <a:latin typeface="Calibri"/>
                <a:ea typeface="Calibri"/>
                <a:cs typeface="Calibri"/>
              </a:rPr>
              <a:t>Griese-Mammen N, Hersberger KE, Messerli M, et al. PCNE definition of medication review: reaching agreement. International Journal of Clinical Pharmacy. 2018;40(5):1199-208.</a:t>
            </a:r>
            <a:endParaRPr/>
          </a:p>
          <a:p>
            <a:pPr marL="923544" indent="-950976">
              <a:defRPr/>
            </a:pPr>
            <a:r>
              <a:rPr lang="it-CH" sz="1800">
                <a:latin typeface="Calibri"/>
                <a:ea typeface="Calibri"/>
                <a:cs typeface="Calibri"/>
              </a:rPr>
              <a:t>Meyer-Massetti C, Osińska M, Welte N, et al. Medication-related infrastructure and medication reviews in nursing homes-a rapid appraisal study. BMC Health Serv Res. 2025; 25(1):495.</a:t>
            </a:r>
            <a:endParaRPr/>
          </a:p>
          <a:p>
            <a:pPr marL="923544" indent="-950976">
              <a:defRPr/>
            </a:pPr>
            <a:endParaRPr lang="it-CH" sz="1800">
              <a:latin typeface="Calibri"/>
              <a:ea typeface="Calibri"/>
              <a:cs typeface="Calibri"/>
            </a:endParaRPr>
          </a:p>
          <a:p>
            <a:pPr marL="923544" indent="-950976">
              <a:defRPr/>
            </a:pPr>
            <a:endParaRPr lang="it-CH" sz="1800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it-CH">
              <a:latin typeface="Calibri"/>
              <a:ea typeface="Calibri"/>
              <a:cs typeface="Calibri"/>
            </a:endParaRPr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800"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lang="de-CH" sz="800">
              <a:latin typeface="Calibri"/>
              <a:ea typeface="Roboto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P">
  <a:themeElements>
    <a:clrScheme name="Custom 3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Bilder MQI">
  <a:themeElements>
    <a:clrScheme name="Benutzerdefiniert 2">
      <a:dk1>
        <a:srgbClr val="000000"/>
      </a:dk1>
      <a:lt1>
        <a:srgbClr val="FFFFFF"/>
      </a:lt1>
      <a:dk2>
        <a:srgbClr val="E8E7E5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000000"/>
      </a:hlink>
      <a:folHlink>
        <a:srgbClr val="000000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4.xml><?xml version="1.0" encoding="utf-8"?>
<a:theme xmlns:a="http://schemas.openxmlformats.org/drawingml/2006/main" name="1_Bilder MQI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Bilder MQI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31401a-ab3d-43ec-9628-7de2b7e6d800" xsi:nil="true"/>
    <lcf76f155ced4ddcb4097134ff3c332f xmlns="4d1319b1-fb4b-42b5-b9b1-7f9fc3ab77b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276AF4D3CF4479AEDC2ACC80768DD" ma:contentTypeVersion="14" ma:contentTypeDescription="Create a new document." ma:contentTypeScope="" ma:versionID="6e76935d6f946df78574f2b28bb3606c">
  <xsd:schema xmlns:xsd="http://www.w3.org/2001/XMLSchema" xmlns:xs="http://www.w3.org/2001/XMLSchema" xmlns:p="http://schemas.microsoft.com/office/2006/metadata/properties" xmlns:ns2="4d1319b1-fb4b-42b5-b9b1-7f9fc3ab77bd" xmlns:ns3="7e31401a-ab3d-43ec-9628-7de2b7e6d800" targetNamespace="http://schemas.microsoft.com/office/2006/metadata/properties" ma:root="true" ma:fieldsID="0eb0c440b29fe6cd5feb5bafe6199871" ns2:_="" ns3:_="">
    <xsd:import namespace="4d1319b1-fb4b-42b5-b9b1-7f9fc3ab77bd"/>
    <xsd:import namespace="7e31401a-ab3d-43ec-9628-7de2b7e6d8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319b1-fb4b-42b5-b9b1-7f9fc3ab7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1401a-ab3d-43ec-9628-7de2b7e6d80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be56ea-8f55-4bfe-9dcf-f680d4652976}" ma:internalName="TaxCatchAll" ma:showField="CatchAllData" ma:web="7e31401a-ab3d-43ec-9628-7de2b7e6d8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1B3E3C-00C2-4BF4-9EF6-78F6E4D06304}">
  <ds:schemaRefs>
    <ds:schemaRef ds:uri="http://schemas.microsoft.com/office/2006/metadata/properties"/>
    <ds:schemaRef ds:uri="http://schemas.microsoft.com/office/infopath/2007/PartnerControls"/>
    <ds:schemaRef ds:uri="7e31401a-ab3d-43ec-9628-7de2b7e6d800"/>
    <ds:schemaRef ds:uri="4d1319b1-fb4b-42b5-b9b1-7f9fc3ab77bd"/>
  </ds:schemaRefs>
</ds:datastoreItem>
</file>

<file path=customXml/itemProps2.xml><?xml version="1.0" encoding="utf-8"?>
<ds:datastoreItem xmlns:ds="http://schemas.openxmlformats.org/officeDocument/2006/customXml" ds:itemID="{5F8FAB9A-4456-453E-B7F8-ECAA06DE13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1319b1-fb4b-42b5-b9b1-7f9fc3ab77bd"/>
    <ds:schemaRef ds:uri="7e31401a-ab3d-43ec-9628-7de2b7e6d8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A0EA0B-513F-4E55-9840-E3E7ED560F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NIP</Template>
  <TotalTime>1</TotalTime>
  <Words>3107</Words>
  <Application>Microsoft Macintosh PowerPoint</Application>
  <PresentationFormat>Widescreen</PresentationFormat>
  <Paragraphs>370</Paragraphs>
  <Slides>41</Slides>
  <Notes>41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Aptos</vt:lpstr>
      <vt:lpstr>Arial</vt:lpstr>
      <vt:lpstr>Calibri</vt:lpstr>
      <vt:lpstr>Calibri </vt:lpstr>
      <vt:lpstr>Calibri Light</vt:lpstr>
      <vt:lpstr>Frutiger 45 Light</vt:lpstr>
      <vt:lpstr>Roboto</vt:lpstr>
      <vt:lpstr>Segoe UI</vt:lpstr>
      <vt:lpstr>Symbol</vt:lpstr>
      <vt:lpstr>NIP</vt:lpstr>
      <vt:lpstr>Bilder MQI</vt:lpstr>
      <vt:lpstr>ThemePPT</vt:lpstr>
      <vt:lpstr>1_Bilder MQI</vt:lpstr>
      <vt:lpstr>2_Bilder MQI</vt:lpstr>
      <vt:lpstr>2_ThemePPT</vt:lpstr>
      <vt:lpstr>PowerPoint Presentation</vt:lpstr>
      <vt:lpstr>PowerPoint Presentation</vt:lpstr>
      <vt:lpstr>PowerPoint Presentation</vt:lpstr>
      <vt:lpstr>I sei attuali Indicatori medici di qualità  (con obbligo di trasmissione annuale dei dati a livello federale)</vt:lpstr>
      <vt:lpstr>I tre nuovi Indicatori medici di qualità (uso interno, in fase di test per un possibile uso come IMQ nazionale, senza trasmissione di dati a livello federale)</vt:lpstr>
      <vt:lpstr>PowerPoint Presentation</vt:lpstr>
      <vt:lpstr>PowerPoint Presentation</vt:lpstr>
      <vt:lpstr>PowerPoint Presentation</vt:lpstr>
      <vt:lpstr>Che cos'è la Revisione dei medicinali?</vt:lpstr>
      <vt:lpstr>PowerPoint Presentation</vt:lpstr>
      <vt:lpstr>Differenza tra controllo dei farmaci e Revisione dei medicinali</vt:lpstr>
      <vt:lpstr>Revisione dei medicinali strutturata</vt:lpstr>
      <vt:lpstr>PowerPoint Presentation</vt:lpstr>
      <vt:lpstr>La Revisione dei medicinali nella nostra Casa per Anziani</vt:lpstr>
      <vt:lpstr>PowerPoint Presentation</vt:lpstr>
      <vt:lpstr>PowerPoint Presentation</vt:lpstr>
      <vt:lpstr>PowerPoint Presentation</vt:lpstr>
      <vt:lpstr>PowerPoint Presentation</vt:lpstr>
      <vt:lpstr>Quando viene effettuata la Revisione dei medicinali?</vt:lpstr>
      <vt:lpstr>Criteri minimi per l'IMQ</vt:lpstr>
      <vt:lpstr>Qual è la procedura per la Revisione dei medicinali?</vt:lpstr>
      <vt:lpstr>Qual è la procedura per la Revisione dei medicinali?</vt:lpstr>
      <vt:lpstr>Revisione dei medicinali nella nostra Casa per Anziani</vt:lpstr>
      <vt:lpstr>PowerPoint Presentation</vt:lpstr>
      <vt:lpstr>Come viene registrata la Revisione dei medicinali come IMQ?</vt:lpstr>
      <vt:lpstr>PowerPoint Presentation</vt:lpstr>
      <vt:lpstr>Cosa bisogna considerare per la registrazione dell’IMQ?</vt:lpstr>
      <vt:lpstr>Quali Residenti sono esclusi dal calcolo dell'IMQ?</vt:lpstr>
      <vt:lpstr>Aggiustamento del rischio con l'IMQ  Revisione dei medicinali</vt:lpstr>
      <vt:lpstr>PowerPoint Presentation</vt:lpstr>
      <vt:lpstr>PowerPoint Presentation</vt:lpstr>
      <vt:lpstr>Esercizio 1</vt:lpstr>
      <vt:lpstr>Esercizio 2: vero o falso</vt:lpstr>
      <vt:lpstr>Esempio di esercizio 3: vero o falso</vt:lpstr>
      <vt:lpstr>Esercizio 4</vt:lpstr>
      <vt:lpstr>Esercizio 5</vt:lpstr>
      <vt:lpstr>Esercizio 6</vt:lpstr>
      <vt:lpstr>PowerPoint Presentation</vt:lpstr>
      <vt:lpstr>PowerPoint Presentation</vt:lpstr>
      <vt:lpstr>PowerPoint Presentation</vt:lpstr>
      <vt:lpstr>Fonti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IMQ | Revisione dei medicinali | Presentazione | ARTISET, CURAVIVA, senesuisse | 2025</dc:title>
  <dc:subject/>
  <dc:creator/>
  <cp:keywords/>
  <dc:description/>
  <cp:lastModifiedBy>Raphaela Rothenberger</cp:lastModifiedBy>
  <cp:revision>198</cp:revision>
  <dcterms:created xsi:type="dcterms:W3CDTF">2025-07-15T21:53:59Z</dcterms:created>
  <dcterms:modified xsi:type="dcterms:W3CDTF">2025-12-12T11:17:31Z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0x010100D77276AF4D3CF4479AEDC2ACC80768DD</vt:lpwstr>
  </property>
</Properties>
</file>